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672" r:id="rId5"/>
  </p:sldMasterIdLst>
  <p:notesMasterIdLst>
    <p:notesMasterId r:id="rId55"/>
  </p:notesMasterIdLst>
  <p:handoutMasterIdLst>
    <p:handoutMasterId r:id="rId56"/>
  </p:handoutMasterIdLst>
  <p:sldIdLst>
    <p:sldId id="339" r:id="rId6"/>
    <p:sldId id="340" r:id="rId7"/>
    <p:sldId id="341" r:id="rId8"/>
    <p:sldId id="342" r:id="rId9"/>
    <p:sldId id="343" r:id="rId10"/>
    <p:sldId id="351" r:id="rId11"/>
    <p:sldId id="352" r:id="rId12"/>
    <p:sldId id="353" r:id="rId13"/>
    <p:sldId id="354" r:id="rId14"/>
    <p:sldId id="344" r:id="rId15"/>
    <p:sldId id="363" r:id="rId16"/>
    <p:sldId id="364" r:id="rId17"/>
    <p:sldId id="365" r:id="rId18"/>
    <p:sldId id="366" r:id="rId19"/>
    <p:sldId id="367" r:id="rId20"/>
    <p:sldId id="369" r:id="rId21"/>
    <p:sldId id="370" r:id="rId22"/>
    <p:sldId id="349" r:id="rId23"/>
    <p:sldId id="405" r:id="rId24"/>
    <p:sldId id="399" r:id="rId25"/>
    <p:sldId id="406" r:id="rId26"/>
    <p:sldId id="404" r:id="rId27"/>
    <p:sldId id="400" r:id="rId28"/>
    <p:sldId id="396" r:id="rId29"/>
    <p:sldId id="371" r:id="rId30"/>
    <p:sldId id="346" r:id="rId31"/>
    <p:sldId id="372" r:id="rId32"/>
    <p:sldId id="373" r:id="rId33"/>
    <p:sldId id="374" r:id="rId34"/>
    <p:sldId id="347" r:id="rId35"/>
    <p:sldId id="380" r:id="rId36"/>
    <p:sldId id="381" r:id="rId37"/>
    <p:sldId id="382" r:id="rId38"/>
    <p:sldId id="383" r:id="rId39"/>
    <p:sldId id="348" r:id="rId40"/>
    <p:sldId id="384" r:id="rId41"/>
    <p:sldId id="385" r:id="rId42"/>
    <p:sldId id="386" r:id="rId43"/>
    <p:sldId id="388" r:id="rId44"/>
    <p:sldId id="392" r:id="rId45"/>
    <p:sldId id="402" r:id="rId46"/>
    <p:sldId id="401" r:id="rId47"/>
    <p:sldId id="379" r:id="rId48"/>
    <p:sldId id="394" r:id="rId49"/>
    <p:sldId id="395" r:id="rId50"/>
    <p:sldId id="375" r:id="rId51"/>
    <p:sldId id="397" r:id="rId52"/>
    <p:sldId id="377" r:id="rId53"/>
    <p:sldId id="275"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457433-BA6E-4D59-B28A-613CF7F8CE47}">
          <p14:sldIdLst>
            <p14:sldId id="339"/>
            <p14:sldId id="340"/>
            <p14:sldId id="341"/>
          </p14:sldIdLst>
        </p14:section>
        <p14:section name="Principales recommandations" id="{7739334A-233E-4242-9CAD-94FCB20BA553}">
          <p14:sldIdLst>
            <p14:sldId id="342"/>
          </p14:sldIdLst>
        </p14:section>
        <p14:section name="1. Couleurs et contraste" id="{F9C46D2D-2D0D-4BC3-A8D0-F3C5C6FBAE27}">
          <p14:sldIdLst>
            <p14:sldId id="343"/>
            <p14:sldId id="351"/>
            <p14:sldId id="352"/>
            <p14:sldId id="353"/>
            <p14:sldId id="354"/>
          </p14:sldIdLst>
        </p14:section>
        <p14:section name="2. Structure de la page" id="{3F96DA34-AAE4-42E7-B22C-57BD0B43A4F9}">
          <p14:sldIdLst>
            <p14:sldId id="344"/>
            <p14:sldId id="363"/>
            <p14:sldId id="364"/>
            <p14:sldId id="365"/>
            <p14:sldId id="366"/>
            <p14:sldId id="367"/>
            <p14:sldId id="369"/>
            <p14:sldId id="370"/>
          </p14:sldIdLst>
        </p14:section>
        <p14:section name="3. Röle, nom, valeur" id="{C0A1D9B9-C455-4CCB-AA40-F36C5C4F34E4}">
          <p14:sldIdLst>
            <p14:sldId id="349"/>
            <p14:sldId id="405"/>
            <p14:sldId id="399"/>
            <p14:sldId id="406"/>
            <p14:sldId id="404"/>
            <p14:sldId id="400"/>
          </p14:sldIdLst>
        </p14:section>
        <p14:section name="4. Techniques" id="{F5813217-01DB-4529-8CB7-F8A18E807D01}">
          <p14:sldIdLst>
            <p14:sldId id="396"/>
            <p14:sldId id="371"/>
          </p14:sldIdLst>
        </p14:section>
        <p14:section name="5. Contenu non-textuel" id="{1FC5D4DE-50BE-4B99-B6D6-53CF703C0C7A}">
          <p14:sldIdLst>
            <p14:sldId id="346"/>
            <p14:sldId id="372"/>
            <p14:sldId id="373"/>
            <p14:sldId id="374"/>
          </p14:sldIdLst>
        </p14:section>
        <p14:section name="6. Navigation clavier" id="{D9C1E24B-7C36-4335-9345-DB5BBAD92B2E}">
          <p14:sldIdLst>
            <p14:sldId id="347"/>
            <p14:sldId id="380"/>
            <p14:sldId id="381"/>
            <p14:sldId id="382"/>
            <p14:sldId id="383"/>
          </p14:sldIdLst>
        </p14:section>
        <p14:section name="7. Gestion des formulaires" id="{98E56E2A-D127-486E-8FEE-A9471DEE7BB5}">
          <p14:sldIdLst>
            <p14:sldId id="348"/>
            <p14:sldId id="384"/>
            <p14:sldId id="385"/>
            <p14:sldId id="386"/>
            <p14:sldId id="388"/>
          </p14:sldIdLst>
        </p14:section>
        <p14:section name="8. Motifs de conception" id="{4B07349D-CF81-44DD-8D75-C90268C4704C}">
          <p14:sldIdLst>
            <p14:sldId id="392"/>
            <p14:sldId id="402"/>
            <p14:sldId id="401"/>
          </p14:sldIdLst>
        </p14:section>
        <p14:section name="Quiz" id="{70C68E97-1887-4C60-ACE8-F80540207184}">
          <p14:sldIdLst>
            <p14:sldId id="379"/>
            <p14:sldId id="394"/>
            <p14:sldId id="395"/>
          </p14:sldIdLst>
        </p14:section>
        <p14:section name="Pour aller plus loin" id="{B2C26F13-4AF2-4277-B729-A13983875F32}">
          <p14:sldIdLst>
            <p14:sldId id="375"/>
            <p14:sldId id="397"/>
            <p14:sldId id="377"/>
            <p14:sldId id="275"/>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orient="horz" pos="636" userDrawn="1">
          <p15:clr>
            <a:srgbClr val="A4A3A4"/>
          </p15:clr>
        </p15:guide>
        <p15:guide id="12" orient="horz" pos="744" userDrawn="1">
          <p15:clr>
            <a:srgbClr val="A4A3A4"/>
          </p15:clr>
        </p15:guide>
        <p15:guide id="13" orient="horz" pos="1621" userDrawn="1">
          <p15:clr>
            <a:srgbClr val="A4A3A4"/>
          </p15:clr>
        </p15:guide>
        <p15:guide id="14" orient="horz" pos="2867" userDrawn="1">
          <p15:clr>
            <a:srgbClr val="A4A3A4"/>
          </p15:clr>
        </p15:guide>
        <p15:guide id="15" pos="198" userDrawn="1">
          <p15:clr>
            <a:srgbClr val="A4A3A4"/>
          </p15:clr>
        </p15:guide>
        <p15:guide id="16" pos="55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00"/>
    <a:srgbClr val="558ED5"/>
    <a:srgbClr val="00AFEF"/>
    <a:srgbClr val="FFFFFF"/>
    <a:srgbClr val="6481A4"/>
    <a:srgbClr val="A885D8"/>
    <a:srgbClr val="000000"/>
    <a:srgbClr val="8F8F8F"/>
    <a:srgbClr val="99999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16" y="120"/>
      </p:cViewPr>
      <p:guideLst>
        <p:guide orient="horz" pos="169"/>
        <p:guide pos="2880"/>
        <p:guide orient="horz" pos="636"/>
        <p:guide orient="horz" pos="744"/>
        <p:guide orient="horz" pos="1621"/>
        <p:guide orient="horz" pos="2867"/>
        <p:guide pos="198"/>
        <p:guide pos="556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LOU Isabelle INNOV/IT-S" userId="1898d2e2-5246-40f2-bf8b-08bc4330d81e" providerId="ADAL" clId="{5B67A48F-81F2-4976-9F00-75CB3F2F3DCA}"/>
    <pc:docChg chg="modSld">
      <pc:chgData name="CHANCLOU Isabelle INNOV/IT-S" userId="1898d2e2-5246-40f2-bf8b-08bc4330d81e" providerId="ADAL" clId="{5B67A48F-81F2-4976-9F00-75CB3F2F3DCA}" dt="2024-07-08T14:57:29.815" v="3" actId="13926"/>
      <pc:docMkLst>
        <pc:docMk/>
      </pc:docMkLst>
      <pc:sldChg chg="modSp mod">
        <pc:chgData name="CHANCLOU Isabelle INNOV/IT-S" userId="1898d2e2-5246-40f2-bf8b-08bc4330d81e" providerId="ADAL" clId="{5B67A48F-81F2-4976-9F00-75CB3F2F3DCA}" dt="2024-07-08T14:57:29.815" v="3" actId="13926"/>
        <pc:sldMkLst>
          <pc:docMk/>
          <pc:sldMk cId="1251862149" sldId="401"/>
        </pc:sldMkLst>
        <pc:spChg chg="mod">
          <ac:chgData name="CHANCLOU Isabelle INNOV/IT-S" userId="1898d2e2-5246-40f2-bf8b-08bc4330d81e" providerId="ADAL" clId="{5B67A48F-81F2-4976-9F00-75CB3F2F3DCA}" dt="2024-07-08T14:57:29.815" v="3" actId="13926"/>
          <ac:spMkLst>
            <pc:docMk/>
            <pc:sldMk cId="1251862149" sldId="401"/>
            <ac:spMk id="14" creationId="{F75BB7E8-0435-6630-BB23-E2A111DA2A6A}"/>
          </ac:spMkLst>
        </pc:spChg>
      </pc:sldChg>
    </pc:docChg>
  </pc:docChgLst>
  <pc:docChgLst>
    <pc:chgData name="CHANCLOU Isabelle INNOV/IT-S" userId="1898d2e2-5246-40f2-bf8b-08bc4330d81e" providerId="ADAL" clId="{4199F455-A030-439D-AB75-C3CB5DBC4B28}"/>
    <pc:docChg chg="undo custSel delSld modSld modSection">
      <pc:chgData name="CHANCLOU Isabelle INNOV/IT-S" userId="1898d2e2-5246-40f2-bf8b-08bc4330d81e" providerId="ADAL" clId="{4199F455-A030-439D-AB75-C3CB5DBC4B28}" dt="2024-07-08T14:16:05.676" v="448"/>
      <pc:docMkLst>
        <pc:docMk/>
      </pc:docMkLst>
      <pc:sldChg chg="modSp mod">
        <pc:chgData name="CHANCLOU Isabelle INNOV/IT-S" userId="1898d2e2-5246-40f2-bf8b-08bc4330d81e" providerId="ADAL" clId="{4199F455-A030-439D-AB75-C3CB5DBC4B28}" dt="2024-07-08T13:26:44.559" v="126" actId="207"/>
        <pc:sldMkLst>
          <pc:docMk/>
          <pc:sldMk cId="636240217" sldId="344"/>
        </pc:sldMkLst>
        <pc:spChg chg="mod">
          <ac:chgData name="CHANCLOU Isabelle INNOV/IT-S" userId="1898d2e2-5246-40f2-bf8b-08bc4330d81e" providerId="ADAL" clId="{4199F455-A030-439D-AB75-C3CB5DBC4B28}" dt="2024-07-08T13:26:44.559" v="126" actId="207"/>
          <ac:spMkLst>
            <pc:docMk/>
            <pc:sldMk cId="636240217" sldId="344"/>
            <ac:spMk id="2" creationId="{B74F5BDA-5E87-443D-2A53-478AED52E660}"/>
          </ac:spMkLst>
        </pc:spChg>
      </pc:sldChg>
      <pc:sldChg chg="del">
        <pc:chgData name="CHANCLOU Isabelle INNOV/IT-S" userId="1898d2e2-5246-40f2-bf8b-08bc4330d81e" providerId="ADAL" clId="{4199F455-A030-439D-AB75-C3CB5DBC4B28}" dt="2024-07-08T13:57:47.133" v="288" actId="47"/>
        <pc:sldMkLst>
          <pc:docMk/>
          <pc:sldMk cId="562589835" sldId="345"/>
        </pc:sldMkLst>
      </pc:sldChg>
      <pc:sldChg chg="modSp mod">
        <pc:chgData name="CHANCLOU Isabelle INNOV/IT-S" userId="1898d2e2-5246-40f2-bf8b-08bc4330d81e" providerId="ADAL" clId="{4199F455-A030-439D-AB75-C3CB5DBC4B28}" dt="2024-07-08T13:25:26.587" v="107" actId="207"/>
        <pc:sldMkLst>
          <pc:docMk/>
          <pc:sldMk cId="1611781361" sldId="349"/>
        </pc:sldMkLst>
        <pc:spChg chg="mod">
          <ac:chgData name="CHANCLOU Isabelle INNOV/IT-S" userId="1898d2e2-5246-40f2-bf8b-08bc4330d81e" providerId="ADAL" clId="{4199F455-A030-439D-AB75-C3CB5DBC4B28}" dt="2024-07-08T13:25:26.587" v="107" actId="207"/>
          <ac:spMkLst>
            <pc:docMk/>
            <pc:sldMk cId="1611781361" sldId="349"/>
            <ac:spMk id="2" creationId="{105CBE2B-84D8-6D6E-B7A6-27E0D7CF3448}"/>
          </ac:spMkLst>
        </pc:spChg>
      </pc:sldChg>
      <pc:sldChg chg="modSp">
        <pc:chgData name="CHANCLOU Isabelle INNOV/IT-S" userId="1898d2e2-5246-40f2-bf8b-08bc4330d81e" providerId="ADAL" clId="{4199F455-A030-439D-AB75-C3CB5DBC4B28}" dt="2024-07-08T13:15:36.085" v="30" actId="207"/>
        <pc:sldMkLst>
          <pc:docMk/>
          <pc:sldMk cId="3619596064" sldId="353"/>
        </pc:sldMkLst>
        <pc:spChg chg="mod">
          <ac:chgData name="CHANCLOU Isabelle INNOV/IT-S" userId="1898d2e2-5246-40f2-bf8b-08bc4330d81e" providerId="ADAL" clId="{4199F455-A030-439D-AB75-C3CB5DBC4B28}" dt="2024-07-08T13:15:36.085" v="30" actId="207"/>
          <ac:spMkLst>
            <pc:docMk/>
            <pc:sldMk cId="3619596064" sldId="353"/>
            <ac:spMk id="2" creationId="{A5743698-2B6F-B217-F541-FCFF4D148FE9}"/>
          </ac:spMkLst>
        </pc:spChg>
      </pc:sldChg>
      <pc:sldChg chg="modSp">
        <pc:chgData name="CHANCLOU Isabelle INNOV/IT-S" userId="1898d2e2-5246-40f2-bf8b-08bc4330d81e" providerId="ADAL" clId="{4199F455-A030-439D-AB75-C3CB5DBC4B28}" dt="2024-07-08T13:26:56.890" v="130" actId="207"/>
        <pc:sldMkLst>
          <pc:docMk/>
          <pc:sldMk cId="1923531773" sldId="363"/>
        </pc:sldMkLst>
        <pc:spChg chg="mod">
          <ac:chgData name="CHANCLOU Isabelle INNOV/IT-S" userId="1898d2e2-5246-40f2-bf8b-08bc4330d81e" providerId="ADAL" clId="{4199F455-A030-439D-AB75-C3CB5DBC4B28}" dt="2024-07-08T13:17:22.569" v="37" actId="207"/>
          <ac:spMkLst>
            <pc:docMk/>
            <pc:sldMk cId="1923531773" sldId="363"/>
            <ac:spMk id="2" creationId="{94134C6F-9D9D-5752-6539-355BB8F2AC1D}"/>
          </ac:spMkLst>
        </pc:spChg>
        <pc:spChg chg="mod">
          <ac:chgData name="CHANCLOU Isabelle INNOV/IT-S" userId="1898d2e2-5246-40f2-bf8b-08bc4330d81e" providerId="ADAL" clId="{4199F455-A030-439D-AB75-C3CB5DBC4B28}" dt="2024-07-08T13:26:51.922" v="128" actId="207"/>
          <ac:spMkLst>
            <pc:docMk/>
            <pc:sldMk cId="1923531773" sldId="363"/>
            <ac:spMk id="6" creationId="{401957F1-286F-25D6-F2EF-0854606E0540}"/>
          </ac:spMkLst>
        </pc:spChg>
        <pc:spChg chg="mod">
          <ac:chgData name="CHANCLOU Isabelle INNOV/IT-S" userId="1898d2e2-5246-40f2-bf8b-08bc4330d81e" providerId="ADAL" clId="{4199F455-A030-439D-AB75-C3CB5DBC4B28}" dt="2024-07-08T13:26:56.890" v="130" actId="207"/>
          <ac:spMkLst>
            <pc:docMk/>
            <pc:sldMk cId="1923531773" sldId="363"/>
            <ac:spMk id="7" creationId="{3D01AF68-0EEC-2832-D6B8-0ABCD4811AE9}"/>
          </ac:spMkLst>
        </pc:spChg>
      </pc:sldChg>
      <pc:sldChg chg="modSp">
        <pc:chgData name="CHANCLOU Isabelle INNOV/IT-S" userId="1898d2e2-5246-40f2-bf8b-08bc4330d81e" providerId="ADAL" clId="{4199F455-A030-439D-AB75-C3CB5DBC4B28}" dt="2024-07-08T13:28:10.669" v="154" actId="207"/>
        <pc:sldMkLst>
          <pc:docMk/>
          <pc:sldMk cId="3931538524" sldId="364"/>
        </pc:sldMkLst>
        <pc:spChg chg="mod">
          <ac:chgData name="CHANCLOU Isabelle INNOV/IT-S" userId="1898d2e2-5246-40f2-bf8b-08bc4330d81e" providerId="ADAL" clId="{4199F455-A030-439D-AB75-C3CB5DBC4B28}" dt="2024-07-08T13:28:10.669" v="154" actId="207"/>
          <ac:spMkLst>
            <pc:docMk/>
            <pc:sldMk cId="3931538524" sldId="364"/>
            <ac:spMk id="4" creationId="{1BBB8781-A205-FF7B-ED3E-48B24145E25A}"/>
          </ac:spMkLst>
        </pc:spChg>
      </pc:sldChg>
      <pc:sldChg chg="modSp mod">
        <pc:chgData name="CHANCLOU Isabelle INNOV/IT-S" userId="1898d2e2-5246-40f2-bf8b-08bc4330d81e" providerId="ADAL" clId="{4199F455-A030-439D-AB75-C3CB5DBC4B28}" dt="2024-07-08T13:23:41.652" v="98" actId="115"/>
        <pc:sldMkLst>
          <pc:docMk/>
          <pc:sldMk cId="484273329" sldId="365"/>
        </pc:sldMkLst>
        <pc:spChg chg="mod">
          <ac:chgData name="CHANCLOU Isabelle INNOV/IT-S" userId="1898d2e2-5246-40f2-bf8b-08bc4330d81e" providerId="ADAL" clId="{4199F455-A030-439D-AB75-C3CB5DBC4B28}" dt="2024-07-08T13:23:41.652" v="98" actId="115"/>
          <ac:spMkLst>
            <pc:docMk/>
            <pc:sldMk cId="484273329" sldId="365"/>
            <ac:spMk id="8" creationId="{87C67791-90F7-F14D-FD4E-0FA0DDE572EE}"/>
          </ac:spMkLst>
        </pc:spChg>
      </pc:sldChg>
      <pc:sldChg chg="modSp">
        <pc:chgData name="CHANCLOU Isabelle INNOV/IT-S" userId="1898d2e2-5246-40f2-bf8b-08bc4330d81e" providerId="ADAL" clId="{4199F455-A030-439D-AB75-C3CB5DBC4B28}" dt="2024-07-08T13:24:33.221" v="106" actId="207"/>
        <pc:sldMkLst>
          <pc:docMk/>
          <pc:sldMk cId="73575886" sldId="366"/>
        </pc:sldMkLst>
        <pc:spChg chg="mod">
          <ac:chgData name="CHANCLOU Isabelle INNOV/IT-S" userId="1898d2e2-5246-40f2-bf8b-08bc4330d81e" providerId="ADAL" clId="{4199F455-A030-439D-AB75-C3CB5DBC4B28}" dt="2024-07-08T13:24:33.221" v="106" actId="207"/>
          <ac:spMkLst>
            <pc:docMk/>
            <pc:sldMk cId="73575886" sldId="366"/>
            <ac:spMk id="3" creationId="{A7D83781-13C5-0800-76CC-6D3D7B14F721}"/>
          </ac:spMkLst>
        </pc:spChg>
      </pc:sldChg>
      <pc:sldChg chg="modSp">
        <pc:chgData name="CHANCLOU Isabelle INNOV/IT-S" userId="1898d2e2-5246-40f2-bf8b-08bc4330d81e" providerId="ADAL" clId="{4199F455-A030-439D-AB75-C3CB5DBC4B28}" dt="2024-07-08T13:28:58.713" v="164" actId="790"/>
        <pc:sldMkLst>
          <pc:docMk/>
          <pc:sldMk cId="1543706222" sldId="369"/>
        </pc:sldMkLst>
        <pc:spChg chg="mod">
          <ac:chgData name="CHANCLOU Isabelle INNOV/IT-S" userId="1898d2e2-5246-40f2-bf8b-08bc4330d81e" providerId="ADAL" clId="{4199F455-A030-439D-AB75-C3CB5DBC4B28}" dt="2024-07-08T13:28:58.713" v="164" actId="790"/>
          <ac:spMkLst>
            <pc:docMk/>
            <pc:sldMk cId="1543706222" sldId="369"/>
            <ac:spMk id="3" creationId="{A7D83781-13C5-0800-76CC-6D3D7B14F721}"/>
          </ac:spMkLst>
        </pc:spChg>
      </pc:sldChg>
      <pc:sldChg chg="modSp">
        <pc:chgData name="CHANCLOU Isabelle INNOV/IT-S" userId="1898d2e2-5246-40f2-bf8b-08bc4330d81e" providerId="ADAL" clId="{4199F455-A030-439D-AB75-C3CB5DBC4B28}" dt="2024-07-08T13:59:24.426" v="295" actId="207"/>
        <pc:sldMkLst>
          <pc:docMk/>
          <pc:sldMk cId="41965124" sldId="371"/>
        </pc:sldMkLst>
        <pc:spChg chg="mod">
          <ac:chgData name="CHANCLOU Isabelle INNOV/IT-S" userId="1898d2e2-5246-40f2-bf8b-08bc4330d81e" providerId="ADAL" clId="{4199F455-A030-439D-AB75-C3CB5DBC4B28}" dt="2024-07-08T13:59:24.426" v="295" actId="207"/>
          <ac:spMkLst>
            <pc:docMk/>
            <pc:sldMk cId="41965124" sldId="371"/>
            <ac:spMk id="4" creationId="{4622513A-C85C-AC38-3007-24D46451D19B}"/>
          </ac:spMkLst>
        </pc:spChg>
      </pc:sldChg>
      <pc:sldChg chg="modSp mod">
        <pc:chgData name="CHANCLOU Isabelle INNOV/IT-S" userId="1898d2e2-5246-40f2-bf8b-08bc4330d81e" providerId="ADAL" clId="{4199F455-A030-439D-AB75-C3CB5DBC4B28}" dt="2024-07-08T14:02:54.469" v="319" actId="20577"/>
        <pc:sldMkLst>
          <pc:docMk/>
          <pc:sldMk cId="3344019481" sldId="372"/>
        </pc:sldMkLst>
        <pc:spChg chg="mod">
          <ac:chgData name="CHANCLOU Isabelle INNOV/IT-S" userId="1898d2e2-5246-40f2-bf8b-08bc4330d81e" providerId="ADAL" clId="{4199F455-A030-439D-AB75-C3CB5DBC4B28}" dt="2024-07-08T14:02:54.469" v="319" actId="20577"/>
          <ac:spMkLst>
            <pc:docMk/>
            <pc:sldMk cId="3344019481" sldId="372"/>
            <ac:spMk id="7" creationId="{9BA97628-9EB4-0DBB-B0C1-A440C702BF48}"/>
          </ac:spMkLst>
        </pc:spChg>
      </pc:sldChg>
      <pc:sldChg chg="modSp mod modAnim">
        <pc:chgData name="CHANCLOU Isabelle INNOV/IT-S" userId="1898d2e2-5246-40f2-bf8b-08bc4330d81e" providerId="ADAL" clId="{4199F455-A030-439D-AB75-C3CB5DBC4B28}" dt="2024-07-08T14:04:25.512" v="323"/>
        <pc:sldMkLst>
          <pc:docMk/>
          <pc:sldMk cId="2619968566" sldId="374"/>
        </pc:sldMkLst>
        <pc:spChg chg="mod">
          <ac:chgData name="CHANCLOU Isabelle INNOV/IT-S" userId="1898d2e2-5246-40f2-bf8b-08bc4330d81e" providerId="ADAL" clId="{4199F455-A030-439D-AB75-C3CB5DBC4B28}" dt="2024-07-08T14:04:08.211" v="321" actId="1076"/>
          <ac:spMkLst>
            <pc:docMk/>
            <pc:sldMk cId="2619968566" sldId="374"/>
            <ac:spMk id="25" creationId="{86687B79-8786-8CC2-0497-73E3E0DDD1C3}"/>
          </ac:spMkLst>
        </pc:spChg>
        <pc:spChg chg="mod">
          <ac:chgData name="CHANCLOU Isabelle INNOV/IT-S" userId="1898d2e2-5246-40f2-bf8b-08bc4330d81e" providerId="ADAL" clId="{4199F455-A030-439D-AB75-C3CB5DBC4B28}" dt="2024-07-08T14:04:02.677" v="320" actId="1076"/>
          <ac:spMkLst>
            <pc:docMk/>
            <pc:sldMk cId="2619968566" sldId="374"/>
            <ac:spMk id="26" creationId="{1C48197A-F953-4C76-13EC-F7EBFD66276E}"/>
          </ac:spMkLst>
        </pc:spChg>
      </pc:sldChg>
      <pc:sldChg chg="modSp mod">
        <pc:chgData name="CHANCLOU Isabelle INNOV/IT-S" userId="1898d2e2-5246-40f2-bf8b-08bc4330d81e" providerId="ADAL" clId="{4199F455-A030-439D-AB75-C3CB5DBC4B28}" dt="2024-07-08T14:07:41.601" v="386" actId="1036"/>
        <pc:sldMkLst>
          <pc:docMk/>
          <pc:sldMk cId="2579455604" sldId="380"/>
        </pc:sldMkLst>
        <pc:spChg chg="mod">
          <ac:chgData name="CHANCLOU Isabelle INNOV/IT-S" userId="1898d2e2-5246-40f2-bf8b-08bc4330d81e" providerId="ADAL" clId="{4199F455-A030-439D-AB75-C3CB5DBC4B28}" dt="2024-07-08T14:07:09.534" v="343" actId="207"/>
          <ac:spMkLst>
            <pc:docMk/>
            <pc:sldMk cId="2579455604" sldId="380"/>
            <ac:spMk id="2" creationId="{9F203BBB-0C6D-D39D-3B34-6BB669596830}"/>
          </ac:spMkLst>
        </pc:spChg>
        <pc:spChg chg="mod">
          <ac:chgData name="CHANCLOU Isabelle INNOV/IT-S" userId="1898d2e2-5246-40f2-bf8b-08bc4330d81e" providerId="ADAL" clId="{4199F455-A030-439D-AB75-C3CB5DBC4B28}" dt="2024-07-08T14:07:25.785" v="346" actId="20577"/>
          <ac:spMkLst>
            <pc:docMk/>
            <pc:sldMk cId="2579455604" sldId="380"/>
            <ac:spMk id="4" creationId="{A5EA93C6-7273-03EF-518E-4CD63E314ADB}"/>
          </ac:spMkLst>
        </pc:spChg>
        <pc:picChg chg="mod">
          <ac:chgData name="CHANCLOU Isabelle INNOV/IT-S" userId="1898d2e2-5246-40f2-bf8b-08bc4330d81e" providerId="ADAL" clId="{4199F455-A030-439D-AB75-C3CB5DBC4B28}" dt="2024-07-08T14:07:41.601" v="386" actId="1036"/>
          <ac:picMkLst>
            <pc:docMk/>
            <pc:sldMk cId="2579455604" sldId="380"/>
            <ac:picMk id="6" creationId="{24637446-30BE-670F-153D-7E627E33CF8A}"/>
          </ac:picMkLst>
        </pc:picChg>
      </pc:sldChg>
      <pc:sldChg chg="modNotes">
        <pc:chgData name="CHANCLOU Isabelle INNOV/IT-S" userId="1898d2e2-5246-40f2-bf8b-08bc4330d81e" providerId="ADAL" clId="{4199F455-A030-439D-AB75-C3CB5DBC4B28}" dt="2024-07-08T13:10:23.952" v="4" actId="113"/>
        <pc:sldMkLst>
          <pc:docMk/>
          <pc:sldMk cId="2911350769" sldId="381"/>
        </pc:sldMkLst>
      </pc:sldChg>
      <pc:sldChg chg="modNotes">
        <pc:chgData name="CHANCLOU Isabelle INNOV/IT-S" userId="1898d2e2-5246-40f2-bf8b-08bc4330d81e" providerId="ADAL" clId="{4199F455-A030-439D-AB75-C3CB5DBC4B28}" dt="2024-07-08T13:10:27.091" v="5" actId="113"/>
        <pc:sldMkLst>
          <pc:docMk/>
          <pc:sldMk cId="2755720880" sldId="382"/>
        </pc:sldMkLst>
      </pc:sldChg>
      <pc:sldChg chg="modNotes">
        <pc:chgData name="CHANCLOU Isabelle INNOV/IT-S" userId="1898d2e2-5246-40f2-bf8b-08bc4330d81e" providerId="ADAL" clId="{4199F455-A030-439D-AB75-C3CB5DBC4B28}" dt="2024-07-08T13:10:29.648" v="6" actId="113"/>
        <pc:sldMkLst>
          <pc:docMk/>
          <pc:sldMk cId="3983527220" sldId="383"/>
        </pc:sldMkLst>
      </pc:sldChg>
      <pc:sldChg chg="modSp">
        <pc:chgData name="CHANCLOU Isabelle INNOV/IT-S" userId="1898d2e2-5246-40f2-bf8b-08bc4330d81e" providerId="ADAL" clId="{4199F455-A030-439D-AB75-C3CB5DBC4B28}" dt="2024-07-08T14:09:12.156" v="394" actId="207"/>
        <pc:sldMkLst>
          <pc:docMk/>
          <pc:sldMk cId="778200418" sldId="384"/>
        </pc:sldMkLst>
        <pc:spChg chg="mod">
          <ac:chgData name="CHANCLOU Isabelle INNOV/IT-S" userId="1898d2e2-5246-40f2-bf8b-08bc4330d81e" providerId="ADAL" clId="{4199F455-A030-439D-AB75-C3CB5DBC4B28}" dt="2024-07-08T14:09:12.156" v="394" actId="207"/>
          <ac:spMkLst>
            <pc:docMk/>
            <pc:sldMk cId="778200418" sldId="384"/>
            <ac:spMk id="4" creationId="{6691D30F-C41B-DC3F-6FBF-90E13C0A225D}"/>
          </ac:spMkLst>
        </pc:spChg>
      </pc:sldChg>
      <pc:sldChg chg="modNotes">
        <pc:chgData name="CHANCLOU Isabelle INNOV/IT-S" userId="1898d2e2-5246-40f2-bf8b-08bc4330d81e" providerId="ADAL" clId="{4199F455-A030-439D-AB75-C3CB5DBC4B28}" dt="2024-07-08T13:10:34.324" v="7" actId="113"/>
        <pc:sldMkLst>
          <pc:docMk/>
          <pc:sldMk cId="4127826380" sldId="385"/>
        </pc:sldMkLst>
      </pc:sldChg>
      <pc:sldChg chg="modSp">
        <pc:chgData name="CHANCLOU Isabelle INNOV/IT-S" userId="1898d2e2-5246-40f2-bf8b-08bc4330d81e" providerId="ADAL" clId="{4199F455-A030-439D-AB75-C3CB5DBC4B28}" dt="2024-07-08T14:13:16.039" v="424" actId="20577"/>
        <pc:sldMkLst>
          <pc:docMk/>
          <pc:sldMk cId="3310363752" sldId="386"/>
        </pc:sldMkLst>
        <pc:spChg chg="mod">
          <ac:chgData name="CHANCLOU Isabelle INNOV/IT-S" userId="1898d2e2-5246-40f2-bf8b-08bc4330d81e" providerId="ADAL" clId="{4199F455-A030-439D-AB75-C3CB5DBC4B28}" dt="2024-07-08T14:13:16.039" v="424" actId="20577"/>
          <ac:spMkLst>
            <pc:docMk/>
            <pc:sldMk cId="3310363752" sldId="386"/>
            <ac:spMk id="2" creationId="{D73C4E6F-9C31-7C9F-B4D5-7543382E9A44}"/>
          </ac:spMkLst>
        </pc:spChg>
      </pc:sldChg>
      <pc:sldChg chg="modSp">
        <pc:chgData name="CHANCLOU Isabelle INNOV/IT-S" userId="1898d2e2-5246-40f2-bf8b-08bc4330d81e" providerId="ADAL" clId="{4199F455-A030-439D-AB75-C3CB5DBC4B28}" dt="2024-07-08T14:14:34.021" v="442" actId="20577"/>
        <pc:sldMkLst>
          <pc:docMk/>
          <pc:sldMk cId="40202293" sldId="392"/>
        </pc:sldMkLst>
        <pc:spChg chg="mod">
          <ac:chgData name="CHANCLOU Isabelle INNOV/IT-S" userId="1898d2e2-5246-40f2-bf8b-08bc4330d81e" providerId="ADAL" clId="{4199F455-A030-439D-AB75-C3CB5DBC4B28}" dt="2024-07-08T14:14:34.021" v="442" actId="20577"/>
          <ac:spMkLst>
            <pc:docMk/>
            <pc:sldMk cId="40202293" sldId="392"/>
            <ac:spMk id="4" creationId="{832CAB13-3ACC-FBBE-539B-F932BD89B6D6}"/>
          </ac:spMkLst>
        </pc:spChg>
      </pc:sldChg>
      <pc:sldChg chg="modSp mod">
        <pc:chgData name="CHANCLOU Isabelle INNOV/IT-S" userId="1898d2e2-5246-40f2-bf8b-08bc4330d81e" providerId="ADAL" clId="{4199F455-A030-439D-AB75-C3CB5DBC4B28}" dt="2024-07-08T14:00:30.723" v="303" actId="1036"/>
        <pc:sldMkLst>
          <pc:docMk/>
          <pc:sldMk cId="3480341338" sldId="396"/>
        </pc:sldMkLst>
        <pc:spChg chg="mod">
          <ac:chgData name="CHANCLOU Isabelle INNOV/IT-S" userId="1898d2e2-5246-40f2-bf8b-08bc4330d81e" providerId="ADAL" clId="{4199F455-A030-439D-AB75-C3CB5DBC4B28}" dt="2024-07-08T13:59:47.519" v="297" actId="207"/>
          <ac:spMkLst>
            <pc:docMk/>
            <pc:sldMk cId="3480341338" sldId="396"/>
            <ac:spMk id="3" creationId="{1D166F86-B72C-42F1-0F39-CE27742D8E30}"/>
          </ac:spMkLst>
        </pc:spChg>
        <pc:spChg chg="mod">
          <ac:chgData name="CHANCLOU Isabelle INNOV/IT-S" userId="1898d2e2-5246-40f2-bf8b-08bc4330d81e" providerId="ADAL" clId="{4199F455-A030-439D-AB75-C3CB5DBC4B28}" dt="2024-07-08T14:00:30.723" v="303" actId="1036"/>
          <ac:spMkLst>
            <pc:docMk/>
            <pc:sldMk cId="3480341338" sldId="396"/>
            <ac:spMk id="6" creationId="{A78DE4DC-A9AA-A605-DFCA-40B1EEA841EC}"/>
          </ac:spMkLst>
        </pc:spChg>
        <pc:grpChg chg="mod">
          <ac:chgData name="CHANCLOU Isabelle INNOV/IT-S" userId="1898d2e2-5246-40f2-bf8b-08bc4330d81e" providerId="ADAL" clId="{4199F455-A030-439D-AB75-C3CB5DBC4B28}" dt="2024-07-08T14:00:30.723" v="303" actId="1036"/>
          <ac:grpSpMkLst>
            <pc:docMk/>
            <pc:sldMk cId="3480341338" sldId="396"/>
            <ac:grpSpMk id="15" creationId="{B2B2FC46-C5F3-3740-9C1A-A54CFAD04D08}"/>
          </ac:grpSpMkLst>
        </pc:grpChg>
        <pc:grpChg chg="mod">
          <ac:chgData name="CHANCLOU Isabelle INNOV/IT-S" userId="1898d2e2-5246-40f2-bf8b-08bc4330d81e" providerId="ADAL" clId="{4199F455-A030-439D-AB75-C3CB5DBC4B28}" dt="2024-07-08T14:00:30.723" v="303" actId="1036"/>
          <ac:grpSpMkLst>
            <pc:docMk/>
            <pc:sldMk cId="3480341338" sldId="396"/>
            <ac:grpSpMk id="21" creationId="{F46F10FA-303C-C96E-F10B-43FA72EB12B3}"/>
          </ac:grpSpMkLst>
        </pc:grpChg>
        <pc:picChg chg="mod">
          <ac:chgData name="CHANCLOU Isabelle INNOV/IT-S" userId="1898d2e2-5246-40f2-bf8b-08bc4330d81e" providerId="ADAL" clId="{4199F455-A030-439D-AB75-C3CB5DBC4B28}" dt="2024-07-08T14:00:30.723" v="303" actId="1036"/>
          <ac:picMkLst>
            <pc:docMk/>
            <pc:sldMk cId="3480341338" sldId="396"/>
            <ac:picMk id="5" creationId="{C054A4C9-BB68-67AE-3CA2-96A4F8804E40}"/>
          </ac:picMkLst>
        </pc:picChg>
      </pc:sldChg>
      <pc:sldChg chg="modNotes">
        <pc:chgData name="CHANCLOU Isabelle INNOV/IT-S" userId="1898d2e2-5246-40f2-bf8b-08bc4330d81e" providerId="ADAL" clId="{4199F455-A030-439D-AB75-C3CB5DBC4B28}" dt="2024-07-08T13:11:41.435" v="22" actId="113"/>
        <pc:sldMkLst>
          <pc:docMk/>
          <pc:sldMk cId="3110316413" sldId="398"/>
        </pc:sldMkLst>
      </pc:sldChg>
      <pc:sldChg chg="modSp modAnim modNotes">
        <pc:chgData name="CHANCLOU Isabelle INNOV/IT-S" userId="1898d2e2-5246-40f2-bf8b-08bc4330d81e" providerId="ADAL" clId="{4199F455-A030-439D-AB75-C3CB5DBC4B28}" dt="2024-07-08T13:47:45.387" v="252"/>
        <pc:sldMkLst>
          <pc:docMk/>
          <pc:sldMk cId="2711381327" sldId="399"/>
        </pc:sldMkLst>
        <pc:spChg chg="mod">
          <ac:chgData name="CHANCLOU Isabelle INNOV/IT-S" userId="1898d2e2-5246-40f2-bf8b-08bc4330d81e" providerId="ADAL" clId="{4199F455-A030-439D-AB75-C3CB5DBC4B28}" dt="2024-07-08T13:35:01.844" v="235" actId="14"/>
          <ac:spMkLst>
            <pc:docMk/>
            <pc:sldMk cId="2711381327" sldId="399"/>
            <ac:spMk id="3" creationId="{B703136E-F76E-998D-AF93-F1725D9636EF}"/>
          </ac:spMkLst>
        </pc:spChg>
      </pc:sldChg>
      <pc:sldChg chg="modSp mod modAnim">
        <pc:chgData name="CHANCLOU Isabelle INNOV/IT-S" userId="1898d2e2-5246-40f2-bf8b-08bc4330d81e" providerId="ADAL" clId="{4199F455-A030-439D-AB75-C3CB5DBC4B28}" dt="2024-07-08T13:56:50.971" v="287" actId="948"/>
        <pc:sldMkLst>
          <pc:docMk/>
          <pc:sldMk cId="3829742565" sldId="400"/>
        </pc:sldMkLst>
        <pc:spChg chg="mod ord modVis">
          <ac:chgData name="CHANCLOU Isabelle INNOV/IT-S" userId="1898d2e2-5246-40f2-bf8b-08bc4330d81e" providerId="ADAL" clId="{4199F455-A030-439D-AB75-C3CB5DBC4B28}" dt="2024-07-08T13:56:50.971" v="287" actId="948"/>
          <ac:spMkLst>
            <pc:docMk/>
            <pc:sldMk cId="3829742565" sldId="400"/>
            <ac:spMk id="2" creationId="{105CBE2B-84D8-6D6E-B7A6-27E0D7CF3448}"/>
          </ac:spMkLst>
        </pc:spChg>
        <pc:spChg chg="mod ord modVis">
          <ac:chgData name="CHANCLOU Isabelle INNOV/IT-S" userId="1898d2e2-5246-40f2-bf8b-08bc4330d81e" providerId="ADAL" clId="{4199F455-A030-439D-AB75-C3CB5DBC4B28}" dt="2024-07-08T13:55:21.720" v="281" actId="13244"/>
          <ac:spMkLst>
            <pc:docMk/>
            <pc:sldMk cId="3829742565" sldId="400"/>
            <ac:spMk id="4" creationId="{E1C649EB-DAE4-7AC3-B1DD-CF0A8CDC8E6A}"/>
          </ac:spMkLst>
        </pc:spChg>
        <pc:picChg chg="mod">
          <ac:chgData name="CHANCLOU Isabelle INNOV/IT-S" userId="1898d2e2-5246-40f2-bf8b-08bc4330d81e" providerId="ADAL" clId="{4199F455-A030-439D-AB75-C3CB5DBC4B28}" dt="2024-07-08T13:54:06.872" v="276" actId="14100"/>
          <ac:picMkLst>
            <pc:docMk/>
            <pc:sldMk cId="3829742565" sldId="400"/>
            <ac:picMk id="5" creationId="{43C9307B-B41D-283C-5092-8473833D9399}"/>
          </ac:picMkLst>
        </pc:picChg>
      </pc:sldChg>
      <pc:sldChg chg="modSp mod modAnim">
        <pc:chgData name="CHANCLOU Isabelle INNOV/IT-S" userId="1898d2e2-5246-40f2-bf8b-08bc4330d81e" providerId="ADAL" clId="{4199F455-A030-439D-AB75-C3CB5DBC4B28}" dt="2024-07-08T14:16:05.676" v="448"/>
        <pc:sldMkLst>
          <pc:docMk/>
          <pc:sldMk cId="2763760920" sldId="402"/>
        </pc:sldMkLst>
        <pc:spChg chg="mod">
          <ac:chgData name="CHANCLOU Isabelle INNOV/IT-S" userId="1898d2e2-5246-40f2-bf8b-08bc4330d81e" providerId="ADAL" clId="{4199F455-A030-439D-AB75-C3CB5DBC4B28}" dt="2024-07-08T14:15:07.621" v="444" actId="6549"/>
          <ac:spMkLst>
            <pc:docMk/>
            <pc:sldMk cId="2763760920" sldId="402"/>
            <ac:spMk id="5" creationId="{591CE1F1-0174-AB8C-9EFA-C46D9C21AFC4}"/>
          </ac:spMkLst>
        </pc:spChg>
      </pc:sldChg>
      <pc:sldChg chg="modSp mod modAnim modNotes">
        <pc:chgData name="CHANCLOU Isabelle INNOV/IT-S" userId="1898d2e2-5246-40f2-bf8b-08bc4330d81e" providerId="ADAL" clId="{4199F455-A030-439D-AB75-C3CB5DBC4B28}" dt="2024-07-08T13:52:45.047" v="267"/>
        <pc:sldMkLst>
          <pc:docMk/>
          <pc:sldMk cId="3785418149" sldId="404"/>
        </pc:sldMkLst>
        <pc:spChg chg="mod">
          <ac:chgData name="CHANCLOU Isabelle INNOV/IT-S" userId="1898d2e2-5246-40f2-bf8b-08bc4330d81e" providerId="ADAL" clId="{4199F455-A030-439D-AB75-C3CB5DBC4B28}" dt="2024-07-08T13:51:58.553" v="265" actId="790"/>
          <ac:spMkLst>
            <pc:docMk/>
            <pc:sldMk cId="3785418149" sldId="404"/>
            <ac:spMk id="3" creationId="{B703136E-F76E-998D-AF93-F1725D9636EF}"/>
          </ac:spMkLst>
        </pc:spChg>
      </pc:sldChg>
      <pc:sldChg chg="modSp mod modAnim modNotes">
        <pc:chgData name="CHANCLOU Isabelle INNOV/IT-S" userId="1898d2e2-5246-40f2-bf8b-08bc4330d81e" providerId="ADAL" clId="{4199F455-A030-439D-AB75-C3CB5DBC4B28}" dt="2024-07-08T13:44:59.419" v="247" actId="1076"/>
        <pc:sldMkLst>
          <pc:docMk/>
          <pc:sldMk cId="5146176" sldId="405"/>
        </pc:sldMkLst>
        <pc:spChg chg="mod">
          <ac:chgData name="CHANCLOU Isabelle INNOV/IT-S" userId="1898d2e2-5246-40f2-bf8b-08bc4330d81e" providerId="ADAL" clId="{4199F455-A030-439D-AB75-C3CB5DBC4B28}" dt="2024-07-08T13:33:09.936" v="223" actId="15"/>
          <ac:spMkLst>
            <pc:docMk/>
            <pc:sldMk cId="5146176" sldId="405"/>
            <ac:spMk id="3" creationId="{B703136E-F76E-998D-AF93-F1725D9636EF}"/>
          </ac:spMkLst>
        </pc:spChg>
        <pc:spChg chg="mod">
          <ac:chgData name="CHANCLOU Isabelle INNOV/IT-S" userId="1898d2e2-5246-40f2-bf8b-08bc4330d81e" providerId="ADAL" clId="{4199F455-A030-439D-AB75-C3CB5DBC4B28}" dt="2024-07-08T13:43:41.965" v="246" actId="403"/>
          <ac:spMkLst>
            <pc:docMk/>
            <pc:sldMk cId="5146176" sldId="405"/>
            <ac:spMk id="4" creationId="{07CDB205-F549-F906-D694-B94F14624506}"/>
          </ac:spMkLst>
        </pc:spChg>
        <pc:picChg chg="mod">
          <ac:chgData name="CHANCLOU Isabelle INNOV/IT-S" userId="1898d2e2-5246-40f2-bf8b-08bc4330d81e" providerId="ADAL" clId="{4199F455-A030-439D-AB75-C3CB5DBC4B28}" dt="2024-07-08T13:44:59.419" v="247" actId="1076"/>
          <ac:picMkLst>
            <pc:docMk/>
            <pc:sldMk cId="5146176" sldId="405"/>
            <ac:picMk id="5" creationId="{92CDC856-4321-C528-8F2F-97F921BBF5D1}"/>
          </ac:picMkLst>
        </pc:picChg>
      </pc:sldChg>
    </pc:docChg>
  </pc:docChgLst>
  <pc:docChgLst>
    <pc:chgData name="CHANCLOU Isabelle INNOV/IT-S" userId="1898d2e2-5246-40f2-bf8b-08bc4330d81e" providerId="ADAL" clId="{239C73B7-421D-47D4-A6F5-1460960993E3}"/>
    <pc:docChg chg="undo custSel delSld modSld modSection">
      <pc:chgData name="CHANCLOU Isabelle INNOV/IT-S" userId="1898d2e2-5246-40f2-bf8b-08bc4330d81e" providerId="ADAL" clId="{239C73B7-421D-47D4-A6F5-1460960993E3}" dt="2024-07-08T10:41:56.480" v="2088" actId="313"/>
      <pc:docMkLst>
        <pc:docMk/>
      </pc:docMkLst>
      <pc:sldChg chg="modNotes">
        <pc:chgData name="CHANCLOU Isabelle INNOV/IT-S" userId="1898d2e2-5246-40f2-bf8b-08bc4330d81e" providerId="ADAL" clId="{239C73B7-421D-47D4-A6F5-1460960993E3}" dt="2024-07-08T10:41:01.672" v="2065" actId="113"/>
        <pc:sldMkLst>
          <pc:docMk/>
          <pc:sldMk cId="3069602889" sldId="275"/>
        </pc:sldMkLst>
      </pc:sldChg>
      <pc:sldChg chg="modSp mod">
        <pc:chgData name="CHANCLOU Isabelle INNOV/IT-S" userId="1898d2e2-5246-40f2-bf8b-08bc4330d81e" providerId="ADAL" clId="{239C73B7-421D-47D4-A6F5-1460960993E3}" dt="2024-07-08T10:34:26.919" v="2030" actId="11"/>
        <pc:sldMkLst>
          <pc:docMk/>
          <pc:sldMk cId="562589835" sldId="345"/>
        </pc:sldMkLst>
        <pc:spChg chg="mod">
          <ac:chgData name="CHANCLOU Isabelle INNOV/IT-S" userId="1898d2e2-5246-40f2-bf8b-08bc4330d81e" providerId="ADAL" clId="{239C73B7-421D-47D4-A6F5-1460960993E3}" dt="2024-07-08T10:34:26.919" v="2030" actId="11"/>
          <ac:spMkLst>
            <pc:docMk/>
            <pc:sldMk cId="562589835" sldId="345"/>
            <ac:spMk id="3" creationId="{C9DDB5AF-2953-65B3-13E4-BA44C65B5F8C}"/>
          </ac:spMkLst>
        </pc:spChg>
      </pc:sldChg>
      <pc:sldChg chg="modSp mod">
        <pc:chgData name="CHANCLOU Isabelle INNOV/IT-S" userId="1898d2e2-5246-40f2-bf8b-08bc4330d81e" providerId="ADAL" clId="{239C73B7-421D-47D4-A6F5-1460960993E3}" dt="2024-07-08T10:35:01.391" v="2034" actId="11"/>
        <pc:sldMkLst>
          <pc:docMk/>
          <pc:sldMk cId="2981406176" sldId="346"/>
        </pc:sldMkLst>
        <pc:spChg chg="mod">
          <ac:chgData name="CHANCLOU Isabelle INNOV/IT-S" userId="1898d2e2-5246-40f2-bf8b-08bc4330d81e" providerId="ADAL" clId="{239C73B7-421D-47D4-A6F5-1460960993E3}" dt="2024-07-08T10:35:01.391" v="2034" actId="11"/>
          <ac:spMkLst>
            <pc:docMk/>
            <pc:sldMk cId="2981406176" sldId="346"/>
            <ac:spMk id="3" creationId="{C9DDB5AF-2953-65B3-13E4-BA44C65B5F8C}"/>
          </ac:spMkLst>
        </pc:spChg>
      </pc:sldChg>
      <pc:sldChg chg="modSp mod">
        <pc:chgData name="CHANCLOU Isabelle INNOV/IT-S" userId="1898d2e2-5246-40f2-bf8b-08bc4330d81e" providerId="ADAL" clId="{239C73B7-421D-47D4-A6F5-1460960993E3}" dt="2024-07-08T10:35:34.852" v="2039" actId="11"/>
        <pc:sldMkLst>
          <pc:docMk/>
          <pc:sldMk cId="2892587046" sldId="347"/>
        </pc:sldMkLst>
        <pc:spChg chg="mod">
          <ac:chgData name="CHANCLOU Isabelle INNOV/IT-S" userId="1898d2e2-5246-40f2-bf8b-08bc4330d81e" providerId="ADAL" clId="{239C73B7-421D-47D4-A6F5-1460960993E3}" dt="2024-07-08T10:35:34.852" v="2039" actId="11"/>
          <ac:spMkLst>
            <pc:docMk/>
            <pc:sldMk cId="2892587046" sldId="347"/>
            <ac:spMk id="3" creationId="{C9DDB5AF-2953-65B3-13E4-BA44C65B5F8C}"/>
          </ac:spMkLst>
        </pc:spChg>
      </pc:sldChg>
      <pc:sldChg chg="modSp mod">
        <pc:chgData name="CHANCLOU Isabelle INNOV/IT-S" userId="1898d2e2-5246-40f2-bf8b-08bc4330d81e" providerId="ADAL" clId="{239C73B7-421D-47D4-A6F5-1460960993E3}" dt="2024-07-08T10:36:19.570" v="2045" actId="11"/>
        <pc:sldMkLst>
          <pc:docMk/>
          <pc:sldMk cId="2860471107" sldId="348"/>
        </pc:sldMkLst>
        <pc:spChg chg="mod">
          <ac:chgData name="CHANCLOU Isabelle INNOV/IT-S" userId="1898d2e2-5246-40f2-bf8b-08bc4330d81e" providerId="ADAL" clId="{239C73B7-421D-47D4-A6F5-1460960993E3}" dt="2024-07-08T10:36:19.570" v="2045" actId="11"/>
          <ac:spMkLst>
            <pc:docMk/>
            <pc:sldMk cId="2860471107" sldId="348"/>
            <ac:spMk id="3" creationId="{C9DDB5AF-2953-65B3-13E4-BA44C65B5F8C}"/>
          </ac:spMkLst>
        </pc:spChg>
      </pc:sldChg>
      <pc:sldChg chg="modSp mod modNotesTx">
        <pc:chgData name="CHANCLOU Isabelle INNOV/IT-S" userId="1898d2e2-5246-40f2-bf8b-08bc4330d81e" providerId="ADAL" clId="{239C73B7-421D-47D4-A6F5-1460960993E3}" dt="2024-07-08T10:32:51.325" v="2023" actId="20577"/>
        <pc:sldMkLst>
          <pc:docMk/>
          <pc:sldMk cId="1611781361" sldId="349"/>
        </pc:sldMkLst>
        <pc:spChg chg="mod">
          <ac:chgData name="CHANCLOU Isabelle INNOV/IT-S" userId="1898d2e2-5246-40f2-bf8b-08bc4330d81e" providerId="ADAL" clId="{239C73B7-421D-47D4-A6F5-1460960993E3}" dt="2024-07-08T10:32:51.325" v="2023" actId="20577"/>
          <ac:spMkLst>
            <pc:docMk/>
            <pc:sldMk cId="1611781361" sldId="349"/>
            <ac:spMk id="3" creationId="{C9DDB5AF-2953-65B3-13E4-BA44C65B5F8C}"/>
          </ac:spMkLst>
        </pc:spChg>
      </pc:sldChg>
      <pc:sldChg chg="modSp del mod modNotes modNotesTx">
        <pc:chgData name="CHANCLOU Isabelle INNOV/IT-S" userId="1898d2e2-5246-40f2-bf8b-08bc4330d81e" providerId="ADAL" clId="{239C73B7-421D-47D4-A6F5-1460960993E3}" dt="2024-07-08T10:30:50.419" v="2001" actId="47"/>
        <pc:sldMkLst>
          <pc:docMk/>
          <pc:sldMk cId="1173455126" sldId="350"/>
        </pc:sldMkLst>
        <pc:spChg chg="mod">
          <ac:chgData name="CHANCLOU Isabelle INNOV/IT-S" userId="1898d2e2-5246-40f2-bf8b-08bc4330d81e" providerId="ADAL" clId="{239C73B7-421D-47D4-A6F5-1460960993E3}" dt="2024-07-08T09:29:26.803" v="1530" actId="20577"/>
          <ac:spMkLst>
            <pc:docMk/>
            <pc:sldMk cId="1173455126" sldId="350"/>
            <ac:spMk id="3" creationId="{C9DDB5AF-2953-65B3-13E4-BA44C65B5F8C}"/>
          </ac:spMkLst>
        </pc:spChg>
      </pc:sldChg>
      <pc:sldChg chg="del">
        <pc:chgData name="CHANCLOU Isabelle INNOV/IT-S" userId="1898d2e2-5246-40f2-bf8b-08bc4330d81e" providerId="ADAL" clId="{239C73B7-421D-47D4-A6F5-1460960993E3}" dt="2024-07-08T10:30:55.711" v="2002" actId="47"/>
        <pc:sldMkLst>
          <pc:docMk/>
          <pc:sldMk cId="1125975236" sldId="355"/>
        </pc:sldMkLst>
      </pc:sldChg>
      <pc:sldChg chg="del">
        <pc:chgData name="CHANCLOU Isabelle INNOV/IT-S" userId="1898d2e2-5246-40f2-bf8b-08bc4330d81e" providerId="ADAL" clId="{239C73B7-421D-47D4-A6F5-1460960993E3}" dt="2024-07-08T10:31:02.432" v="2003" actId="47"/>
        <pc:sldMkLst>
          <pc:docMk/>
          <pc:sldMk cId="3458434253" sldId="356"/>
        </pc:sldMkLst>
      </pc:sldChg>
      <pc:sldChg chg="del">
        <pc:chgData name="CHANCLOU Isabelle INNOV/IT-S" userId="1898d2e2-5246-40f2-bf8b-08bc4330d81e" providerId="ADAL" clId="{239C73B7-421D-47D4-A6F5-1460960993E3}" dt="2024-07-08T09:00:48.355" v="815" actId="47"/>
        <pc:sldMkLst>
          <pc:docMk/>
          <pc:sldMk cId="3694535586" sldId="357"/>
        </pc:sldMkLst>
      </pc:sldChg>
      <pc:sldChg chg="del">
        <pc:chgData name="CHANCLOU Isabelle INNOV/IT-S" userId="1898d2e2-5246-40f2-bf8b-08bc4330d81e" providerId="ADAL" clId="{239C73B7-421D-47D4-A6F5-1460960993E3}" dt="2024-07-08T09:18:40.079" v="1197" actId="47"/>
        <pc:sldMkLst>
          <pc:docMk/>
          <pc:sldMk cId="1505899732" sldId="358"/>
        </pc:sldMkLst>
      </pc:sldChg>
      <pc:sldChg chg="del">
        <pc:chgData name="CHANCLOU Isabelle INNOV/IT-S" userId="1898d2e2-5246-40f2-bf8b-08bc4330d81e" providerId="ADAL" clId="{239C73B7-421D-47D4-A6F5-1460960993E3}" dt="2024-07-08T09:18:44.498" v="1198" actId="47"/>
        <pc:sldMkLst>
          <pc:docMk/>
          <pc:sldMk cId="1106300761" sldId="359"/>
        </pc:sldMkLst>
      </pc:sldChg>
      <pc:sldChg chg="del">
        <pc:chgData name="CHANCLOU Isabelle INNOV/IT-S" userId="1898d2e2-5246-40f2-bf8b-08bc4330d81e" providerId="ADAL" clId="{239C73B7-421D-47D4-A6F5-1460960993E3}" dt="2024-07-08T09:18:47.630" v="1199" actId="47"/>
        <pc:sldMkLst>
          <pc:docMk/>
          <pc:sldMk cId="2875892719" sldId="360"/>
        </pc:sldMkLst>
      </pc:sldChg>
      <pc:sldChg chg="del">
        <pc:chgData name="CHANCLOU Isabelle INNOV/IT-S" userId="1898d2e2-5246-40f2-bf8b-08bc4330d81e" providerId="ADAL" clId="{239C73B7-421D-47D4-A6F5-1460960993E3}" dt="2024-07-08T09:19:20.571" v="1200" actId="47"/>
        <pc:sldMkLst>
          <pc:docMk/>
          <pc:sldMk cId="899664538" sldId="361"/>
        </pc:sldMkLst>
      </pc:sldChg>
      <pc:sldChg chg="del">
        <pc:chgData name="CHANCLOU Isabelle INNOV/IT-S" userId="1898d2e2-5246-40f2-bf8b-08bc4330d81e" providerId="ADAL" clId="{239C73B7-421D-47D4-A6F5-1460960993E3}" dt="2024-07-08T09:00:43.161" v="814" actId="47"/>
        <pc:sldMkLst>
          <pc:docMk/>
          <pc:sldMk cId="3622233187" sldId="362"/>
        </pc:sldMkLst>
      </pc:sldChg>
      <pc:sldChg chg="modNotes">
        <pc:chgData name="CHANCLOU Isabelle INNOV/IT-S" userId="1898d2e2-5246-40f2-bf8b-08bc4330d81e" providerId="ADAL" clId="{239C73B7-421D-47D4-A6F5-1460960993E3}" dt="2024-07-08T10:41:56.480" v="2088" actId="313"/>
        <pc:sldMkLst>
          <pc:docMk/>
          <pc:sldMk cId="484273329" sldId="365"/>
        </pc:sldMkLst>
      </pc:sldChg>
      <pc:sldChg chg="modSp mod">
        <pc:chgData name="CHANCLOU Isabelle INNOV/IT-S" userId="1898d2e2-5246-40f2-bf8b-08bc4330d81e" providerId="ADAL" clId="{239C73B7-421D-47D4-A6F5-1460960993E3}" dt="2024-07-08T10:34:36.068" v="2032" actId="11"/>
        <pc:sldMkLst>
          <pc:docMk/>
          <pc:sldMk cId="41965124" sldId="371"/>
        </pc:sldMkLst>
        <pc:spChg chg="mod">
          <ac:chgData name="CHANCLOU Isabelle INNOV/IT-S" userId="1898d2e2-5246-40f2-bf8b-08bc4330d81e" providerId="ADAL" clId="{239C73B7-421D-47D4-A6F5-1460960993E3}" dt="2024-07-08T10:34:36.068" v="2032" actId="11"/>
          <ac:spMkLst>
            <pc:docMk/>
            <pc:sldMk cId="41965124" sldId="371"/>
            <ac:spMk id="3" creationId="{C9DDB5AF-2953-65B3-13E4-BA44C65B5F8C}"/>
          </ac:spMkLst>
        </pc:spChg>
      </pc:sldChg>
      <pc:sldChg chg="modSp mod">
        <pc:chgData name="CHANCLOU Isabelle INNOV/IT-S" userId="1898d2e2-5246-40f2-bf8b-08bc4330d81e" providerId="ADAL" clId="{239C73B7-421D-47D4-A6F5-1460960993E3}" dt="2024-07-08T10:35:05.657" v="2035" actId="11"/>
        <pc:sldMkLst>
          <pc:docMk/>
          <pc:sldMk cId="3344019481" sldId="372"/>
        </pc:sldMkLst>
        <pc:spChg chg="mod">
          <ac:chgData name="CHANCLOU Isabelle INNOV/IT-S" userId="1898d2e2-5246-40f2-bf8b-08bc4330d81e" providerId="ADAL" clId="{239C73B7-421D-47D4-A6F5-1460960993E3}" dt="2024-07-08T10:35:05.657" v="2035" actId="11"/>
          <ac:spMkLst>
            <pc:docMk/>
            <pc:sldMk cId="3344019481" sldId="372"/>
            <ac:spMk id="3" creationId="{C9DDB5AF-2953-65B3-13E4-BA44C65B5F8C}"/>
          </ac:spMkLst>
        </pc:spChg>
      </pc:sldChg>
      <pc:sldChg chg="modSp mod">
        <pc:chgData name="CHANCLOU Isabelle INNOV/IT-S" userId="1898d2e2-5246-40f2-bf8b-08bc4330d81e" providerId="ADAL" clId="{239C73B7-421D-47D4-A6F5-1460960993E3}" dt="2024-07-08T10:35:10.030" v="2036" actId="11"/>
        <pc:sldMkLst>
          <pc:docMk/>
          <pc:sldMk cId="4101021698" sldId="373"/>
        </pc:sldMkLst>
        <pc:spChg chg="mod">
          <ac:chgData name="CHANCLOU Isabelle INNOV/IT-S" userId="1898d2e2-5246-40f2-bf8b-08bc4330d81e" providerId="ADAL" clId="{239C73B7-421D-47D4-A6F5-1460960993E3}" dt="2024-07-08T10:35:10.030" v="2036" actId="11"/>
          <ac:spMkLst>
            <pc:docMk/>
            <pc:sldMk cId="4101021698" sldId="373"/>
            <ac:spMk id="3" creationId="{C9DDB5AF-2953-65B3-13E4-BA44C65B5F8C}"/>
          </ac:spMkLst>
        </pc:spChg>
      </pc:sldChg>
      <pc:sldChg chg="modSp mod">
        <pc:chgData name="CHANCLOU Isabelle INNOV/IT-S" userId="1898d2e2-5246-40f2-bf8b-08bc4330d81e" providerId="ADAL" clId="{239C73B7-421D-47D4-A6F5-1460960993E3}" dt="2024-07-08T10:35:15.440" v="2037" actId="11"/>
        <pc:sldMkLst>
          <pc:docMk/>
          <pc:sldMk cId="2619968566" sldId="374"/>
        </pc:sldMkLst>
        <pc:spChg chg="mod">
          <ac:chgData name="CHANCLOU Isabelle INNOV/IT-S" userId="1898d2e2-5246-40f2-bf8b-08bc4330d81e" providerId="ADAL" clId="{239C73B7-421D-47D4-A6F5-1460960993E3}" dt="2024-07-08T10:35:15.440" v="2037" actId="11"/>
          <ac:spMkLst>
            <pc:docMk/>
            <pc:sldMk cId="2619968566" sldId="374"/>
            <ac:spMk id="3" creationId="{C9DDB5AF-2953-65B3-13E4-BA44C65B5F8C}"/>
          </ac:spMkLst>
        </pc:spChg>
      </pc:sldChg>
      <pc:sldChg chg="modSp mod">
        <pc:chgData name="CHANCLOU Isabelle INNOV/IT-S" userId="1898d2e2-5246-40f2-bf8b-08bc4330d81e" providerId="ADAL" clId="{239C73B7-421D-47D4-A6F5-1460960993E3}" dt="2024-07-08T10:35:44.693" v="2040" actId="11"/>
        <pc:sldMkLst>
          <pc:docMk/>
          <pc:sldMk cId="2579455604" sldId="380"/>
        </pc:sldMkLst>
        <pc:spChg chg="mod">
          <ac:chgData name="CHANCLOU Isabelle INNOV/IT-S" userId="1898d2e2-5246-40f2-bf8b-08bc4330d81e" providerId="ADAL" clId="{239C73B7-421D-47D4-A6F5-1460960993E3}" dt="2024-07-08T10:35:44.693" v="2040" actId="11"/>
          <ac:spMkLst>
            <pc:docMk/>
            <pc:sldMk cId="2579455604" sldId="380"/>
            <ac:spMk id="3" creationId="{C9DDB5AF-2953-65B3-13E4-BA44C65B5F8C}"/>
          </ac:spMkLst>
        </pc:spChg>
      </pc:sldChg>
      <pc:sldChg chg="modSp mod">
        <pc:chgData name="CHANCLOU Isabelle INNOV/IT-S" userId="1898d2e2-5246-40f2-bf8b-08bc4330d81e" providerId="ADAL" clId="{239C73B7-421D-47D4-A6F5-1460960993E3}" dt="2024-07-08T10:35:48.985" v="2041" actId="11"/>
        <pc:sldMkLst>
          <pc:docMk/>
          <pc:sldMk cId="2911350769" sldId="381"/>
        </pc:sldMkLst>
        <pc:spChg chg="mod">
          <ac:chgData name="CHANCLOU Isabelle INNOV/IT-S" userId="1898d2e2-5246-40f2-bf8b-08bc4330d81e" providerId="ADAL" clId="{239C73B7-421D-47D4-A6F5-1460960993E3}" dt="2024-07-08T10:35:48.985" v="2041" actId="11"/>
          <ac:spMkLst>
            <pc:docMk/>
            <pc:sldMk cId="2911350769" sldId="381"/>
            <ac:spMk id="3" creationId="{C9DDB5AF-2953-65B3-13E4-BA44C65B5F8C}"/>
          </ac:spMkLst>
        </pc:spChg>
      </pc:sldChg>
      <pc:sldChg chg="modSp mod">
        <pc:chgData name="CHANCLOU Isabelle INNOV/IT-S" userId="1898d2e2-5246-40f2-bf8b-08bc4330d81e" providerId="ADAL" clId="{239C73B7-421D-47D4-A6F5-1460960993E3}" dt="2024-07-08T10:35:53.078" v="2042" actId="11"/>
        <pc:sldMkLst>
          <pc:docMk/>
          <pc:sldMk cId="2755720880" sldId="382"/>
        </pc:sldMkLst>
        <pc:spChg chg="mod">
          <ac:chgData name="CHANCLOU Isabelle INNOV/IT-S" userId="1898d2e2-5246-40f2-bf8b-08bc4330d81e" providerId="ADAL" clId="{239C73B7-421D-47D4-A6F5-1460960993E3}" dt="2024-07-08T10:35:53.078" v="2042" actId="11"/>
          <ac:spMkLst>
            <pc:docMk/>
            <pc:sldMk cId="2755720880" sldId="382"/>
            <ac:spMk id="3" creationId="{C9DDB5AF-2953-65B3-13E4-BA44C65B5F8C}"/>
          </ac:spMkLst>
        </pc:spChg>
      </pc:sldChg>
      <pc:sldChg chg="modSp mod">
        <pc:chgData name="CHANCLOU Isabelle INNOV/IT-S" userId="1898d2e2-5246-40f2-bf8b-08bc4330d81e" providerId="ADAL" clId="{239C73B7-421D-47D4-A6F5-1460960993E3}" dt="2024-07-08T10:35:57.894" v="2043" actId="11"/>
        <pc:sldMkLst>
          <pc:docMk/>
          <pc:sldMk cId="3983527220" sldId="383"/>
        </pc:sldMkLst>
        <pc:spChg chg="mod">
          <ac:chgData name="CHANCLOU Isabelle INNOV/IT-S" userId="1898d2e2-5246-40f2-bf8b-08bc4330d81e" providerId="ADAL" clId="{239C73B7-421D-47D4-A6F5-1460960993E3}" dt="2024-07-08T10:35:57.894" v="2043" actId="11"/>
          <ac:spMkLst>
            <pc:docMk/>
            <pc:sldMk cId="3983527220" sldId="383"/>
            <ac:spMk id="3" creationId="{C9DDB5AF-2953-65B3-13E4-BA44C65B5F8C}"/>
          </ac:spMkLst>
        </pc:spChg>
      </pc:sldChg>
      <pc:sldChg chg="modSp mod">
        <pc:chgData name="CHANCLOU Isabelle INNOV/IT-S" userId="1898d2e2-5246-40f2-bf8b-08bc4330d81e" providerId="ADAL" clId="{239C73B7-421D-47D4-A6F5-1460960993E3}" dt="2024-07-08T10:36:23.637" v="2046" actId="11"/>
        <pc:sldMkLst>
          <pc:docMk/>
          <pc:sldMk cId="778200418" sldId="384"/>
        </pc:sldMkLst>
        <pc:spChg chg="mod">
          <ac:chgData name="CHANCLOU Isabelle INNOV/IT-S" userId="1898d2e2-5246-40f2-bf8b-08bc4330d81e" providerId="ADAL" clId="{239C73B7-421D-47D4-A6F5-1460960993E3}" dt="2024-07-08T10:36:23.637" v="2046" actId="11"/>
          <ac:spMkLst>
            <pc:docMk/>
            <pc:sldMk cId="778200418" sldId="384"/>
            <ac:spMk id="3" creationId="{C9DDB5AF-2953-65B3-13E4-BA44C65B5F8C}"/>
          </ac:spMkLst>
        </pc:spChg>
      </pc:sldChg>
      <pc:sldChg chg="modSp mod">
        <pc:chgData name="CHANCLOU Isabelle INNOV/IT-S" userId="1898d2e2-5246-40f2-bf8b-08bc4330d81e" providerId="ADAL" clId="{239C73B7-421D-47D4-A6F5-1460960993E3}" dt="2024-07-08T10:36:27.329" v="2047" actId="11"/>
        <pc:sldMkLst>
          <pc:docMk/>
          <pc:sldMk cId="4127826380" sldId="385"/>
        </pc:sldMkLst>
        <pc:spChg chg="mod">
          <ac:chgData name="CHANCLOU Isabelle INNOV/IT-S" userId="1898d2e2-5246-40f2-bf8b-08bc4330d81e" providerId="ADAL" clId="{239C73B7-421D-47D4-A6F5-1460960993E3}" dt="2024-07-08T10:36:27.329" v="2047" actId="11"/>
          <ac:spMkLst>
            <pc:docMk/>
            <pc:sldMk cId="4127826380" sldId="385"/>
            <ac:spMk id="3" creationId="{C9DDB5AF-2953-65B3-13E4-BA44C65B5F8C}"/>
          </ac:spMkLst>
        </pc:spChg>
      </pc:sldChg>
      <pc:sldChg chg="modSp mod modNotes">
        <pc:chgData name="CHANCLOU Isabelle INNOV/IT-S" userId="1898d2e2-5246-40f2-bf8b-08bc4330d81e" providerId="ADAL" clId="{239C73B7-421D-47D4-A6F5-1460960993E3}" dt="2024-07-08T10:40:31.711" v="2060" actId="113"/>
        <pc:sldMkLst>
          <pc:docMk/>
          <pc:sldMk cId="3310363752" sldId="386"/>
        </pc:sldMkLst>
        <pc:spChg chg="mod">
          <ac:chgData name="CHANCLOU Isabelle INNOV/IT-S" userId="1898d2e2-5246-40f2-bf8b-08bc4330d81e" providerId="ADAL" clId="{239C73B7-421D-47D4-A6F5-1460960993E3}" dt="2024-07-08T10:36:31.117" v="2048" actId="11"/>
          <ac:spMkLst>
            <pc:docMk/>
            <pc:sldMk cId="3310363752" sldId="386"/>
            <ac:spMk id="3" creationId="{C9DDB5AF-2953-65B3-13E4-BA44C65B5F8C}"/>
          </ac:spMkLst>
        </pc:spChg>
      </pc:sldChg>
      <pc:sldChg chg="modSp mod modNotes">
        <pc:chgData name="CHANCLOU Isabelle INNOV/IT-S" userId="1898d2e2-5246-40f2-bf8b-08bc4330d81e" providerId="ADAL" clId="{239C73B7-421D-47D4-A6F5-1460960993E3}" dt="2024-07-08T10:40:39.688" v="2061" actId="113"/>
        <pc:sldMkLst>
          <pc:docMk/>
          <pc:sldMk cId="167721373" sldId="388"/>
        </pc:sldMkLst>
        <pc:spChg chg="mod">
          <ac:chgData name="CHANCLOU Isabelle INNOV/IT-S" userId="1898d2e2-5246-40f2-bf8b-08bc4330d81e" providerId="ADAL" clId="{239C73B7-421D-47D4-A6F5-1460960993E3}" dt="2024-07-08T10:36:38.767" v="2049" actId="11"/>
          <ac:spMkLst>
            <pc:docMk/>
            <pc:sldMk cId="167721373" sldId="388"/>
            <ac:spMk id="3" creationId="{C9DDB5AF-2953-65B3-13E4-BA44C65B5F8C}"/>
          </ac:spMkLst>
        </pc:spChg>
      </pc:sldChg>
      <pc:sldChg chg="modSp del">
        <pc:chgData name="CHANCLOU Isabelle INNOV/IT-S" userId="1898d2e2-5246-40f2-bf8b-08bc4330d81e" providerId="ADAL" clId="{239C73B7-421D-47D4-A6F5-1460960993E3}" dt="2024-07-08T09:18:25.308" v="1196" actId="47"/>
        <pc:sldMkLst>
          <pc:docMk/>
          <pc:sldMk cId="717534592" sldId="390"/>
        </pc:sldMkLst>
        <pc:spChg chg="mod">
          <ac:chgData name="CHANCLOU Isabelle INNOV/IT-S" userId="1898d2e2-5246-40f2-bf8b-08bc4330d81e" providerId="ADAL" clId="{239C73B7-421D-47D4-A6F5-1460960993E3}" dt="2024-07-08T08:45:10.025" v="550" actId="6549"/>
          <ac:spMkLst>
            <pc:docMk/>
            <pc:sldMk cId="717534592" sldId="390"/>
            <ac:spMk id="3" creationId="{B703136E-F76E-998D-AF93-F1725D9636EF}"/>
          </ac:spMkLst>
        </pc:spChg>
      </pc:sldChg>
      <pc:sldChg chg="modSp mod modNotes">
        <pc:chgData name="CHANCLOU Isabelle INNOV/IT-S" userId="1898d2e2-5246-40f2-bf8b-08bc4330d81e" providerId="ADAL" clId="{239C73B7-421D-47D4-A6F5-1460960993E3}" dt="2024-07-08T10:40:26.832" v="2059" actId="113"/>
        <pc:sldMkLst>
          <pc:docMk/>
          <pc:sldMk cId="40202293" sldId="392"/>
        </pc:sldMkLst>
        <pc:spChg chg="mod">
          <ac:chgData name="CHANCLOU Isabelle INNOV/IT-S" userId="1898d2e2-5246-40f2-bf8b-08bc4330d81e" providerId="ADAL" clId="{239C73B7-421D-47D4-A6F5-1460960993E3}" dt="2024-07-08T09:28:26.984" v="1527"/>
          <ac:spMkLst>
            <pc:docMk/>
            <pc:sldMk cId="40202293" sldId="392"/>
            <ac:spMk id="3" creationId="{C9DDB5AF-2953-65B3-13E4-BA44C65B5F8C}"/>
          </ac:spMkLst>
        </pc:spChg>
      </pc:sldChg>
      <pc:sldChg chg="modNotes">
        <pc:chgData name="CHANCLOU Isabelle INNOV/IT-S" userId="1898d2e2-5246-40f2-bf8b-08bc4330d81e" providerId="ADAL" clId="{239C73B7-421D-47D4-A6F5-1460960993E3}" dt="2024-07-08T10:40:46.663" v="2062" actId="113"/>
        <pc:sldMkLst>
          <pc:docMk/>
          <pc:sldMk cId="40449988" sldId="394"/>
        </pc:sldMkLst>
      </pc:sldChg>
      <pc:sldChg chg="modNotes">
        <pc:chgData name="CHANCLOU Isabelle INNOV/IT-S" userId="1898d2e2-5246-40f2-bf8b-08bc4330d81e" providerId="ADAL" clId="{239C73B7-421D-47D4-A6F5-1460960993E3}" dt="2024-07-08T10:40:48.823" v="2063" actId="113"/>
        <pc:sldMkLst>
          <pc:docMk/>
          <pc:sldMk cId="4267497816" sldId="395"/>
        </pc:sldMkLst>
      </pc:sldChg>
      <pc:sldChg chg="modSp mod">
        <pc:chgData name="CHANCLOU Isabelle INNOV/IT-S" userId="1898d2e2-5246-40f2-bf8b-08bc4330d81e" providerId="ADAL" clId="{239C73B7-421D-47D4-A6F5-1460960993E3}" dt="2024-07-08T10:34:31.848" v="2031" actId="11"/>
        <pc:sldMkLst>
          <pc:docMk/>
          <pc:sldMk cId="3480341338" sldId="396"/>
        </pc:sldMkLst>
        <pc:spChg chg="mod">
          <ac:chgData name="CHANCLOU Isabelle INNOV/IT-S" userId="1898d2e2-5246-40f2-bf8b-08bc4330d81e" providerId="ADAL" clId="{239C73B7-421D-47D4-A6F5-1460960993E3}" dt="2024-07-08T10:34:31.848" v="2031" actId="11"/>
          <ac:spMkLst>
            <pc:docMk/>
            <pc:sldMk cId="3480341338" sldId="396"/>
            <ac:spMk id="2" creationId="{77D85691-EF8D-1880-D174-2D9D12470F4F}"/>
          </ac:spMkLst>
        </pc:spChg>
      </pc:sldChg>
      <pc:sldChg chg="modNotes">
        <pc:chgData name="CHANCLOU Isabelle INNOV/IT-S" userId="1898d2e2-5246-40f2-bf8b-08bc4330d81e" providerId="ADAL" clId="{239C73B7-421D-47D4-A6F5-1460960993E3}" dt="2024-07-08T10:40:57.008" v="2064" actId="113"/>
        <pc:sldMkLst>
          <pc:docMk/>
          <pc:sldMk cId="3749483020" sldId="397"/>
        </pc:sldMkLst>
      </pc:sldChg>
      <pc:sldChg chg="delSp modSp mod modAnim">
        <pc:chgData name="CHANCLOU Isabelle INNOV/IT-S" userId="1898d2e2-5246-40f2-bf8b-08bc4330d81e" providerId="ADAL" clId="{239C73B7-421D-47D4-A6F5-1460960993E3}" dt="2024-07-08T10:33:19.372" v="2026" actId="11"/>
        <pc:sldMkLst>
          <pc:docMk/>
          <pc:sldMk cId="2711381327" sldId="399"/>
        </pc:sldMkLst>
        <pc:spChg chg="mod">
          <ac:chgData name="CHANCLOU Isabelle INNOV/IT-S" userId="1898d2e2-5246-40f2-bf8b-08bc4330d81e" providerId="ADAL" clId="{239C73B7-421D-47D4-A6F5-1460960993E3}" dt="2024-07-08T10:33:19.372" v="2026" actId="11"/>
          <ac:spMkLst>
            <pc:docMk/>
            <pc:sldMk cId="2711381327" sldId="399"/>
            <ac:spMk id="2" creationId="{8346925D-89C5-F926-24E0-0A7884DEA08C}"/>
          </ac:spMkLst>
        </pc:spChg>
        <pc:spChg chg="mod">
          <ac:chgData name="CHANCLOU Isabelle INNOV/IT-S" userId="1898d2e2-5246-40f2-bf8b-08bc4330d81e" providerId="ADAL" clId="{239C73B7-421D-47D4-A6F5-1460960993E3}" dt="2024-07-08T09:17:48.752" v="1195" actId="14"/>
          <ac:spMkLst>
            <pc:docMk/>
            <pc:sldMk cId="2711381327" sldId="399"/>
            <ac:spMk id="3" creationId="{B703136E-F76E-998D-AF93-F1725D9636EF}"/>
          </ac:spMkLst>
        </pc:spChg>
        <pc:spChg chg="mod">
          <ac:chgData name="CHANCLOU Isabelle INNOV/IT-S" userId="1898d2e2-5246-40f2-bf8b-08bc4330d81e" providerId="ADAL" clId="{239C73B7-421D-47D4-A6F5-1460960993E3}" dt="2024-07-08T09:17:00.762" v="1193" actId="20577"/>
          <ac:spMkLst>
            <pc:docMk/>
            <pc:sldMk cId="2711381327" sldId="399"/>
            <ac:spMk id="4" creationId="{07CDB205-F549-F906-D694-B94F14624506}"/>
          </ac:spMkLst>
        </pc:spChg>
        <pc:spChg chg="del mod">
          <ac:chgData name="CHANCLOU Isabelle INNOV/IT-S" userId="1898d2e2-5246-40f2-bf8b-08bc4330d81e" providerId="ADAL" clId="{239C73B7-421D-47D4-A6F5-1460960993E3}" dt="2024-07-08T09:17:37.158" v="1194" actId="478"/>
          <ac:spMkLst>
            <pc:docMk/>
            <pc:sldMk cId="2711381327" sldId="399"/>
            <ac:spMk id="7" creationId="{7B85ECEB-BD2D-EDE0-F6AD-E7E5B57E20FB}"/>
          </ac:spMkLst>
        </pc:spChg>
      </pc:sldChg>
      <pc:sldChg chg="addSp delSp modSp mod modAnim">
        <pc:chgData name="CHANCLOU Isabelle INNOV/IT-S" userId="1898d2e2-5246-40f2-bf8b-08bc4330d81e" providerId="ADAL" clId="{239C73B7-421D-47D4-A6F5-1460960993E3}" dt="2024-07-08T10:33:43.366" v="2028" actId="11"/>
        <pc:sldMkLst>
          <pc:docMk/>
          <pc:sldMk cId="3829742565" sldId="400"/>
        </pc:sldMkLst>
        <pc:spChg chg="mod">
          <ac:chgData name="CHANCLOU Isabelle INNOV/IT-S" userId="1898d2e2-5246-40f2-bf8b-08bc4330d81e" providerId="ADAL" clId="{239C73B7-421D-47D4-A6F5-1460960993E3}" dt="2024-07-08T09:00:05.055" v="813" actId="179"/>
          <ac:spMkLst>
            <pc:docMk/>
            <pc:sldMk cId="3829742565" sldId="400"/>
            <ac:spMk id="2" creationId="{105CBE2B-84D8-6D6E-B7A6-27E0D7CF3448}"/>
          </ac:spMkLst>
        </pc:spChg>
        <pc:spChg chg="mod">
          <ac:chgData name="CHANCLOU Isabelle INNOV/IT-S" userId="1898d2e2-5246-40f2-bf8b-08bc4330d81e" providerId="ADAL" clId="{239C73B7-421D-47D4-A6F5-1460960993E3}" dt="2024-07-08T10:33:43.366" v="2028" actId="11"/>
          <ac:spMkLst>
            <pc:docMk/>
            <pc:sldMk cId="3829742565" sldId="400"/>
            <ac:spMk id="3" creationId="{C9DDB5AF-2953-65B3-13E4-BA44C65B5F8C}"/>
          </ac:spMkLst>
        </pc:spChg>
        <pc:spChg chg="add mod">
          <ac:chgData name="CHANCLOU Isabelle INNOV/IT-S" userId="1898d2e2-5246-40f2-bf8b-08bc4330d81e" providerId="ADAL" clId="{239C73B7-421D-47D4-A6F5-1460960993E3}" dt="2024-07-08T09:02:57.884" v="1035" actId="14100"/>
          <ac:spMkLst>
            <pc:docMk/>
            <pc:sldMk cId="3829742565" sldId="400"/>
            <ac:spMk id="4" creationId="{E1C649EB-DAE4-7AC3-B1DD-CF0A8CDC8E6A}"/>
          </ac:spMkLst>
        </pc:spChg>
        <pc:spChg chg="del">
          <ac:chgData name="CHANCLOU Isabelle INNOV/IT-S" userId="1898d2e2-5246-40f2-bf8b-08bc4330d81e" providerId="ADAL" clId="{239C73B7-421D-47D4-A6F5-1460960993E3}" dt="2024-07-08T08:57:32.007" v="780" actId="478"/>
          <ac:spMkLst>
            <pc:docMk/>
            <pc:sldMk cId="3829742565" sldId="400"/>
            <ac:spMk id="7" creationId="{566F32B7-826C-7C01-4217-991F9D923F05}"/>
          </ac:spMkLst>
        </pc:spChg>
        <pc:picChg chg="mod">
          <ac:chgData name="CHANCLOU Isabelle INNOV/IT-S" userId="1898d2e2-5246-40f2-bf8b-08bc4330d81e" providerId="ADAL" clId="{239C73B7-421D-47D4-A6F5-1460960993E3}" dt="2024-07-08T08:58:17.678" v="785" actId="1076"/>
          <ac:picMkLst>
            <pc:docMk/>
            <pc:sldMk cId="3829742565" sldId="400"/>
            <ac:picMk id="5" creationId="{43C9307B-B41D-283C-5092-8473833D9399}"/>
          </ac:picMkLst>
        </pc:picChg>
      </pc:sldChg>
      <pc:sldChg chg="modSp mod modNotes modNotesTx">
        <pc:chgData name="CHANCLOU Isabelle INNOV/IT-S" userId="1898d2e2-5246-40f2-bf8b-08bc4330d81e" providerId="ADAL" clId="{239C73B7-421D-47D4-A6F5-1460960993E3}" dt="2024-07-08T10:39:53.375" v="2057" actId="11"/>
        <pc:sldMkLst>
          <pc:docMk/>
          <pc:sldMk cId="1251862149" sldId="401"/>
        </pc:sldMkLst>
        <pc:spChg chg="mod">
          <ac:chgData name="CHANCLOU Isabelle INNOV/IT-S" userId="1898d2e2-5246-40f2-bf8b-08bc4330d81e" providerId="ADAL" clId="{239C73B7-421D-47D4-A6F5-1460960993E3}" dt="2024-07-08T10:39:53.375" v="2057" actId="11"/>
          <ac:spMkLst>
            <pc:docMk/>
            <pc:sldMk cId="1251862149" sldId="401"/>
            <ac:spMk id="2" creationId="{8346925D-89C5-F926-24E0-0A7884DEA08C}"/>
          </ac:spMkLst>
        </pc:spChg>
      </pc:sldChg>
      <pc:sldChg chg="addSp delSp modSp mod modClrScheme chgLayout modNotes modNotesTx">
        <pc:chgData name="CHANCLOU Isabelle INNOV/IT-S" userId="1898d2e2-5246-40f2-bf8b-08bc4330d81e" providerId="ADAL" clId="{239C73B7-421D-47D4-A6F5-1460960993E3}" dt="2024-07-08T10:40:20.047" v="2058" actId="113"/>
        <pc:sldMkLst>
          <pc:docMk/>
          <pc:sldMk cId="2763760920" sldId="402"/>
        </pc:sldMkLst>
        <pc:spChg chg="del mod ord">
          <ac:chgData name="CHANCLOU Isabelle INNOV/IT-S" userId="1898d2e2-5246-40f2-bf8b-08bc4330d81e" providerId="ADAL" clId="{239C73B7-421D-47D4-A6F5-1460960993E3}" dt="2024-07-08T09:21:40.008" v="1203" actId="700"/>
          <ac:spMkLst>
            <pc:docMk/>
            <pc:sldMk cId="2763760920" sldId="402"/>
            <ac:spMk id="2" creationId="{46A46E2E-61D5-9B4C-6155-3E77F458CFB7}"/>
          </ac:spMkLst>
        </pc:spChg>
        <pc:spChg chg="mod ord">
          <ac:chgData name="CHANCLOU Isabelle INNOV/IT-S" userId="1898d2e2-5246-40f2-bf8b-08bc4330d81e" providerId="ADAL" clId="{239C73B7-421D-47D4-A6F5-1460960993E3}" dt="2024-07-08T09:25:42.887" v="1488" actId="15"/>
          <ac:spMkLst>
            <pc:docMk/>
            <pc:sldMk cId="2763760920" sldId="402"/>
            <ac:spMk id="3" creationId="{E3FD5FCA-AD9E-4808-28E0-CE7069451FE1}"/>
          </ac:spMkLst>
        </pc:spChg>
        <pc:spChg chg="add mod ord">
          <ac:chgData name="CHANCLOU Isabelle INNOV/IT-S" userId="1898d2e2-5246-40f2-bf8b-08bc4330d81e" providerId="ADAL" clId="{239C73B7-421D-47D4-A6F5-1460960993E3}" dt="2024-07-08T10:37:09.649" v="2051" actId="11"/>
          <ac:spMkLst>
            <pc:docMk/>
            <pc:sldMk cId="2763760920" sldId="402"/>
            <ac:spMk id="4" creationId="{4A4D0B6D-637F-8632-76F9-5EE17CD58FA2}"/>
          </ac:spMkLst>
        </pc:spChg>
        <pc:spChg chg="add mod ord">
          <ac:chgData name="CHANCLOU Isabelle INNOV/IT-S" userId="1898d2e2-5246-40f2-bf8b-08bc4330d81e" providerId="ADAL" clId="{239C73B7-421D-47D4-A6F5-1460960993E3}" dt="2024-07-08T09:27:05.650" v="1498" actId="27636"/>
          <ac:spMkLst>
            <pc:docMk/>
            <pc:sldMk cId="2763760920" sldId="402"/>
            <ac:spMk id="5" creationId="{591CE1F1-0174-AB8C-9EFA-C46D9C21AFC4}"/>
          </ac:spMkLst>
        </pc:spChg>
        <pc:cxnChg chg="add mod">
          <ac:chgData name="CHANCLOU Isabelle INNOV/IT-S" userId="1898d2e2-5246-40f2-bf8b-08bc4330d81e" providerId="ADAL" clId="{239C73B7-421D-47D4-A6F5-1460960993E3}" dt="2024-07-08T09:27:14.126" v="1500" actId="14100"/>
          <ac:cxnSpMkLst>
            <pc:docMk/>
            <pc:sldMk cId="2763760920" sldId="402"/>
            <ac:cxnSpMk id="7" creationId="{A940C901-8C54-5FBD-9CD4-446F202D0D20}"/>
          </ac:cxnSpMkLst>
        </pc:cxnChg>
      </pc:sldChg>
      <pc:sldChg chg="delSp modSp mod modAnim">
        <pc:chgData name="CHANCLOU Isabelle INNOV/IT-S" userId="1898d2e2-5246-40f2-bf8b-08bc4330d81e" providerId="ADAL" clId="{239C73B7-421D-47D4-A6F5-1460960993E3}" dt="2024-07-08T10:33:38.304" v="2027" actId="11"/>
        <pc:sldMkLst>
          <pc:docMk/>
          <pc:sldMk cId="3785418149" sldId="404"/>
        </pc:sldMkLst>
        <pc:spChg chg="mod">
          <ac:chgData name="CHANCLOU Isabelle INNOV/IT-S" userId="1898d2e2-5246-40f2-bf8b-08bc4330d81e" providerId="ADAL" clId="{239C73B7-421D-47D4-A6F5-1460960993E3}" dt="2024-07-08T10:33:38.304" v="2027" actId="11"/>
          <ac:spMkLst>
            <pc:docMk/>
            <pc:sldMk cId="3785418149" sldId="404"/>
            <ac:spMk id="2" creationId="{8346925D-89C5-F926-24E0-0A7884DEA08C}"/>
          </ac:spMkLst>
        </pc:spChg>
        <pc:spChg chg="mod">
          <ac:chgData name="CHANCLOU Isabelle INNOV/IT-S" userId="1898d2e2-5246-40f2-bf8b-08bc4330d81e" providerId="ADAL" clId="{239C73B7-421D-47D4-A6F5-1460960993E3}" dt="2024-07-08T08:56:25.368" v="778" actId="404"/>
          <ac:spMkLst>
            <pc:docMk/>
            <pc:sldMk cId="3785418149" sldId="404"/>
            <ac:spMk id="3" creationId="{B703136E-F76E-998D-AF93-F1725D9636EF}"/>
          </ac:spMkLst>
        </pc:spChg>
        <pc:spChg chg="del mod">
          <ac:chgData name="CHANCLOU Isabelle INNOV/IT-S" userId="1898d2e2-5246-40f2-bf8b-08bc4330d81e" providerId="ADAL" clId="{239C73B7-421D-47D4-A6F5-1460960993E3}" dt="2024-07-08T08:56:56.793" v="779" actId="478"/>
          <ac:spMkLst>
            <pc:docMk/>
            <pc:sldMk cId="3785418149" sldId="404"/>
            <ac:spMk id="7" creationId="{7B85ECEB-BD2D-EDE0-F6AD-E7E5B57E20FB}"/>
          </ac:spMkLst>
        </pc:spChg>
      </pc:sldChg>
      <pc:sldChg chg="delSp modSp mod modAnim">
        <pc:chgData name="CHANCLOU Isabelle INNOV/IT-S" userId="1898d2e2-5246-40f2-bf8b-08bc4330d81e" providerId="ADAL" clId="{239C73B7-421D-47D4-A6F5-1460960993E3}" dt="2024-07-08T10:33:14.439" v="2025" actId="11"/>
        <pc:sldMkLst>
          <pc:docMk/>
          <pc:sldMk cId="5146176" sldId="405"/>
        </pc:sldMkLst>
        <pc:spChg chg="mod">
          <ac:chgData name="CHANCLOU Isabelle INNOV/IT-S" userId="1898d2e2-5246-40f2-bf8b-08bc4330d81e" providerId="ADAL" clId="{239C73B7-421D-47D4-A6F5-1460960993E3}" dt="2024-07-08T10:33:14.439" v="2025" actId="11"/>
          <ac:spMkLst>
            <pc:docMk/>
            <pc:sldMk cId="5146176" sldId="405"/>
            <ac:spMk id="2" creationId="{8346925D-89C5-F926-24E0-0A7884DEA08C}"/>
          </ac:spMkLst>
        </pc:spChg>
        <pc:spChg chg="mod">
          <ac:chgData name="CHANCLOU Isabelle INNOV/IT-S" userId="1898d2e2-5246-40f2-bf8b-08bc4330d81e" providerId="ADAL" clId="{239C73B7-421D-47D4-A6F5-1460960993E3}" dt="2024-07-08T08:45:17.330" v="552" actId="20577"/>
          <ac:spMkLst>
            <pc:docMk/>
            <pc:sldMk cId="5146176" sldId="405"/>
            <ac:spMk id="3" creationId="{B703136E-F76E-998D-AF93-F1725D9636EF}"/>
          </ac:spMkLst>
        </pc:spChg>
        <pc:spChg chg="mod">
          <ac:chgData name="CHANCLOU Isabelle INNOV/IT-S" userId="1898d2e2-5246-40f2-bf8b-08bc4330d81e" providerId="ADAL" clId="{239C73B7-421D-47D4-A6F5-1460960993E3}" dt="2024-07-08T08:44:42.349" v="548" actId="27636"/>
          <ac:spMkLst>
            <pc:docMk/>
            <pc:sldMk cId="5146176" sldId="405"/>
            <ac:spMk id="4" creationId="{07CDB205-F549-F906-D694-B94F14624506}"/>
          </ac:spMkLst>
        </pc:spChg>
        <pc:spChg chg="del">
          <ac:chgData name="CHANCLOU Isabelle INNOV/IT-S" userId="1898d2e2-5246-40f2-bf8b-08bc4330d81e" providerId="ADAL" clId="{239C73B7-421D-47D4-A6F5-1460960993E3}" dt="2024-07-08T09:11:11.170" v="1040" actId="478"/>
          <ac:spMkLst>
            <pc:docMk/>
            <pc:sldMk cId="5146176" sldId="405"/>
            <ac:spMk id="7" creationId="{7B85ECEB-BD2D-EDE0-F6AD-E7E5B57E20FB}"/>
          </ac:spMkLst>
        </pc:spChg>
        <pc:picChg chg="mod">
          <ac:chgData name="CHANCLOU Isabelle INNOV/IT-S" userId="1898d2e2-5246-40f2-bf8b-08bc4330d81e" providerId="ADAL" clId="{239C73B7-421D-47D4-A6F5-1460960993E3}" dt="2024-07-08T08:40:58.160" v="301" actId="1036"/>
          <ac:picMkLst>
            <pc:docMk/>
            <pc:sldMk cId="5146176" sldId="405"/>
            <ac:picMk id="5" creationId="{92CDC856-4321-C528-8F2F-97F921BBF5D1}"/>
          </ac:picMkLst>
        </pc:picChg>
        <pc:picChg chg="mod">
          <ac:chgData name="CHANCLOU Isabelle INNOV/IT-S" userId="1898d2e2-5246-40f2-bf8b-08bc4330d81e" providerId="ADAL" clId="{239C73B7-421D-47D4-A6F5-1460960993E3}" dt="2024-07-08T08:40:58.160" v="301" actId="1036"/>
          <ac:picMkLst>
            <pc:docMk/>
            <pc:sldMk cId="5146176" sldId="405"/>
            <ac:picMk id="6" creationId="{5072A41F-0FDA-90B9-7F39-304F992BFEFB}"/>
          </ac:picMkLst>
        </pc:picChg>
      </pc:sldChg>
      <pc:sldChg chg="modSp modAnim">
        <pc:chgData name="CHANCLOU Isabelle INNOV/IT-S" userId="1898d2e2-5246-40f2-bf8b-08bc4330d81e" providerId="ADAL" clId="{239C73B7-421D-47D4-A6F5-1460960993E3}" dt="2024-07-08T08:31:04.914" v="158" actId="207"/>
        <pc:sldMkLst>
          <pc:docMk/>
          <pc:sldMk cId="3237510568" sldId="406"/>
        </pc:sldMkLst>
        <pc:spChg chg="mod">
          <ac:chgData name="CHANCLOU Isabelle INNOV/IT-S" userId="1898d2e2-5246-40f2-bf8b-08bc4330d81e" providerId="ADAL" clId="{239C73B7-421D-47D4-A6F5-1460960993E3}" dt="2024-07-08T08:31:04.914" v="158" actId="207"/>
          <ac:spMkLst>
            <pc:docMk/>
            <pc:sldMk cId="3237510568" sldId="406"/>
            <ac:spMk id="2" creationId="{14EE7459-1908-29DE-6F6E-D2C1273F7913}"/>
          </ac:spMkLst>
        </pc:spChg>
        <pc:spChg chg="mod">
          <ac:chgData name="CHANCLOU Isabelle INNOV/IT-S" userId="1898d2e2-5246-40f2-bf8b-08bc4330d81e" providerId="ADAL" clId="{239C73B7-421D-47D4-A6F5-1460960993E3}" dt="2024-07-08T08:21:49.672" v="112" actId="207"/>
          <ac:spMkLst>
            <pc:docMk/>
            <pc:sldMk cId="3237510568" sldId="406"/>
            <ac:spMk id="4" creationId="{4622513A-C85C-AC38-3007-24D46451D19B}"/>
          </ac:spMkLst>
        </pc:spChg>
      </pc:sldChg>
    </pc:docChg>
  </pc:docChgLst>
  <pc:docChgLst>
    <pc:chgData name="CHANCLOU Isabelle INNOV/IT-S" userId="1898d2e2-5246-40f2-bf8b-08bc4330d81e" providerId="ADAL" clId="{08C83971-28C1-46A4-9903-4E09240CF867}"/>
    <pc:docChg chg="undo redo custSel addSld delSld modSld sldOrd addSection modSection">
      <pc:chgData name="CHANCLOU Isabelle INNOV/IT-S" userId="1898d2e2-5246-40f2-bf8b-08bc4330d81e" providerId="ADAL" clId="{08C83971-28C1-46A4-9903-4E09240CF867}" dt="2024-07-05T09:31:06.239" v="1777" actId="20577"/>
      <pc:docMkLst>
        <pc:docMk/>
      </pc:docMkLst>
      <pc:sldChg chg="ord">
        <pc:chgData name="CHANCLOU Isabelle INNOV/IT-S" userId="1898d2e2-5246-40f2-bf8b-08bc4330d81e" providerId="ADAL" clId="{08C83971-28C1-46A4-9903-4E09240CF867}" dt="2024-07-05T08:38:21.824" v="49"/>
        <pc:sldMkLst>
          <pc:docMk/>
          <pc:sldMk cId="562589835" sldId="345"/>
        </pc:sldMkLst>
      </pc:sldChg>
      <pc:sldChg chg="ord">
        <pc:chgData name="CHANCLOU Isabelle INNOV/IT-S" userId="1898d2e2-5246-40f2-bf8b-08bc4330d81e" providerId="ADAL" clId="{08C83971-28C1-46A4-9903-4E09240CF867}" dt="2024-07-05T08:27:03.380" v="30"/>
        <pc:sldMkLst>
          <pc:docMk/>
          <pc:sldMk cId="1611781361" sldId="349"/>
        </pc:sldMkLst>
      </pc:sldChg>
      <pc:sldChg chg="ord">
        <pc:chgData name="CHANCLOU Isabelle INNOV/IT-S" userId="1898d2e2-5246-40f2-bf8b-08bc4330d81e" providerId="ADAL" clId="{08C83971-28C1-46A4-9903-4E09240CF867}" dt="2024-07-05T08:38:21.824" v="49"/>
        <pc:sldMkLst>
          <pc:docMk/>
          <pc:sldMk cId="1505899732" sldId="358"/>
        </pc:sldMkLst>
      </pc:sldChg>
      <pc:sldChg chg="ord">
        <pc:chgData name="CHANCLOU Isabelle INNOV/IT-S" userId="1898d2e2-5246-40f2-bf8b-08bc4330d81e" providerId="ADAL" clId="{08C83971-28C1-46A4-9903-4E09240CF867}" dt="2024-07-05T08:27:03.380" v="30"/>
        <pc:sldMkLst>
          <pc:docMk/>
          <pc:sldMk cId="3622233187" sldId="362"/>
        </pc:sldMkLst>
      </pc:sldChg>
      <pc:sldChg chg="ord">
        <pc:chgData name="CHANCLOU Isabelle INNOV/IT-S" userId="1898d2e2-5246-40f2-bf8b-08bc4330d81e" providerId="ADAL" clId="{08C83971-28C1-46A4-9903-4E09240CF867}" dt="2024-07-05T08:38:21.824" v="49"/>
        <pc:sldMkLst>
          <pc:docMk/>
          <pc:sldMk cId="41965124" sldId="371"/>
        </pc:sldMkLst>
      </pc:sldChg>
      <pc:sldChg chg="mod ord modShow">
        <pc:chgData name="CHANCLOU Isabelle INNOV/IT-S" userId="1898d2e2-5246-40f2-bf8b-08bc4330d81e" providerId="ADAL" clId="{08C83971-28C1-46A4-9903-4E09240CF867}" dt="2024-07-05T08:28:09.793" v="43" actId="729"/>
        <pc:sldMkLst>
          <pc:docMk/>
          <pc:sldMk cId="717534592" sldId="390"/>
        </pc:sldMkLst>
      </pc:sldChg>
      <pc:sldChg chg="del ord">
        <pc:chgData name="CHANCLOU Isabelle INNOV/IT-S" userId="1898d2e2-5246-40f2-bf8b-08bc4330d81e" providerId="ADAL" clId="{08C83971-28C1-46A4-9903-4E09240CF867}" dt="2024-07-05T08:46:54.407" v="600" actId="47"/>
        <pc:sldMkLst>
          <pc:docMk/>
          <pc:sldMk cId="3052018160" sldId="391"/>
        </pc:sldMkLst>
      </pc:sldChg>
      <pc:sldChg chg="ord">
        <pc:chgData name="CHANCLOU Isabelle INNOV/IT-S" userId="1898d2e2-5246-40f2-bf8b-08bc4330d81e" providerId="ADAL" clId="{08C83971-28C1-46A4-9903-4E09240CF867}" dt="2024-07-05T08:38:21.824" v="49"/>
        <pc:sldMkLst>
          <pc:docMk/>
          <pc:sldMk cId="3480341338" sldId="396"/>
        </pc:sldMkLst>
      </pc:sldChg>
      <pc:sldChg chg="delSp modSp mod ord delAnim modAnim">
        <pc:chgData name="CHANCLOU Isabelle INNOV/IT-S" userId="1898d2e2-5246-40f2-bf8b-08bc4330d81e" providerId="ADAL" clId="{08C83971-28C1-46A4-9903-4E09240CF867}" dt="2024-07-05T09:23:01.012" v="1401" actId="1076"/>
        <pc:sldMkLst>
          <pc:docMk/>
          <pc:sldMk cId="2711381327" sldId="399"/>
        </pc:sldMkLst>
        <pc:spChg chg="mod">
          <ac:chgData name="CHANCLOU Isabelle INNOV/IT-S" userId="1898d2e2-5246-40f2-bf8b-08bc4330d81e" providerId="ADAL" clId="{08C83971-28C1-46A4-9903-4E09240CF867}" dt="2024-07-05T09:19:51.586" v="1361"/>
          <ac:spMkLst>
            <pc:docMk/>
            <pc:sldMk cId="2711381327" sldId="399"/>
            <ac:spMk id="2" creationId="{8346925D-89C5-F926-24E0-0A7884DEA08C}"/>
          </ac:spMkLst>
        </pc:spChg>
        <pc:spChg chg="mod">
          <ac:chgData name="CHANCLOU Isabelle INNOV/IT-S" userId="1898d2e2-5246-40f2-bf8b-08bc4330d81e" providerId="ADAL" clId="{08C83971-28C1-46A4-9903-4E09240CF867}" dt="2024-07-05T09:16:19.172" v="1236" actId="113"/>
          <ac:spMkLst>
            <pc:docMk/>
            <pc:sldMk cId="2711381327" sldId="399"/>
            <ac:spMk id="3" creationId="{B703136E-F76E-998D-AF93-F1725D9636EF}"/>
          </ac:spMkLst>
        </pc:spChg>
        <pc:spChg chg="mod">
          <ac:chgData name="CHANCLOU Isabelle INNOV/IT-S" userId="1898d2e2-5246-40f2-bf8b-08bc4330d81e" providerId="ADAL" clId="{08C83971-28C1-46A4-9903-4E09240CF867}" dt="2024-07-05T09:22:48.394" v="1400" actId="20577"/>
          <ac:spMkLst>
            <pc:docMk/>
            <pc:sldMk cId="2711381327" sldId="399"/>
            <ac:spMk id="4" creationId="{07CDB205-F549-F906-D694-B94F14624506}"/>
          </ac:spMkLst>
        </pc:spChg>
        <pc:spChg chg="mod">
          <ac:chgData name="CHANCLOU Isabelle INNOV/IT-S" userId="1898d2e2-5246-40f2-bf8b-08bc4330d81e" providerId="ADAL" clId="{08C83971-28C1-46A4-9903-4E09240CF867}" dt="2024-07-05T09:23:01.012" v="1401" actId="1076"/>
          <ac:spMkLst>
            <pc:docMk/>
            <pc:sldMk cId="2711381327" sldId="399"/>
            <ac:spMk id="7" creationId="{7B85ECEB-BD2D-EDE0-F6AD-E7E5B57E20FB}"/>
          </ac:spMkLst>
        </pc:spChg>
        <pc:picChg chg="del">
          <ac:chgData name="CHANCLOU Isabelle INNOV/IT-S" userId="1898d2e2-5246-40f2-bf8b-08bc4330d81e" providerId="ADAL" clId="{08C83971-28C1-46A4-9903-4E09240CF867}" dt="2024-07-05T09:14:43.015" v="1080" actId="478"/>
          <ac:picMkLst>
            <pc:docMk/>
            <pc:sldMk cId="2711381327" sldId="399"/>
            <ac:picMk id="5" creationId="{92CDC856-4321-C528-8F2F-97F921BBF5D1}"/>
          </ac:picMkLst>
        </pc:picChg>
        <pc:picChg chg="del">
          <ac:chgData name="CHANCLOU Isabelle INNOV/IT-S" userId="1898d2e2-5246-40f2-bf8b-08bc4330d81e" providerId="ADAL" clId="{08C83971-28C1-46A4-9903-4E09240CF867}" dt="2024-07-05T09:14:41.943" v="1079" actId="478"/>
          <ac:picMkLst>
            <pc:docMk/>
            <pc:sldMk cId="2711381327" sldId="399"/>
            <ac:picMk id="6" creationId="{5072A41F-0FDA-90B9-7F39-304F992BFEFB}"/>
          </ac:picMkLst>
        </pc:picChg>
      </pc:sldChg>
      <pc:sldChg chg="new del">
        <pc:chgData name="CHANCLOU Isabelle INNOV/IT-S" userId="1898d2e2-5246-40f2-bf8b-08bc4330d81e" providerId="ADAL" clId="{08C83971-28C1-46A4-9903-4E09240CF867}" dt="2024-07-05T08:24:10.721" v="12" actId="680"/>
        <pc:sldMkLst>
          <pc:docMk/>
          <pc:sldMk cId="3376046518" sldId="400"/>
        </pc:sldMkLst>
      </pc:sldChg>
      <pc:sldChg chg="addSp delSp modSp add mod">
        <pc:chgData name="CHANCLOU Isabelle INNOV/IT-S" userId="1898d2e2-5246-40f2-bf8b-08bc4330d81e" providerId="ADAL" clId="{08C83971-28C1-46A4-9903-4E09240CF867}" dt="2024-07-05T09:31:06.239" v="1777" actId="20577"/>
        <pc:sldMkLst>
          <pc:docMk/>
          <pc:sldMk cId="3829742565" sldId="400"/>
        </pc:sldMkLst>
        <pc:spChg chg="mod">
          <ac:chgData name="CHANCLOU Isabelle INNOV/IT-S" userId="1898d2e2-5246-40f2-bf8b-08bc4330d81e" providerId="ADAL" clId="{08C83971-28C1-46A4-9903-4E09240CF867}" dt="2024-07-05T09:02:26.160" v="651"/>
          <ac:spMkLst>
            <pc:docMk/>
            <pc:sldMk cId="3829742565" sldId="400"/>
            <ac:spMk id="2" creationId="{105CBE2B-84D8-6D6E-B7A6-27E0D7CF3448}"/>
          </ac:spMkLst>
        </pc:spChg>
        <pc:spChg chg="mod">
          <ac:chgData name="CHANCLOU Isabelle INNOV/IT-S" userId="1898d2e2-5246-40f2-bf8b-08bc4330d81e" providerId="ADAL" clId="{08C83971-28C1-46A4-9903-4E09240CF867}" dt="2024-07-05T09:20:08.156" v="1366"/>
          <ac:spMkLst>
            <pc:docMk/>
            <pc:sldMk cId="3829742565" sldId="400"/>
            <ac:spMk id="3" creationId="{C9DDB5AF-2953-65B3-13E4-BA44C65B5F8C}"/>
          </ac:spMkLst>
        </pc:spChg>
        <pc:spChg chg="add del">
          <ac:chgData name="CHANCLOU Isabelle INNOV/IT-S" userId="1898d2e2-5246-40f2-bf8b-08bc4330d81e" providerId="ADAL" clId="{08C83971-28C1-46A4-9903-4E09240CF867}" dt="2024-07-05T09:30:08.210" v="1695" actId="22"/>
          <ac:spMkLst>
            <pc:docMk/>
            <pc:sldMk cId="3829742565" sldId="400"/>
            <ac:spMk id="6" creationId="{670B1E1A-A891-DACC-6AFA-2FC3C095FD88}"/>
          </ac:spMkLst>
        </pc:spChg>
        <pc:spChg chg="add mod">
          <ac:chgData name="CHANCLOU Isabelle INNOV/IT-S" userId="1898d2e2-5246-40f2-bf8b-08bc4330d81e" providerId="ADAL" clId="{08C83971-28C1-46A4-9903-4E09240CF867}" dt="2024-07-05T09:31:06.239" v="1777" actId="20577"/>
          <ac:spMkLst>
            <pc:docMk/>
            <pc:sldMk cId="3829742565" sldId="400"/>
            <ac:spMk id="7" creationId="{566F32B7-826C-7C01-4217-991F9D923F05}"/>
          </ac:spMkLst>
        </pc:spChg>
      </pc:sldChg>
      <pc:sldChg chg="add modNotesTx">
        <pc:chgData name="CHANCLOU Isabelle INNOV/IT-S" userId="1898d2e2-5246-40f2-bf8b-08bc4330d81e" providerId="ADAL" clId="{08C83971-28C1-46A4-9903-4E09240CF867}" dt="2024-07-05T08:44:28.227" v="492" actId="20577"/>
        <pc:sldMkLst>
          <pc:docMk/>
          <pc:sldMk cId="1251862149" sldId="401"/>
        </pc:sldMkLst>
      </pc:sldChg>
      <pc:sldChg chg="modSp new mod">
        <pc:chgData name="CHANCLOU Isabelle INNOV/IT-S" userId="1898d2e2-5246-40f2-bf8b-08bc4330d81e" providerId="ADAL" clId="{08C83971-28C1-46A4-9903-4E09240CF867}" dt="2024-07-05T08:45:42.545" v="599" actId="20577"/>
        <pc:sldMkLst>
          <pc:docMk/>
          <pc:sldMk cId="2763760920" sldId="402"/>
        </pc:sldMkLst>
        <pc:spChg chg="mod">
          <ac:chgData name="CHANCLOU Isabelle INNOV/IT-S" userId="1898d2e2-5246-40f2-bf8b-08bc4330d81e" providerId="ADAL" clId="{08C83971-28C1-46A4-9903-4E09240CF867}" dt="2024-07-05T08:45:42.545" v="599" actId="20577"/>
          <ac:spMkLst>
            <pc:docMk/>
            <pc:sldMk cId="2763760920" sldId="402"/>
            <ac:spMk id="3" creationId="{E3FD5FCA-AD9E-4808-28E0-CE7069451FE1}"/>
          </ac:spMkLst>
        </pc:spChg>
      </pc:sldChg>
      <pc:sldChg chg="modSp add del mod">
        <pc:chgData name="CHANCLOU Isabelle INNOV/IT-S" userId="1898d2e2-5246-40f2-bf8b-08bc4330d81e" providerId="ADAL" clId="{08C83971-28C1-46A4-9903-4E09240CF867}" dt="2024-07-05T09:19:20.152" v="1347" actId="47"/>
        <pc:sldMkLst>
          <pc:docMk/>
          <pc:sldMk cId="2177280468" sldId="403"/>
        </pc:sldMkLst>
        <pc:spChg chg="mod">
          <ac:chgData name="CHANCLOU Isabelle INNOV/IT-S" userId="1898d2e2-5246-40f2-bf8b-08bc4330d81e" providerId="ADAL" clId="{08C83971-28C1-46A4-9903-4E09240CF867}" dt="2024-07-05T09:16:42.764" v="1267" actId="20577"/>
          <ac:spMkLst>
            <pc:docMk/>
            <pc:sldMk cId="2177280468" sldId="403"/>
            <ac:spMk id="2" creationId="{8346925D-89C5-F926-24E0-0A7884DEA08C}"/>
          </ac:spMkLst>
        </pc:spChg>
      </pc:sldChg>
      <pc:sldChg chg="modSp add mod modAnim">
        <pc:chgData name="CHANCLOU Isabelle INNOV/IT-S" userId="1898d2e2-5246-40f2-bf8b-08bc4330d81e" providerId="ADAL" clId="{08C83971-28C1-46A4-9903-4E09240CF867}" dt="2024-07-05T09:29:23.427" v="1691" actId="207"/>
        <pc:sldMkLst>
          <pc:docMk/>
          <pc:sldMk cId="3785418149" sldId="404"/>
        </pc:sldMkLst>
        <pc:spChg chg="mod">
          <ac:chgData name="CHANCLOU Isabelle INNOV/IT-S" userId="1898d2e2-5246-40f2-bf8b-08bc4330d81e" providerId="ADAL" clId="{08C83971-28C1-46A4-9903-4E09240CF867}" dt="2024-07-05T09:23:33.526" v="1407" actId="20577"/>
          <ac:spMkLst>
            <pc:docMk/>
            <pc:sldMk cId="3785418149" sldId="404"/>
            <ac:spMk id="2" creationId="{8346925D-89C5-F926-24E0-0A7884DEA08C}"/>
          </ac:spMkLst>
        </pc:spChg>
        <pc:spChg chg="mod">
          <ac:chgData name="CHANCLOU Isabelle INNOV/IT-S" userId="1898d2e2-5246-40f2-bf8b-08bc4330d81e" providerId="ADAL" clId="{08C83971-28C1-46A4-9903-4E09240CF867}" dt="2024-07-05T09:29:23.427" v="1691" actId="207"/>
          <ac:spMkLst>
            <pc:docMk/>
            <pc:sldMk cId="3785418149" sldId="404"/>
            <ac:spMk id="3" creationId="{B703136E-F76E-998D-AF93-F1725D9636EF}"/>
          </ac:spMkLst>
        </pc:spChg>
        <pc:spChg chg="mod">
          <ac:chgData name="CHANCLOU Isabelle INNOV/IT-S" userId="1898d2e2-5246-40f2-bf8b-08bc4330d81e" providerId="ADAL" clId="{08C83971-28C1-46A4-9903-4E09240CF867}" dt="2024-07-05T09:29:01.125" v="1688" actId="20577"/>
          <ac:spMkLst>
            <pc:docMk/>
            <pc:sldMk cId="3785418149" sldId="404"/>
            <ac:spMk id="7" creationId="{7B85ECEB-BD2D-EDE0-F6AD-E7E5B57E20FB}"/>
          </ac:spMkLst>
        </pc:spChg>
      </pc:sldChg>
      <pc:sldChg chg="modSp add mod modAnim">
        <pc:chgData name="CHANCLOU Isabelle INNOV/IT-S" userId="1898d2e2-5246-40f2-bf8b-08bc4330d81e" providerId="ADAL" clId="{08C83971-28C1-46A4-9903-4E09240CF867}" dt="2024-07-05T09:19:37.913" v="1360" actId="20577"/>
        <pc:sldMkLst>
          <pc:docMk/>
          <pc:sldMk cId="5146176" sldId="405"/>
        </pc:sldMkLst>
        <pc:spChg chg="mod">
          <ac:chgData name="CHANCLOU Isabelle INNOV/IT-S" userId="1898d2e2-5246-40f2-bf8b-08bc4330d81e" providerId="ADAL" clId="{08C83971-28C1-46A4-9903-4E09240CF867}" dt="2024-07-05T09:19:37.913" v="1360" actId="20577"/>
          <ac:spMkLst>
            <pc:docMk/>
            <pc:sldMk cId="5146176" sldId="405"/>
            <ac:spMk id="2" creationId="{8346925D-89C5-F926-24E0-0A7884DEA08C}"/>
          </ac:spMkLst>
        </pc:spChg>
        <pc:spChg chg="mod">
          <ac:chgData name="CHANCLOU Isabelle INNOV/IT-S" userId="1898d2e2-5246-40f2-bf8b-08bc4330d81e" providerId="ADAL" clId="{08C83971-28C1-46A4-9903-4E09240CF867}" dt="2024-07-05T09:13:04.046" v="1031" actId="20577"/>
          <ac:spMkLst>
            <pc:docMk/>
            <pc:sldMk cId="5146176" sldId="405"/>
            <ac:spMk id="3" creationId="{B703136E-F76E-998D-AF93-F1725D9636EF}"/>
          </ac:spMkLst>
        </pc:spChg>
        <pc:spChg chg="mod">
          <ac:chgData name="CHANCLOU Isabelle INNOV/IT-S" userId="1898d2e2-5246-40f2-bf8b-08bc4330d81e" providerId="ADAL" clId="{08C83971-28C1-46A4-9903-4E09240CF867}" dt="2024-07-05T09:08:22.825" v="701" actId="6549"/>
          <ac:spMkLst>
            <pc:docMk/>
            <pc:sldMk cId="5146176" sldId="405"/>
            <ac:spMk id="4" creationId="{07CDB205-F549-F906-D694-B94F14624506}"/>
          </ac:spMkLst>
        </pc:spChg>
      </pc:sldChg>
      <pc:sldChg chg="modSp add mod">
        <pc:chgData name="CHANCLOU Isabelle INNOV/IT-S" userId="1898d2e2-5246-40f2-bf8b-08bc4330d81e" providerId="ADAL" clId="{08C83971-28C1-46A4-9903-4E09240CF867}" dt="2024-07-05T09:21:08.060" v="1375" actId="20577"/>
        <pc:sldMkLst>
          <pc:docMk/>
          <pc:sldMk cId="3237510568" sldId="406"/>
        </pc:sldMkLst>
        <pc:spChg chg="mod">
          <ac:chgData name="CHANCLOU Isabelle INNOV/IT-S" userId="1898d2e2-5246-40f2-bf8b-08bc4330d81e" providerId="ADAL" clId="{08C83971-28C1-46A4-9903-4E09240CF867}" dt="2024-07-05T09:21:08.060" v="1375" actId="20577"/>
          <ac:spMkLst>
            <pc:docMk/>
            <pc:sldMk cId="3237510568" sldId="406"/>
            <ac:spMk id="3" creationId="{C9DDB5AF-2953-65B3-13E4-BA44C65B5F8C}"/>
          </ac:spMkLst>
        </pc:spChg>
        <pc:spChg chg="mod">
          <ac:chgData name="CHANCLOU Isabelle INNOV/IT-S" userId="1898d2e2-5246-40f2-bf8b-08bc4330d81e" providerId="ADAL" clId="{08C83971-28C1-46A4-9903-4E09240CF867}" dt="2024-07-05T09:18:53.440" v="1346" actId="113"/>
          <ac:spMkLst>
            <pc:docMk/>
            <pc:sldMk cId="3237510568" sldId="406"/>
            <ac:spMk id="4" creationId="{4622513A-C85C-AC38-3007-24D46451D19B}"/>
          </ac:spMkLst>
        </pc:spChg>
      </pc:sldChg>
    </pc:docChg>
  </pc:docChgLst>
  <pc:docChgLst>
    <pc:chgData name="ANIORT Vincent INNOV/IT-S" userId="a1eb08a1-d519-438c-825e-77e05deaf611" providerId="ADAL" clId="{A07FC7EA-7E1A-4EE8-A6CC-9C86C2DBABFD}"/>
    <pc:docChg chg="delSld modSld modSection">
      <pc:chgData name="ANIORT Vincent INNOV/IT-S" userId="a1eb08a1-d519-438c-825e-77e05deaf611" providerId="ADAL" clId="{A07FC7EA-7E1A-4EE8-A6CC-9C86C2DBABFD}" dt="2025-03-12T08:50:02.933" v="7" actId="47"/>
      <pc:docMkLst>
        <pc:docMk/>
      </pc:docMkLst>
      <pc:sldChg chg="modSp mod">
        <pc:chgData name="ANIORT Vincent INNOV/IT-S" userId="a1eb08a1-d519-438c-825e-77e05deaf611" providerId="ADAL" clId="{A07FC7EA-7E1A-4EE8-A6CC-9C86C2DBABFD}" dt="2025-03-12T08:49:16.606" v="4" actId="20577"/>
        <pc:sldMkLst>
          <pc:docMk/>
          <pc:sldMk cId="3307177472" sldId="339"/>
        </pc:sldMkLst>
        <pc:spChg chg="mod">
          <ac:chgData name="ANIORT Vincent INNOV/IT-S" userId="a1eb08a1-d519-438c-825e-77e05deaf611" providerId="ADAL" clId="{A07FC7EA-7E1A-4EE8-A6CC-9C86C2DBABFD}" dt="2025-03-12T08:49:16.606" v="4" actId="20577"/>
          <ac:spMkLst>
            <pc:docMk/>
            <pc:sldMk cId="3307177472" sldId="339"/>
            <ac:spMk id="3" creationId="{D54216A6-3D89-0E7B-D7FF-50AFE6C2EA06}"/>
          </ac:spMkLst>
        </pc:spChg>
      </pc:sldChg>
      <pc:sldChg chg="del">
        <pc:chgData name="ANIORT Vincent INNOV/IT-S" userId="a1eb08a1-d519-438c-825e-77e05deaf611" providerId="ADAL" clId="{A07FC7EA-7E1A-4EE8-A6CC-9C86C2DBABFD}" dt="2025-03-12T08:50:02.933" v="7" actId="47"/>
        <pc:sldMkLst>
          <pc:docMk/>
          <pc:sldMk cId="2411971594" sldId="376"/>
        </pc:sldMkLst>
      </pc:sldChg>
      <pc:sldChg chg="del">
        <pc:chgData name="ANIORT Vincent INNOV/IT-S" userId="a1eb08a1-d519-438c-825e-77e05deaf611" providerId="ADAL" clId="{A07FC7EA-7E1A-4EE8-A6CC-9C86C2DBABFD}" dt="2025-03-12T08:49:57.351" v="6" actId="47"/>
        <pc:sldMkLst>
          <pc:docMk/>
          <pc:sldMk cId="82037778" sldId="378"/>
        </pc:sldMkLst>
      </pc:sldChg>
      <pc:sldChg chg="del">
        <pc:chgData name="ANIORT Vincent INNOV/IT-S" userId="a1eb08a1-d519-438c-825e-77e05deaf611" providerId="ADAL" clId="{A07FC7EA-7E1A-4EE8-A6CC-9C86C2DBABFD}" dt="2025-03-12T08:49:52.482" v="5" actId="47"/>
        <pc:sldMkLst>
          <pc:docMk/>
          <pc:sldMk cId="3110316413" sldId="39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fr-FR"/>
        </a:p>
      </c:txPr>
    </c:title>
    <c:autoTitleDeleted val="0"/>
    <c:plotArea>
      <c:layout/>
      <c:doughnutChart>
        <c:varyColors val="1"/>
        <c:ser>
          <c:idx val="0"/>
          <c:order val="0"/>
          <c:tx>
            <c:strRef>
              <c:f>Feuil1!$B$1</c:f>
              <c:strCache>
                <c:ptCount val="1"/>
                <c:pt idx="0">
                  <c:v>Ventes</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E6D1-4690-87BF-B08BA5A09A82}"/>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E6D1-4690-87BF-B08BA5A09A82}"/>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E6D1-4690-87BF-B08BA5A09A82}"/>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E6D1-4690-87BF-B08BA5A09A82}"/>
              </c:ext>
            </c:extLst>
          </c:dPt>
          <c:cat>
            <c:strRef>
              <c:f>Feuil1!$A$2:$A$5</c:f>
              <c:strCache>
                <c:ptCount val="4"/>
                <c:pt idx="0">
                  <c:v>1er trim.</c:v>
                </c:pt>
                <c:pt idx="1">
                  <c:v>2e trim.</c:v>
                </c:pt>
                <c:pt idx="2">
                  <c:v>3e trim.</c:v>
                </c:pt>
                <c:pt idx="3">
                  <c:v>4e trim.</c:v>
                </c:pt>
              </c:strCache>
            </c:strRef>
          </c:cat>
          <c:val>
            <c:numRef>
              <c:f>Feuil1!$B$2:$B$5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6D1-4690-87BF-B08BA5A09A82}"/>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1197" b="0" i="0" u="none" strike="noStrike" kern="1200" baseline="0">
              <a:solidFill>
                <a:schemeClr val="bg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5FA456-73F1-43A4-B14B-4987CE1DE7DE}" type="datetimeFigureOut">
              <a:rPr lang="fr-FR" smtClean="0"/>
              <a:t>12/03/2025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101E3A-7659-4FD8-B071-A03535E4935F}" type="slidenum">
              <a:rPr lang="fr-FR" smtClean="0"/>
              <a:t>‹N°›</a:t>
            </a:fld>
            <a:endParaRPr lang="fr-FR"/>
          </a:p>
        </p:txBody>
      </p:sp>
    </p:spTree>
    <p:extLst>
      <p:ext uri="{BB962C8B-B14F-4D97-AF65-F5344CB8AC3E}">
        <p14:creationId xmlns:p14="http://schemas.microsoft.com/office/powerpoint/2010/main" val="1494421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9"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12/03/2025</a:t>
            </a:fld>
            <a:endParaRPr lang="en-GB"/>
          </a:p>
        </p:txBody>
      </p:sp>
      <p:sp>
        <p:nvSpPr>
          <p:cNvPr id="10"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
        <p:nvSpPr>
          <p:cNvPr id="11"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12"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Tree>
    <p:extLst>
      <p:ext uri="{BB962C8B-B14F-4D97-AF65-F5344CB8AC3E}">
        <p14:creationId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b="1" kern="1200">
        <a:solidFill>
          <a:schemeClr val="tx1"/>
        </a:solidFill>
        <a:latin typeface="Verdana" panose="020B0604030504040204" pitchFamily="34" charset="0"/>
        <a:ea typeface="Verdana" panose="020B0604030504040204" pitchFamily="34" charset="0"/>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b="1" kern="1200" baseline="0">
        <a:solidFill>
          <a:schemeClr val="tx1"/>
        </a:solidFill>
        <a:latin typeface="+mn-lt"/>
        <a:ea typeface="Verdana" panose="020B0604030504040204" pitchFamily="34" charset="0"/>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b="1" kern="1200" baseline="0">
        <a:solidFill>
          <a:schemeClr val="tx1"/>
        </a:solidFill>
        <a:latin typeface="+mn-lt"/>
        <a:ea typeface="Verdana" panose="020B0604030504040204" pitchFamily="34" charset="0"/>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b="1" kern="1200" baseline="0">
        <a:solidFill>
          <a:schemeClr val="tx1"/>
        </a:solidFill>
        <a:latin typeface="+mn-lt"/>
        <a:ea typeface="Verdana" panose="020B0604030504040204" pitchFamily="34" charset="0"/>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b="1" kern="1200" baseline="0">
        <a:solidFill>
          <a:schemeClr val="tx1"/>
        </a:solidFill>
        <a:latin typeface="+mn-lt"/>
        <a:ea typeface="Verdana" panose="020B060403050404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1</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b="0">
              <a:latin typeface="Verdana" panose="020B0604030504040204" pitchFamily="34" charset="0"/>
              <a:ea typeface="Verdana" panose="020B0604030504040204" pitchFamily="34" charset="0"/>
            </a:endParaRPr>
          </a:p>
          <a:p>
            <a:endParaRPr lang="fr-FR" b="0">
              <a:latin typeface="Verdana" panose="020B0604030504040204" pitchFamily="34" charset="0"/>
              <a:ea typeface="Verdana" panose="020B0604030504040204" pitchFamily="34" charset="0"/>
            </a:endParaRPr>
          </a:p>
          <a:p>
            <a:r>
              <a:rPr lang="fr-FR" b="0">
                <a:latin typeface="Verdana" panose="020B0604030504040204" pitchFamily="34" charset="0"/>
                <a:ea typeface="Verdana" panose="020B0604030504040204" pitchFamily="34" charset="0"/>
              </a:rPr>
              <a:t>Bonjour, </a:t>
            </a:r>
            <a:br>
              <a:rPr lang="fr-FR" b="0">
                <a:latin typeface="Verdana" panose="020B0604030504040204" pitchFamily="34" charset="0"/>
                <a:ea typeface="Verdana" panose="020B0604030504040204" pitchFamily="34" charset="0"/>
              </a:rPr>
            </a:br>
            <a:r>
              <a:rPr lang="fr-FR" b="0">
                <a:latin typeface="Verdana" panose="020B0604030504040204" pitchFamily="34" charset="0"/>
                <a:ea typeface="Verdana" panose="020B0604030504040204" pitchFamily="34" charset="0"/>
              </a:rPr>
              <a:t> </a:t>
            </a:r>
          </a:p>
          <a:p>
            <a:r>
              <a:rPr lang="fr-FR" b="0">
                <a:latin typeface="Verdana" panose="020B0604030504040204" pitchFamily="34" charset="0"/>
                <a:ea typeface="Verdana" panose="020B0604030504040204" pitchFamily="34" charset="0"/>
              </a:rPr>
              <a:t>Nous sommes « </a:t>
            </a:r>
            <a:r>
              <a:rPr lang="fr-FR" b="0" err="1">
                <a:latin typeface="Verdana" panose="020B0604030504040204" pitchFamily="34" charset="0"/>
                <a:ea typeface="Verdana" panose="020B0604030504040204" pitchFamily="34" charset="0"/>
              </a:rPr>
              <a:t>nom_formateur</a:t>
            </a:r>
            <a:r>
              <a:rPr lang="fr-FR" b="0">
                <a:latin typeface="Verdana" panose="020B0604030504040204" pitchFamily="34" charset="0"/>
                <a:ea typeface="Verdana" panose="020B0604030504040204" pitchFamily="34" charset="0"/>
              </a:rPr>
              <a:t> 1" et « </a:t>
            </a:r>
            <a:r>
              <a:rPr lang="fr-FR" b="0" err="1">
                <a:latin typeface="Verdana" panose="020B0604030504040204" pitchFamily="34" charset="0"/>
                <a:ea typeface="Verdana" panose="020B0604030504040204" pitchFamily="34" charset="0"/>
              </a:rPr>
              <a:t>nom_formateur</a:t>
            </a:r>
            <a:r>
              <a:rPr lang="fr-FR" b="0">
                <a:latin typeface="Verdana" panose="020B0604030504040204" pitchFamily="34" charset="0"/>
                <a:ea typeface="Verdana" panose="020B0604030504040204" pitchFamily="34" charset="0"/>
              </a:rPr>
              <a:t> 2", et nous faisons partie du Centre de Compétences sur l’accessibilité numérique à INNOV.</a:t>
            </a:r>
          </a:p>
          <a:p>
            <a:br>
              <a:rPr lang="fr-FR" b="0">
                <a:latin typeface="Verdana" panose="020B0604030504040204" pitchFamily="34" charset="0"/>
                <a:ea typeface="Verdana" panose="020B0604030504040204" pitchFamily="34" charset="0"/>
              </a:rPr>
            </a:br>
            <a:r>
              <a:rPr lang="fr-FR" b="0">
                <a:latin typeface="Verdana" panose="020B0604030504040204" pitchFamily="34" charset="0"/>
                <a:ea typeface="Verdana" panose="020B0604030504040204" pitchFamily="34" charset="0"/>
              </a:rPr>
              <a:t>Pendant cette heure et demie, nous allons vous expliquer quelles </a:t>
            </a:r>
            <a:r>
              <a:rPr lang="fr-FR" b="0"/>
              <a:t>sont les principales règles d’accessibilité à connaitre et appliquer pour réaliser/développer une solution web</a:t>
            </a:r>
            <a:r>
              <a:rPr lang="fr-FR" b="0">
                <a:latin typeface="Verdana" panose="020B0604030504040204" pitchFamily="34" charset="0"/>
                <a:ea typeface="Verdana" panose="020B0604030504040204" pitchFamily="34" charset="0"/>
              </a:rPr>
              <a:t> accessible.</a:t>
            </a:r>
          </a:p>
          <a:p>
            <a:endParaRPr lang="fr-FR">
              <a:latin typeface="Verdana" panose="020B0604030504040204" pitchFamily="34" charset="0"/>
              <a:ea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a:t>
            </a:fld>
            <a:endParaRPr lang="en-GB"/>
          </a:p>
        </p:txBody>
      </p:sp>
    </p:spTree>
    <p:extLst>
      <p:ext uri="{BB962C8B-B14F-4D97-AF65-F5344CB8AC3E}">
        <p14:creationId xmlns:p14="http://schemas.microsoft.com/office/powerpoint/2010/main" val="1869769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1</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a:p>
            <a:pPr>
              <a:lnSpc>
                <a:spcPct val="125000"/>
              </a:lnSpc>
            </a:pPr>
            <a:r>
              <a:rPr lang="fr-FR" sz="1000" b="0">
                <a:solidFill>
                  <a:srgbClr val="323130"/>
                </a:solidFill>
                <a:effectLst/>
                <a:latin typeface="+mn-lt"/>
                <a:ea typeface="Segoe UI" panose="020B0502040204020203" pitchFamily="34" charset="0"/>
              </a:rPr>
              <a:t>Un petit exercice à nouveau. </a:t>
            </a:r>
          </a:p>
          <a:p>
            <a:pPr>
              <a:lnSpc>
                <a:spcPct val="125000"/>
              </a:lnSpc>
            </a:pPr>
            <a:r>
              <a:rPr lang="fr-FR" sz="1000" b="0">
                <a:solidFill>
                  <a:srgbClr val="323130"/>
                </a:solidFill>
                <a:effectLst/>
                <a:latin typeface="+mn-lt"/>
                <a:ea typeface="Segoe UI" panose="020B0502040204020203" pitchFamily="34" charset="0"/>
              </a:rPr>
              <a:t>On a une </a:t>
            </a:r>
            <a:r>
              <a:rPr lang="fr-FR" sz="1000">
                <a:solidFill>
                  <a:srgbClr val="323130"/>
                </a:solidFill>
                <a:effectLst/>
                <a:latin typeface="+mn-lt"/>
                <a:ea typeface="Segoe UI" panose="020B0502040204020203" pitchFamily="34" charset="0"/>
              </a:rPr>
              <a:t>page d'actualité sportive </a:t>
            </a:r>
            <a:r>
              <a:rPr lang="fr-FR" sz="1000" b="0">
                <a:solidFill>
                  <a:srgbClr val="323130"/>
                </a:solidFill>
                <a:effectLst/>
                <a:latin typeface="+mn-lt"/>
                <a:ea typeface="Segoe UI" panose="020B0502040204020203" pitchFamily="34" charset="0"/>
              </a:rPr>
              <a:t>avec sa </a:t>
            </a:r>
            <a:r>
              <a:rPr lang="fr-FR" sz="1000">
                <a:solidFill>
                  <a:srgbClr val="323130"/>
                </a:solidFill>
                <a:effectLst/>
                <a:latin typeface="+mn-lt"/>
                <a:ea typeface="Segoe UI" panose="020B0502040204020203" pitchFamily="34" charset="0"/>
              </a:rPr>
              <a:t>structure de code </a:t>
            </a:r>
            <a:r>
              <a:rPr lang="fr-FR" sz="1000" b="0">
                <a:solidFill>
                  <a:srgbClr val="323130"/>
                </a:solidFill>
                <a:effectLst/>
                <a:latin typeface="+mn-lt"/>
                <a:ea typeface="Segoe UI" panose="020B0502040204020203" pitchFamily="34" charset="0"/>
              </a:rPr>
              <a:t>représentée de manière </a:t>
            </a:r>
            <a:r>
              <a:rPr lang="fr-FR" sz="1000">
                <a:solidFill>
                  <a:srgbClr val="323130"/>
                </a:solidFill>
                <a:effectLst/>
                <a:latin typeface="+mn-lt"/>
                <a:ea typeface="Segoe UI" panose="020B0502040204020203" pitchFamily="34" charset="0"/>
              </a:rPr>
              <a:t>simplifiée</a:t>
            </a:r>
            <a:r>
              <a:rPr lang="fr-FR" sz="1000" b="0">
                <a:solidFill>
                  <a:srgbClr val="323130"/>
                </a:solidFill>
                <a:effectLst/>
                <a:latin typeface="+mn-lt"/>
                <a:ea typeface="Segoe UI" panose="020B0502040204020203" pitchFamily="34" charset="0"/>
              </a:rPr>
              <a:t>.</a:t>
            </a:r>
          </a:p>
          <a:p>
            <a:pPr>
              <a:lnSpc>
                <a:spcPct val="125000"/>
              </a:lnSpc>
            </a:pPr>
            <a:endParaRPr lang="fr-FR" sz="1000" b="0">
              <a:solidFill>
                <a:srgbClr val="323130"/>
              </a:solidFill>
              <a:effectLst/>
              <a:latin typeface="+mn-lt"/>
              <a:ea typeface="Segoe UI" panose="020B0502040204020203" pitchFamily="34" charset="0"/>
            </a:endParaRPr>
          </a:p>
          <a:p>
            <a:pPr>
              <a:lnSpc>
                <a:spcPct val="125000"/>
              </a:lnSpc>
            </a:pPr>
            <a:r>
              <a:rPr lang="fr-FR" sz="1000" b="0">
                <a:solidFill>
                  <a:srgbClr val="323130"/>
                </a:solidFill>
                <a:effectLst/>
                <a:latin typeface="+mn-lt"/>
                <a:ea typeface="Segoe UI" panose="020B0502040204020203" pitchFamily="34" charset="0"/>
              </a:rPr>
              <a:t>Sur le code, on a le </a:t>
            </a:r>
            <a:r>
              <a:rPr lang="fr-FR" sz="1000">
                <a:solidFill>
                  <a:srgbClr val="323130"/>
                </a:solidFill>
                <a:effectLst/>
                <a:latin typeface="+mn-lt"/>
                <a:ea typeface="Segoe UI" panose="020B0502040204020203" pitchFamily="34" charset="0"/>
              </a:rPr>
              <a:t>title</a:t>
            </a:r>
            <a:r>
              <a:rPr lang="fr-FR" sz="1000" b="0">
                <a:solidFill>
                  <a:srgbClr val="323130"/>
                </a:solidFill>
                <a:effectLst/>
                <a:latin typeface="+mn-lt"/>
                <a:ea typeface="Segoe UI" panose="020B0502040204020203" pitchFamily="34" charset="0"/>
              </a:rPr>
              <a:t> Accueil qui correspond au nom indiqué dans l'onglet du navigateur lorsqu'on ouvre la page. </a:t>
            </a:r>
          </a:p>
          <a:p>
            <a:pPr>
              <a:lnSpc>
                <a:spcPct val="125000"/>
              </a:lnSpc>
            </a:pPr>
            <a:r>
              <a:rPr lang="fr-FR" sz="1000" b="0">
                <a:solidFill>
                  <a:srgbClr val="323130"/>
                </a:solidFill>
                <a:effectLst/>
                <a:latin typeface="+mn-lt"/>
                <a:ea typeface="Segoe UI" panose="020B0502040204020203" pitchFamily="34" charset="0"/>
              </a:rPr>
              <a:t>Dans le corps de notre site, on a des </a:t>
            </a:r>
            <a:r>
              <a:rPr lang="fr-FR" sz="1000">
                <a:solidFill>
                  <a:srgbClr val="323130"/>
                </a:solidFill>
                <a:effectLst/>
                <a:latin typeface="+mn-lt"/>
                <a:ea typeface="Segoe UI" panose="020B0502040204020203" pitchFamily="34" charset="0"/>
              </a:rPr>
              <a:t>titres de niveau </a:t>
            </a:r>
            <a:r>
              <a:rPr lang="fr-FR" sz="1000" b="0">
                <a:solidFill>
                  <a:srgbClr val="323130"/>
                </a:solidFill>
                <a:effectLst/>
                <a:latin typeface="+mn-lt"/>
                <a:ea typeface="Segoe UI" panose="020B0502040204020203" pitchFamily="34" charset="0"/>
              </a:rPr>
              <a:t>qui vont correspondre donc aux titres que l'on va retrouver sur la page.</a:t>
            </a:r>
          </a:p>
          <a:p>
            <a:pPr>
              <a:lnSpc>
                <a:spcPct val="125000"/>
              </a:lnSpc>
            </a:pPr>
            <a:br>
              <a:rPr lang="fr-FR" sz="1000" b="0">
                <a:solidFill>
                  <a:srgbClr val="323130"/>
                </a:solidFill>
                <a:effectLst/>
                <a:latin typeface="+mn-lt"/>
                <a:ea typeface="Segoe UI" panose="020B0502040204020203" pitchFamily="34" charset="0"/>
              </a:rPr>
            </a:br>
            <a:r>
              <a:rPr lang="fr-FR" sz="1000" b="0">
                <a:solidFill>
                  <a:srgbClr val="323130"/>
                </a:solidFill>
                <a:effectLst/>
                <a:latin typeface="+mn-lt"/>
                <a:ea typeface="Segoe UI" panose="020B0502040204020203" pitchFamily="34" charset="0"/>
              </a:rPr>
              <a:t>Est-ce que vous voyez comme ça des choses dans cette structure qui ne conviendraient pas en termes de structuration/d’organisation de l'information ?</a:t>
            </a:r>
          </a:p>
          <a:p>
            <a:pPr>
              <a:lnSpc>
                <a:spcPct val="125000"/>
              </a:lnSpc>
            </a:pPr>
            <a:endParaRPr lang="fr-FR" sz="1000" b="0">
              <a:solidFill>
                <a:srgbClr val="323130"/>
              </a:solidFill>
              <a:effectLst/>
              <a:latin typeface="+mn-lt"/>
              <a:ea typeface="Segoe UI" panose="020B0502040204020203" pitchFamily="34" charset="0"/>
            </a:endParaRPr>
          </a:p>
          <a:p>
            <a:pPr>
              <a:lnSpc>
                <a:spcPct val="125000"/>
              </a:lnSpc>
            </a:pPr>
            <a:r>
              <a:rPr lang="fr-FR" sz="1000" b="0" u="sng">
                <a:solidFill>
                  <a:srgbClr val="323130"/>
                </a:solidFill>
                <a:effectLst/>
                <a:latin typeface="+mn-lt"/>
                <a:ea typeface="Segoe UI" panose="020B0502040204020203" pitchFamily="34" charset="0"/>
              </a:rPr>
              <a:t>Réponses tentées par les participants </a:t>
            </a:r>
            <a:r>
              <a:rPr lang="fr-FR" sz="1000" b="0">
                <a:solidFill>
                  <a:srgbClr val="323130"/>
                </a:solidFill>
                <a:effectLst/>
                <a:latin typeface="+mn-lt"/>
                <a:ea typeface="Segoe UI" panose="020B0502040204020203" pitchFamily="34" charset="0"/>
              </a:rPr>
              <a:t>:</a:t>
            </a:r>
          </a:p>
          <a:p>
            <a:pPr marL="263525" indent="-171450">
              <a:lnSpc>
                <a:spcPct val="125000"/>
              </a:lnSpc>
              <a:buFont typeface="Arial" panose="020B0604020202020204" pitchFamily="34" charset="0"/>
              <a:buChar char="•"/>
            </a:pPr>
            <a:r>
              <a:rPr lang="fr-FR" sz="1000" b="0">
                <a:solidFill>
                  <a:srgbClr val="323130"/>
                </a:solidFill>
                <a:effectLst/>
                <a:latin typeface="+mn-lt"/>
                <a:ea typeface="Segoe UI" panose="020B0502040204020203" pitchFamily="34" charset="0"/>
              </a:rPr>
              <a:t>plan du site aurait dû être une balise nav plutôt qu'une balise h 2 =&gt; non pas le problème</a:t>
            </a:r>
          </a:p>
          <a:p>
            <a:pPr marL="263525" indent="-171450">
              <a:lnSpc>
                <a:spcPct val="125000"/>
              </a:lnSpc>
              <a:buFont typeface="Arial" panose="020B0604020202020204" pitchFamily="34" charset="0"/>
              <a:buChar char="•"/>
            </a:pPr>
            <a:r>
              <a:rPr lang="fr-FR" sz="1000" b="0">
                <a:solidFill>
                  <a:srgbClr val="323130"/>
                </a:solidFill>
                <a:effectLst/>
                <a:latin typeface="+mn-lt"/>
                <a:ea typeface="Segoe UI" panose="020B0502040204020203" pitchFamily="34" charset="0"/>
              </a:rPr>
              <a:t>on a 2 titres h2 qui ont le même libellé =&gt; OUI c’est le problème</a:t>
            </a:r>
          </a:p>
          <a:p>
            <a:pPr marL="263525" indent="-171450">
              <a:lnSpc>
                <a:spcPct val="125000"/>
              </a:lnSpc>
              <a:buFont typeface="Arial" panose="020B0604020202020204" pitchFamily="34" charset="0"/>
              <a:buChar char="•"/>
            </a:pPr>
            <a:r>
              <a:rPr lang="fr-FR" sz="1000" b="0">
                <a:solidFill>
                  <a:srgbClr val="323130"/>
                </a:solidFill>
                <a:effectLst/>
                <a:latin typeface="+mn-lt"/>
                <a:ea typeface="Segoe UI" panose="020B0502040204020203" pitchFamily="34" charset="0"/>
              </a:rPr>
              <a:t>pas de titre h1 =&gt; oui c’est un problème même si pas toujours obligatoire</a:t>
            </a:r>
          </a:p>
          <a:p>
            <a:pPr>
              <a:lnSpc>
                <a:spcPct val="125000"/>
              </a:lnSpc>
            </a:pPr>
            <a:endParaRPr lang="fr-FR" sz="1000" b="0">
              <a:solidFill>
                <a:srgbClr val="323130"/>
              </a:solidFill>
              <a:effectLst/>
              <a:latin typeface="+mn-lt"/>
              <a:ea typeface="Segoe UI" panose="020B0502040204020203" pitchFamily="34" charset="0"/>
            </a:endParaRPr>
          </a:p>
          <a:p>
            <a:pPr>
              <a:lnSpc>
                <a:spcPct val="125000"/>
              </a:lnSpc>
            </a:pPr>
            <a:r>
              <a:rPr lang="fr-FR" sz="1000" b="0" u="sng">
                <a:solidFill>
                  <a:srgbClr val="323130"/>
                </a:solidFill>
                <a:effectLst/>
                <a:latin typeface="+mn-lt"/>
                <a:ea typeface="Segoe UI" panose="020B0502040204020203" pitchFamily="34" charset="0"/>
              </a:rPr>
              <a:t>Réponse formateur </a:t>
            </a:r>
            <a:r>
              <a:rPr lang="fr-FR" sz="1000" b="0">
                <a:solidFill>
                  <a:srgbClr val="323130"/>
                </a:solidFill>
                <a:effectLst/>
                <a:latin typeface="+mn-lt"/>
                <a:ea typeface="Segoe UI" panose="020B0502040204020203" pitchFamily="34" charset="0"/>
              </a:rPr>
              <a:t>:</a:t>
            </a:r>
          </a:p>
          <a:p>
            <a:pPr marL="263525" indent="-171450">
              <a:lnSpc>
                <a:spcPct val="125000"/>
              </a:lnSpc>
              <a:buFont typeface="Arial" panose="020B0604020202020204" pitchFamily="34" charset="0"/>
              <a:buChar char="•"/>
            </a:pPr>
            <a:r>
              <a:rPr lang="fr-FR" sz="1000">
                <a:solidFill>
                  <a:srgbClr val="323130"/>
                </a:solidFill>
                <a:effectLst/>
                <a:latin typeface="+mn-lt"/>
                <a:ea typeface="Segoe UI" panose="020B0502040204020203" pitchFamily="34" charset="0"/>
              </a:rPr>
              <a:t>Manque un h1 Actualités</a:t>
            </a:r>
          </a:p>
          <a:p>
            <a:pPr marL="263525" indent="-171450">
              <a:lnSpc>
                <a:spcPct val="125000"/>
              </a:lnSpc>
              <a:buFont typeface="Arial" panose="020B0604020202020204" pitchFamily="34" charset="0"/>
              <a:buChar char="•"/>
            </a:pPr>
            <a:r>
              <a:rPr lang="fr-FR" sz="1000" b="0">
                <a:solidFill>
                  <a:srgbClr val="323130"/>
                </a:solidFill>
                <a:effectLst/>
                <a:latin typeface="+mn-lt"/>
                <a:ea typeface="Segoe UI" panose="020B0502040204020203" pitchFamily="34" charset="0"/>
              </a:rPr>
              <a:t>Donc effectivement, on a des </a:t>
            </a:r>
            <a:r>
              <a:rPr lang="fr-FR" sz="1000">
                <a:solidFill>
                  <a:srgbClr val="323130"/>
                </a:solidFill>
                <a:effectLst/>
                <a:latin typeface="+mn-lt"/>
                <a:ea typeface="Segoe UI" panose="020B0502040204020203" pitchFamily="34" charset="0"/>
              </a:rPr>
              <a:t>problèmes avec le h5 qui est sous un h2</a:t>
            </a:r>
          </a:p>
          <a:p>
            <a:pPr marL="263525" indent="-171450">
              <a:lnSpc>
                <a:spcPct val="125000"/>
              </a:lnSpc>
              <a:buFont typeface="Arial" panose="020B0604020202020204" pitchFamily="34" charset="0"/>
              <a:buChar char="•"/>
            </a:pPr>
            <a:r>
              <a:rPr lang="fr-FR" sz="1000" b="0">
                <a:solidFill>
                  <a:srgbClr val="323130"/>
                </a:solidFill>
                <a:effectLst/>
                <a:latin typeface="+mn-lt"/>
                <a:ea typeface="Segoe UI" panose="020B0502040204020203" pitchFamily="34" charset="0"/>
              </a:rPr>
              <a:t>et il y en a un dernier problème qui se trouve sur ce fameux accueil, mais qu'on ne voit pas là parce que le découpage est fait comme ça. C’est le </a:t>
            </a:r>
            <a:r>
              <a:rPr lang="fr-FR" sz="1000">
                <a:solidFill>
                  <a:srgbClr val="323130"/>
                </a:solidFill>
                <a:effectLst/>
                <a:latin typeface="+mn-lt"/>
                <a:ea typeface="Segoe UI" panose="020B0502040204020203" pitchFamily="34" charset="0"/>
              </a:rPr>
              <a:t>nom de l'onglet</a:t>
            </a:r>
            <a:r>
              <a:rPr lang="fr-FR" sz="1000" b="0">
                <a:solidFill>
                  <a:srgbClr val="323130"/>
                </a:solidFill>
                <a:effectLst/>
                <a:latin typeface="+mn-lt"/>
                <a:ea typeface="Segoe UI" panose="020B0502040204020203" pitchFamily="34" charset="0"/>
              </a:rPr>
              <a:t>. Or ce qu'on demande c'est que ce </a:t>
            </a:r>
            <a:r>
              <a:rPr lang="fr-FR" sz="1000">
                <a:solidFill>
                  <a:srgbClr val="323130"/>
                </a:solidFill>
                <a:effectLst/>
                <a:latin typeface="+mn-lt"/>
                <a:ea typeface="Segoe UI" panose="020B0502040204020203" pitchFamily="34" charset="0"/>
              </a:rPr>
              <a:t>title</a:t>
            </a:r>
            <a:r>
              <a:rPr lang="fr-FR" sz="1000" b="0">
                <a:solidFill>
                  <a:srgbClr val="323130"/>
                </a:solidFill>
                <a:effectLst/>
                <a:latin typeface="+mn-lt"/>
                <a:ea typeface="Segoe UI" panose="020B0502040204020203" pitchFamily="34" charset="0"/>
              </a:rPr>
              <a:t> il soit </a:t>
            </a:r>
            <a:r>
              <a:rPr lang="fr-FR" sz="1000">
                <a:solidFill>
                  <a:srgbClr val="323130"/>
                </a:solidFill>
                <a:effectLst/>
                <a:latin typeface="+mn-lt"/>
                <a:ea typeface="Segoe UI" panose="020B0502040204020203" pitchFamily="34" charset="0"/>
              </a:rPr>
              <a:t>pertinent</a:t>
            </a:r>
            <a:r>
              <a:rPr lang="fr-FR" sz="1000" b="0">
                <a:solidFill>
                  <a:srgbClr val="323130"/>
                </a:solidFill>
                <a:effectLst/>
                <a:latin typeface="+mn-lt"/>
                <a:ea typeface="Segoe UI" panose="020B0502040204020203" pitchFamily="34" charset="0"/>
              </a:rPr>
              <a:t>, c'est à dire qu’on n’ait </a:t>
            </a:r>
            <a:r>
              <a:rPr lang="fr-FR" sz="1000">
                <a:solidFill>
                  <a:srgbClr val="323130"/>
                </a:solidFill>
                <a:effectLst/>
                <a:latin typeface="+mn-lt"/>
                <a:ea typeface="Segoe UI" panose="020B0502040204020203" pitchFamily="34" charset="0"/>
              </a:rPr>
              <a:t>pas 2 title de pages qui soient identiques</a:t>
            </a:r>
            <a:r>
              <a:rPr lang="fr-FR" sz="1000" b="0">
                <a:solidFill>
                  <a:srgbClr val="323130"/>
                </a:solidFill>
                <a:effectLst/>
                <a:latin typeface="+mn-lt"/>
                <a:ea typeface="Segoe UI" panose="020B0502040204020203" pitchFamily="34" charset="0"/>
              </a:rPr>
              <a:t>. Donc sur tout un site, on ne peut pas avoir plusieurs fois Accueil. Le but est que le title soit le plus pertinent possible. Donc là ce </a:t>
            </a:r>
            <a:r>
              <a:rPr lang="fr-FR" sz="1000">
                <a:solidFill>
                  <a:srgbClr val="323130"/>
                </a:solidFill>
                <a:effectLst/>
                <a:latin typeface="+mn-lt"/>
                <a:ea typeface="Segoe UI" panose="020B0502040204020203" pitchFamily="34" charset="0"/>
              </a:rPr>
              <a:t>qu'on aurait pu avoir </a:t>
            </a:r>
            <a:r>
              <a:rPr lang="fr-FR" sz="1000" b="0">
                <a:solidFill>
                  <a:srgbClr val="323130"/>
                </a:solidFill>
                <a:effectLst/>
                <a:latin typeface="+mn-lt"/>
                <a:ea typeface="Segoe UI" panose="020B0502040204020203" pitchFamily="34" charset="0"/>
              </a:rPr>
              <a:t>c'est quelque chose comme </a:t>
            </a:r>
            <a:r>
              <a:rPr lang="fr-FR" sz="1000">
                <a:solidFill>
                  <a:srgbClr val="323130"/>
                </a:solidFill>
                <a:effectLst/>
                <a:latin typeface="+mn-lt"/>
                <a:ea typeface="Segoe UI" panose="020B0502040204020203" pitchFamily="34" charset="0"/>
              </a:rPr>
              <a:t>« Accueil, actualité sportive Orange »</a:t>
            </a:r>
            <a:r>
              <a:rPr lang="fr-FR" sz="1000" b="0">
                <a:solidFill>
                  <a:srgbClr val="323130"/>
                </a:solidFill>
                <a:effectLst/>
                <a:latin typeface="+mn-lt"/>
                <a:ea typeface="Segoe UI" panose="020B0502040204020203" pitchFamily="34" charset="0"/>
              </a:rPr>
              <a:t>. On cherche à avoir un maximum d'informations dans ce title puisque c'est la </a:t>
            </a:r>
            <a:r>
              <a:rPr lang="fr-FR" sz="1000">
                <a:solidFill>
                  <a:srgbClr val="323130"/>
                </a:solidFill>
                <a:effectLst/>
                <a:latin typeface="+mn-lt"/>
                <a:ea typeface="Segoe UI" panose="020B0502040204020203" pitchFamily="34" charset="0"/>
              </a:rPr>
              <a:t>première chose qui est vocalisée par le lecteur d'écran</a:t>
            </a:r>
            <a:r>
              <a:rPr lang="fr-FR" sz="1000" b="0">
                <a:solidFill>
                  <a:srgbClr val="323130"/>
                </a:solidFill>
                <a:effectLst/>
                <a:latin typeface="+mn-lt"/>
                <a:ea typeface="Segoe UI" panose="020B0502040204020203" pitchFamily="34" charset="0"/>
              </a:rPr>
              <a:t>. Donc quand une personne non voyante arrive et qu'elle se sert d'un lecteur d'écran pour avoir l'information, elle va d'abord avoir cette info là et elle sera exactement où elle se trouve. Si c'est juste Accueil, ça ne lui indique pas de quel site il s'agit. Si elle est chez Orange chez autre chose c'est juste un Accueil, elle ne sait pas si vraiment elle est sur la page de sport ou pas.</a:t>
            </a:r>
            <a:br>
              <a:rPr lang="fr-FR" sz="1000" b="0">
                <a:solidFill>
                  <a:srgbClr val="323130"/>
                </a:solidFill>
                <a:effectLst/>
                <a:latin typeface="+mn-lt"/>
                <a:ea typeface="Segoe UI" panose="020B0502040204020203" pitchFamily="34" charset="0"/>
              </a:rPr>
            </a:br>
            <a:r>
              <a:rPr lang="fr-FR" sz="1000" b="0">
                <a:solidFill>
                  <a:srgbClr val="323130"/>
                </a:solidFill>
                <a:effectLst/>
                <a:latin typeface="+mn-lt"/>
                <a:ea typeface="Segoe UI" panose="020B0502040204020203" pitchFamily="34" charset="0"/>
              </a:rPr>
              <a:t>Donc </a:t>
            </a:r>
            <a:r>
              <a:rPr lang="fr-FR" sz="1000">
                <a:solidFill>
                  <a:srgbClr val="323130"/>
                </a:solidFill>
                <a:effectLst/>
                <a:latin typeface="+mn-lt"/>
                <a:ea typeface="Segoe UI" panose="020B0502040204020203" pitchFamily="34" charset="0"/>
              </a:rPr>
              <a:t>ce title doit être dynamique, doit changer et doit être unique pour chaque page de notre site. </a:t>
            </a:r>
            <a:endParaRPr lang="fr-FR" sz="1000" b="0">
              <a:solidFill>
                <a:srgbClr val="323130"/>
              </a:solidFill>
              <a:effectLst/>
              <a:latin typeface="+mn-lt"/>
              <a:ea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10</a:t>
            </a:fld>
            <a:endParaRPr lang="en-GB"/>
          </a:p>
        </p:txBody>
      </p:sp>
    </p:spTree>
    <p:extLst>
      <p:ext uri="{BB962C8B-B14F-4D97-AF65-F5344CB8AC3E}">
        <p14:creationId xmlns:p14="http://schemas.microsoft.com/office/powerpoint/2010/main" val="505853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Donc là on va parler de cette </a:t>
            </a:r>
            <a:r>
              <a:rPr lang="fr-FR"/>
              <a:t>structure</a:t>
            </a:r>
            <a:r>
              <a:rPr lang="fr-FR" b="0"/>
              <a:t>, de cette </a:t>
            </a:r>
            <a:r>
              <a:rPr lang="fr-FR"/>
              <a:t>sémantique</a:t>
            </a:r>
            <a:r>
              <a:rPr lang="fr-FR" b="0"/>
              <a:t>, de ces </a:t>
            </a:r>
            <a:r>
              <a:rPr lang="fr-FR"/>
              <a:t>titres</a:t>
            </a:r>
            <a:r>
              <a:rPr lang="fr-FR" b="0"/>
              <a:t>, </a:t>
            </a:r>
          </a:p>
          <a:p>
            <a:endParaRPr lang="fr-FR" b="0"/>
          </a:p>
          <a:p>
            <a:r>
              <a:rPr lang="fr-FR" b="0"/>
              <a:t>Il faut donc donner à chaque page un </a:t>
            </a:r>
            <a:r>
              <a:rPr lang="fr-FR"/>
              <a:t>titre unique </a:t>
            </a:r>
            <a:r>
              <a:rPr lang="fr-FR" b="0"/>
              <a:t>dans les balises </a:t>
            </a:r>
            <a:r>
              <a:rPr lang="fr-FR"/>
              <a:t>title</a:t>
            </a:r>
            <a:r>
              <a:rPr lang="fr-FR" b="0"/>
              <a:t> pour bien indiquer à l'utilisateur où il se trouve, où il a mis les pieds puisque c'est la première information qui est vocalisée. </a:t>
            </a:r>
          </a:p>
          <a:p>
            <a:endParaRPr lang="fr-FR" b="0"/>
          </a:p>
          <a:p>
            <a:r>
              <a:rPr lang="fr-FR" b="0"/>
              <a:t>Et puis évidemment ça se réfléchit dès la conception puisqu’on va tout de suite indiquer comment doit être présentée une page. C'est important car c'est la première information qu'on a.</a:t>
            </a:r>
          </a:p>
          <a:p>
            <a:br>
              <a:rPr lang="fr-FR" b="0"/>
            </a:br>
            <a:r>
              <a:rPr lang="fr-FR" b="0"/>
              <a:t>Pour donner un titre unique à chaque onglet de page, il suffit de mettre une balise title pertinente dans la balise « </a:t>
            </a:r>
            <a:r>
              <a:rPr lang="fr-FR" b="0" err="1"/>
              <a:t>head</a:t>
            </a:r>
            <a:r>
              <a:rPr lang="fr-FR" b="0"/>
              <a:t> » de chaque page.</a:t>
            </a:r>
          </a:p>
          <a:p>
            <a:br>
              <a:rPr lang="fr-FR" b="0"/>
            </a:br>
            <a:r>
              <a:rPr lang="fr-FR" b="0"/>
              <a:t>Un </a:t>
            </a:r>
            <a:r>
              <a:rPr lang="fr-FR"/>
              <a:t>exemple</a:t>
            </a:r>
            <a:r>
              <a:rPr lang="fr-FR" b="0"/>
              <a:t> :</a:t>
            </a:r>
          </a:p>
          <a:p>
            <a:pPr marL="263525" indent="-171450">
              <a:buFont typeface="Arial" panose="020B0604020202020204" pitchFamily="34" charset="0"/>
              <a:buChar char="•"/>
            </a:pPr>
            <a:r>
              <a:rPr lang="fr-FR" b="0"/>
              <a:t>« Accueil » : non valide, donc ce que j'indiquais.</a:t>
            </a:r>
          </a:p>
          <a:p>
            <a:pPr marL="263525" indent="-171450">
              <a:buFont typeface="Arial" panose="020B0604020202020204" pitchFamily="34" charset="0"/>
              <a:buChar char="•"/>
            </a:pPr>
            <a:r>
              <a:rPr lang="fr-FR" b="0"/>
              <a:t>« Accueil – Espace client Orange » : mieux parce qu'il va être plus pertinent, plus précis. On est toujours sûr de l'accueil, aucun problème là-dessus, mais on va indiquer qu'on se trouve dans l'espace client d'orange.</a:t>
            </a:r>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11</a:t>
            </a:fld>
            <a:endParaRPr lang="en-GB"/>
          </a:p>
        </p:txBody>
      </p:sp>
    </p:spTree>
    <p:extLst>
      <p:ext uri="{BB962C8B-B14F-4D97-AF65-F5344CB8AC3E}">
        <p14:creationId xmlns:p14="http://schemas.microsoft.com/office/powerpoint/2010/main" val="235578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Ensuite, on va regarder pour la structure de la page, donc </a:t>
            </a:r>
            <a:r>
              <a:rPr lang="fr-FR"/>
              <a:t>l'utilisation de balises sémantiques</a:t>
            </a:r>
            <a:r>
              <a:rPr lang="fr-FR" b="0"/>
              <a:t>.</a:t>
            </a:r>
            <a:br>
              <a:rPr lang="fr-FR" b="0"/>
            </a:br>
            <a:r>
              <a:rPr lang="fr-FR" b="0"/>
              <a:t>La sémantique, ça va permettre de donner une information en soi. Avant même d'avoir plus de code et d'avoir plus de contenu, la balise en elle-même va donner l'information sur ce que va y attendre l'utilisateur, donc on va se servir de toutes ces balises HTML 5 pour aider l'utilisateur à simplement naviguer confortablement, donc utiliser la balise main pour l'ensemble du contenu important de la page. Ça aide pour toutes les parties qui sont des contenus, le « à côté »,  le footer.</a:t>
            </a:r>
          </a:p>
          <a:p>
            <a:r>
              <a:rPr lang="fr-FR" b="0"/>
              <a:t>On va utiliser également le header,  pour les éléments communs ils mettent une navigation, et cetera. </a:t>
            </a:r>
          </a:p>
          <a:p>
            <a:endParaRPr lang="fr-FR" b="0"/>
          </a:p>
          <a:p>
            <a:r>
              <a:rPr lang="fr-FR" b="0"/>
              <a:t>Donc encore une fois, vous allez voir que c'est souvent le cas, ça se prévoit dès la conception aider les développeurs et pour éviter d'avoir des retours en arrière parce que les choses ne sont pas faites comme on s'y attendait. Plus on communique sur quelque chose, plus on y réfléchit avant et moins il y a des heures d'aller-retour entre du développement et de la conception, pour que chaque chose soit bien structurée dans des balises sémantiques.</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12</a:t>
            </a:fld>
            <a:endParaRPr lang="en-GB"/>
          </a:p>
        </p:txBody>
      </p:sp>
    </p:spTree>
    <p:extLst>
      <p:ext uri="{BB962C8B-B14F-4D97-AF65-F5344CB8AC3E}">
        <p14:creationId xmlns:p14="http://schemas.microsoft.com/office/powerpoint/2010/main" val="2001336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Un petit exemple encore, donc, on a une page client avec un titre de la page qui s'appelle de innove et puis, on va y ajouter un header. Donc oui effectivement avec ce header on va pouvoir se balader au sein de la page.</a:t>
            </a:r>
            <a:br>
              <a:rPr lang="fr-FR" b="0"/>
            </a:br>
            <a:br>
              <a:rPr lang="fr-FR" b="0"/>
            </a:br>
            <a:r>
              <a:rPr lang="fr-FR" b="0"/>
              <a:t>Une balise nav puisque ça va permettre la navigation. Donc aucun problème pour que la balise nav soit dans le header, et évidemment.</a:t>
            </a:r>
          </a:p>
          <a:p>
            <a:br>
              <a:rPr lang="fr-FR" b="0"/>
            </a:br>
            <a:r>
              <a:rPr lang="fr-FR" b="0"/>
              <a:t>On va lui ajouter un « main » en lui disant ça c'est le contenu de la page, c'est là-dessus que tu vas avoir l'information que tu recherches en venant ici</a:t>
            </a:r>
          </a:p>
          <a:p>
            <a:endParaRPr lang="fr-FR" b="0"/>
          </a:p>
          <a:p>
            <a:r>
              <a:rPr lang="fr-FR" b="0"/>
              <a:t>On a un léger à côté avec le cours de l'action orange. Ce n'est pas inintéressant, mais on n'est pas sûr du contenu à proprement parler. En tout cas, ce n'est pas ce qu'on veut indiquer dans la page donc on le met dans une balise « aside » et la personne qui va arriver là-dessus avec une aide technique va directement savoir que ça c'est à côté.</a:t>
            </a:r>
          </a:p>
          <a:p>
            <a:br>
              <a:rPr lang="fr-FR" b="0"/>
            </a:br>
            <a:r>
              <a:rPr lang="fr-FR" b="0"/>
              <a:t>Et le footer qui va reprendre le plan du site des informations annexes, des liens vers la déclaration d'accessibilité vers les contacts, les infos légales, et cetera.</a:t>
            </a:r>
          </a:p>
          <a:p>
            <a:br>
              <a:rPr lang="fr-FR" b="0"/>
            </a:br>
            <a:r>
              <a:rPr lang="fr-FR" b="0"/>
              <a:t>Voilà donc très important de bien cadrer et de bien réfléchir à comment on va concevoir notre site et comment on va informer les utilisateurs de l'endroit où ils vont se trouver et de la navigation dans lequel ils vont passer.</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13</a:t>
            </a:fld>
            <a:endParaRPr lang="en-GB"/>
          </a:p>
        </p:txBody>
      </p:sp>
    </p:spTree>
    <p:extLst>
      <p:ext uri="{BB962C8B-B14F-4D97-AF65-F5344CB8AC3E}">
        <p14:creationId xmlns:p14="http://schemas.microsoft.com/office/powerpoint/2010/main" val="1299444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Ensuite, on va donner un titre.</a:t>
            </a:r>
          </a:p>
          <a:p>
            <a:endParaRPr lang="fr-FR" b="0"/>
          </a:p>
          <a:p>
            <a:r>
              <a:rPr lang="fr-FR" b="0"/>
              <a:t>Les </a:t>
            </a:r>
            <a:r>
              <a:rPr lang="fr-FR"/>
              <a:t>titres de niveau </a:t>
            </a:r>
            <a:r>
              <a:rPr lang="fr-FR" b="0"/>
              <a:t>on en a parlé un peu avant. C’est donc le fameux titre qui va de h1 à h6. Ca structure la page, ça donne de l'information directement dans le code qui va être lu par les lecteurs d'écran.</a:t>
            </a:r>
            <a:br>
              <a:rPr lang="fr-FR" b="0"/>
            </a:br>
            <a:r>
              <a:rPr lang="fr-FR" b="0"/>
              <a:t>Ces titres doivent s'imbriquer de manière logique, ils doivent être coordonnés, donc h1, h2, h3, h4, h5 et h6 et éviter les trous. Si j’ai un h1 et que juste derrière j’ai un h5 l'utilisateur va sûrement se dire que des titres sont passés à la trappe.</a:t>
            </a:r>
            <a:br>
              <a:rPr lang="fr-FR" b="0"/>
            </a:br>
            <a:r>
              <a:rPr lang="fr-FR" b="0"/>
              <a:t>Donc, c'est important de faire attention à la structure et de faire en sorte que les titres de niveau se suivent au moins au maximum.</a:t>
            </a:r>
          </a:p>
          <a:p>
            <a:br>
              <a:rPr lang="fr-FR" b="0"/>
            </a:br>
            <a:r>
              <a:rPr lang="fr-FR" b="0"/>
              <a:t>Tout ce qui ressemble visuellement à titre, ce qu'on veut indiquer comme étant un titre en général. Ce n'est pas anodin si on décide de mettre un texte plus gros en gras, si ensuite celui-là il est un peu plus petit mais gras également, et qu'ensuite on a une typo plus classique.</a:t>
            </a:r>
            <a:br>
              <a:rPr lang="fr-FR" b="0"/>
            </a:br>
            <a:r>
              <a:rPr lang="fr-FR" b="0"/>
              <a:t>C'est que l'on veut indiquer visuellement qu'il y a quelque chose à retenir là-dedans. Les titres sont faits pour ça, donc de manière programmatique, ça doit également être transcrit. Donc là on a bien un h1 suivi d’un h2, et cetera. </a:t>
            </a:r>
          </a:p>
          <a:p>
            <a:r>
              <a:rPr lang="fr-FR"/>
              <a:t>A retenir : tout ce qui ressemble visuellement à titre doit en être un du point de vue de la sémantique des balises de titre.</a:t>
            </a:r>
            <a:br>
              <a:rPr lang="fr-FR" b="0"/>
            </a:br>
            <a:endParaRPr lang="fr-FR" b="0"/>
          </a:p>
          <a:p>
            <a:endParaRPr lang="fr-FR" b="0"/>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14</a:t>
            </a:fld>
            <a:endParaRPr lang="en-GB"/>
          </a:p>
        </p:txBody>
      </p:sp>
    </p:spTree>
    <p:extLst>
      <p:ext uri="{BB962C8B-B14F-4D97-AF65-F5344CB8AC3E}">
        <p14:creationId xmlns:p14="http://schemas.microsoft.com/office/powerpoint/2010/main" val="1695700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Quelques exemples.</a:t>
            </a:r>
          </a:p>
          <a:p>
            <a:r>
              <a:rPr lang="fr-FR" b="0"/>
              <a:t>Là on est sur un site d'Orange, on a :</a:t>
            </a:r>
          </a:p>
          <a:p>
            <a:pPr marL="263525" indent="-171450">
              <a:buFont typeface="Arial" panose="020B0604020202020204" pitchFamily="34" charset="0"/>
              <a:buChar char="•"/>
            </a:pPr>
            <a:r>
              <a:rPr lang="fr-FR" b="0"/>
              <a:t>un h1 Orange.com qui se trouve ici. Il va pointer là-dessus </a:t>
            </a:r>
          </a:p>
          <a:p>
            <a:pPr marL="263525" indent="-171450">
              <a:buFont typeface="Arial" panose="020B0604020202020204" pitchFamily="34" charset="0"/>
              <a:buChar char="•"/>
            </a:pPr>
            <a:r>
              <a:rPr lang="fr-FR" b="0"/>
              <a:t>un h2 Tous nos magazines.</a:t>
            </a:r>
          </a:p>
          <a:p>
            <a:pPr marL="263525" indent="-171450">
              <a:buFont typeface="Arial" panose="020B0604020202020204" pitchFamily="34" charset="0"/>
              <a:buChar char="•"/>
            </a:pPr>
            <a:r>
              <a:rPr lang="fr-FR" b="0"/>
              <a:t>Ensuite un h3 Handicap, neurodiversité et Nos précédents magazines</a:t>
            </a:r>
          </a:p>
          <a:p>
            <a:r>
              <a:rPr lang="fr-FR" b="0"/>
              <a:t>donc on a bien une suite logique.</a:t>
            </a:r>
          </a:p>
          <a:p>
            <a:endParaRPr lang="fr-FR" b="0"/>
          </a:p>
          <a:p>
            <a:r>
              <a:rPr lang="fr-FR" b="0"/>
              <a:t>L'utilisateur va s'attendre au fur et à mesure à rentrer sur du contenu. Il sait que après le h2 il risque d'avoir un h3 dans lequel il y aura un contenu pour chaque h3. Il y a du contenu en-dessous et ensuite, on a décidé de rajouter encore des titres pour donner du contexte au lien suivant. </a:t>
            </a:r>
          </a:p>
          <a:p>
            <a:endParaRPr lang="fr-FR" b="0"/>
          </a:p>
          <a:p>
            <a:r>
              <a:rPr lang="fr-FR" b="0"/>
              <a:t>Après le h3 va regrouper tous ces h4. On par exemple le h4 « Partageons les clés »</a:t>
            </a:r>
          </a:p>
          <a:p>
            <a:endParaRPr lang="fr-FR" b="0"/>
          </a:p>
          <a:p>
            <a:r>
              <a:rPr lang="fr-FR" b="0"/>
              <a:t>Voilà une structure qui est cohérente, qui va aider l'utilisateur et qui va être correcte d'un point de vue accessibilité.</a:t>
            </a:r>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15</a:t>
            </a:fld>
            <a:endParaRPr lang="en-GB"/>
          </a:p>
        </p:txBody>
      </p:sp>
    </p:spTree>
    <p:extLst>
      <p:ext uri="{BB962C8B-B14F-4D97-AF65-F5344CB8AC3E}">
        <p14:creationId xmlns:p14="http://schemas.microsoft.com/office/powerpoint/2010/main" val="4046959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90488">
              <a:defRPr/>
            </a:pPr>
            <a:r>
              <a:rPr lang="fr-FR" b="0">
                <a:solidFill>
                  <a:srgbClr val="323130"/>
                </a:solidFill>
                <a:effectLst/>
                <a:latin typeface="+mn-lt"/>
                <a:ea typeface="Segoe UI" panose="020B0502040204020203" pitchFamily="34" charset="0"/>
              </a:rPr>
              <a:t>Donc on va continuer sur le respect de la sémantique HTML . C’est le fait d'utiliser correctement les éléments HTML qui sont mis à notre disposition et donc en respectant ce pourquoi ils sont faits. (</a:t>
            </a:r>
            <a:r>
              <a:rPr lang="fr-FR" b="0">
                <a:latin typeface="+mn-lt"/>
              </a:rPr>
              <a:t>Les mots des balises sont en anglais car c’est du HTML 5)</a:t>
            </a:r>
          </a:p>
          <a:p>
            <a:endParaRPr lang="fr-FR" b="0">
              <a:latin typeface="+mn-lt"/>
            </a:endParaRPr>
          </a:p>
          <a:p>
            <a:pPr marL="263525" indent="-171450">
              <a:buFont typeface="Arial" panose="020B0604020202020204" pitchFamily="34" charset="0"/>
              <a:buChar char="•"/>
            </a:pPr>
            <a:r>
              <a:rPr lang="fr-FR" b="0">
                <a:solidFill>
                  <a:srgbClr val="323130"/>
                </a:solidFill>
                <a:latin typeface="+mn-lt"/>
                <a:ea typeface="Segoe UI" panose="020B0502040204020203" pitchFamily="34" charset="0"/>
              </a:rPr>
              <a:t>U</a:t>
            </a:r>
            <a:r>
              <a:rPr lang="fr-FR" b="0">
                <a:solidFill>
                  <a:srgbClr val="323130"/>
                </a:solidFill>
                <a:effectLst/>
                <a:latin typeface="+mn-lt"/>
                <a:ea typeface="Segoe UI" panose="020B0502040204020203" pitchFamily="34" charset="0"/>
              </a:rPr>
              <a:t>tiliser des </a:t>
            </a:r>
            <a:r>
              <a:rPr lang="fr-FR">
                <a:solidFill>
                  <a:srgbClr val="323130"/>
                </a:solidFill>
                <a:effectLst/>
                <a:latin typeface="+mn-lt"/>
                <a:ea typeface="Segoe UI" panose="020B0502040204020203" pitchFamily="34" charset="0"/>
              </a:rPr>
              <a:t>listes pour les énumérations</a:t>
            </a:r>
            <a:r>
              <a:rPr lang="fr-FR" b="0">
                <a:solidFill>
                  <a:srgbClr val="323130"/>
                </a:solidFill>
                <a:latin typeface="+mn-lt"/>
                <a:ea typeface="Segoe UI" panose="020B0502040204020203" pitchFamily="34" charset="0"/>
              </a:rPr>
              <a:t> :</a:t>
            </a:r>
          </a:p>
          <a:p>
            <a:pPr marL="401638" lvl="1" indent="-171450">
              <a:buFont typeface="Courier New" panose="02070309020205020404" pitchFamily="49" charset="0"/>
              <a:buChar char="o"/>
            </a:pPr>
            <a:r>
              <a:rPr lang="fr-FR" b="0">
                <a:solidFill>
                  <a:srgbClr val="323130"/>
                </a:solidFill>
                <a:effectLst/>
                <a:latin typeface="+mn-lt"/>
                <a:ea typeface="Segoe UI" panose="020B0502040204020203" pitchFamily="34" charset="0"/>
              </a:rPr>
              <a:t>« </a:t>
            </a:r>
            <a:r>
              <a:rPr lang="fr-FR" err="1">
                <a:solidFill>
                  <a:srgbClr val="323130"/>
                </a:solidFill>
                <a:effectLst/>
                <a:latin typeface="+mn-lt"/>
                <a:ea typeface="Segoe UI" panose="020B0502040204020203" pitchFamily="34" charset="0"/>
              </a:rPr>
              <a:t>ol</a:t>
            </a:r>
            <a:r>
              <a:rPr lang="fr-FR" b="0">
                <a:solidFill>
                  <a:srgbClr val="323130"/>
                </a:solidFill>
                <a:effectLst/>
                <a:latin typeface="+mn-lt"/>
                <a:ea typeface="Segoe UI" panose="020B0502040204020203" pitchFamily="34" charset="0"/>
              </a:rPr>
              <a:t> » pour les </a:t>
            </a:r>
            <a:r>
              <a:rPr lang="fr-FR">
                <a:solidFill>
                  <a:srgbClr val="323130"/>
                </a:solidFill>
                <a:effectLst/>
                <a:latin typeface="+mn-lt"/>
                <a:ea typeface="Segoe UI" panose="020B0502040204020203" pitchFamily="34" charset="0"/>
              </a:rPr>
              <a:t>listes ordonnées</a:t>
            </a:r>
            <a:r>
              <a:rPr lang="fr-FR" b="0">
                <a:solidFill>
                  <a:srgbClr val="323130"/>
                </a:solidFill>
                <a:effectLst/>
                <a:latin typeface="+mn-lt"/>
                <a:ea typeface="Segoe UI" panose="020B0502040204020203" pitchFamily="34" charset="0"/>
              </a:rPr>
              <a:t>,</a:t>
            </a:r>
          </a:p>
          <a:p>
            <a:pPr marL="401638" lvl="1" indent="-171450">
              <a:buFont typeface="Courier New" panose="02070309020205020404" pitchFamily="49" charset="0"/>
              <a:buChar char="o"/>
            </a:pPr>
            <a:r>
              <a:rPr lang="fr-FR" b="0">
                <a:solidFill>
                  <a:srgbClr val="323130"/>
                </a:solidFill>
                <a:effectLst/>
                <a:latin typeface="+mn-lt"/>
                <a:ea typeface="Segoe UI" panose="020B0502040204020203" pitchFamily="34" charset="0"/>
              </a:rPr>
              <a:t>« </a:t>
            </a:r>
            <a:r>
              <a:rPr lang="fr-FR">
                <a:solidFill>
                  <a:srgbClr val="323130"/>
                </a:solidFill>
                <a:effectLst/>
                <a:latin typeface="+mn-lt"/>
                <a:ea typeface="Segoe UI" panose="020B0502040204020203" pitchFamily="34" charset="0"/>
              </a:rPr>
              <a:t>u</a:t>
            </a:r>
            <a:r>
              <a:rPr lang="fr-FR" b="0">
                <a:solidFill>
                  <a:srgbClr val="323130"/>
                </a:solidFill>
                <a:effectLst/>
                <a:latin typeface="+mn-lt"/>
                <a:ea typeface="Segoe UI" panose="020B0502040204020203" pitchFamily="34" charset="0"/>
              </a:rPr>
              <a:t>l » pour les </a:t>
            </a:r>
            <a:r>
              <a:rPr lang="fr-FR">
                <a:solidFill>
                  <a:srgbClr val="323130"/>
                </a:solidFill>
                <a:effectLst/>
                <a:latin typeface="+mn-lt"/>
                <a:ea typeface="Segoe UI" panose="020B0502040204020203" pitchFamily="34" charset="0"/>
              </a:rPr>
              <a:t>listes non ordonnées</a:t>
            </a:r>
          </a:p>
          <a:p>
            <a:pPr marL="401638" lvl="1" indent="-171450">
              <a:buFont typeface="Courier New" panose="02070309020205020404" pitchFamily="49" charset="0"/>
              <a:buChar char="o"/>
            </a:pPr>
            <a:r>
              <a:rPr lang="fr-FR" b="0">
                <a:solidFill>
                  <a:srgbClr val="323130"/>
                </a:solidFill>
                <a:effectLst/>
                <a:latin typeface="+mn-lt"/>
                <a:ea typeface="Segoe UI" panose="020B0502040204020203" pitchFamily="34" charset="0"/>
              </a:rPr>
              <a:t>« </a:t>
            </a:r>
            <a:r>
              <a:rPr lang="fr-FR">
                <a:solidFill>
                  <a:srgbClr val="323130"/>
                </a:solidFill>
                <a:effectLst/>
                <a:latin typeface="+mn-lt"/>
                <a:ea typeface="Segoe UI" panose="020B0502040204020203" pitchFamily="34" charset="0"/>
              </a:rPr>
              <a:t>li</a:t>
            </a:r>
            <a:r>
              <a:rPr lang="fr-FR" b="0">
                <a:solidFill>
                  <a:srgbClr val="323130"/>
                </a:solidFill>
                <a:effectLst/>
                <a:latin typeface="+mn-lt"/>
                <a:ea typeface="Segoe UI" panose="020B0502040204020203" pitchFamily="34" charset="0"/>
              </a:rPr>
              <a:t> » pour les </a:t>
            </a:r>
            <a:r>
              <a:rPr lang="fr-FR">
                <a:solidFill>
                  <a:srgbClr val="323130"/>
                </a:solidFill>
                <a:effectLst/>
                <a:latin typeface="+mn-lt"/>
                <a:ea typeface="Segoe UI" panose="020B0502040204020203" pitchFamily="34" charset="0"/>
              </a:rPr>
              <a:t>éléments de liste</a:t>
            </a:r>
            <a:endParaRPr lang="fr-FR" b="0">
              <a:solidFill>
                <a:srgbClr val="323130"/>
              </a:solidFill>
              <a:latin typeface="+mn-lt"/>
              <a:ea typeface="Segoe UI" panose="020B0502040204020203" pitchFamily="34" charset="0"/>
            </a:endParaRPr>
          </a:p>
          <a:p>
            <a:pPr marL="401638" lvl="1" indent="-171450">
              <a:buFont typeface="Courier New" panose="02070309020205020404" pitchFamily="49" charset="0"/>
              <a:buChar char="o"/>
            </a:pPr>
            <a:r>
              <a:rPr lang="fr-FR" b="0">
                <a:solidFill>
                  <a:srgbClr val="323130"/>
                </a:solidFill>
                <a:effectLst/>
                <a:latin typeface="+mn-lt"/>
                <a:ea typeface="Segoe UI" panose="020B0502040204020203" pitchFamily="34" charset="0"/>
              </a:rPr>
              <a:t>« </a:t>
            </a:r>
            <a:r>
              <a:rPr lang="fr-FR">
                <a:solidFill>
                  <a:srgbClr val="323130"/>
                </a:solidFill>
                <a:effectLst/>
                <a:latin typeface="+mn-lt"/>
                <a:ea typeface="Segoe UI" panose="020B0502040204020203" pitchFamily="34" charset="0"/>
              </a:rPr>
              <a:t>dl</a:t>
            </a:r>
            <a:r>
              <a:rPr lang="fr-FR" b="0">
                <a:solidFill>
                  <a:srgbClr val="323130"/>
                </a:solidFill>
                <a:latin typeface="+mn-lt"/>
                <a:ea typeface="Segoe UI" panose="020B0502040204020203" pitchFamily="34" charset="0"/>
              </a:rPr>
              <a:t> » « </a:t>
            </a:r>
            <a:r>
              <a:rPr lang="fr-FR" err="1">
                <a:solidFill>
                  <a:srgbClr val="323130"/>
                </a:solidFill>
                <a:latin typeface="+mn-lt"/>
                <a:ea typeface="Segoe UI" panose="020B0502040204020203" pitchFamily="34" charset="0"/>
              </a:rPr>
              <a:t>dt</a:t>
            </a:r>
            <a:r>
              <a:rPr lang="fr-FR" b="0">
                <a:solidFill>
                  <a:srgbClr val="323130"/>
                </a:solidFill>
                <a:latin typeface="+mn-lt"/>
                <a:ea typeface="Segoe UI" panose="020B0502040204020203" pitchFamily="34" charset="0"/>
              </a:rPr>
              <a:t> » « </a:t>
            </a:r>
            <a:r>
              <a:rPr lang="fr-FR">
                <a:solidFill>
                  <a:srgbClr val="323130"/>
                </a:solidFill>
                <a:latin typeface="+mn-lt"/>
                <a:ea typeface="Segoe UI" panose="020B0502040204020203" pitchFamily="34" charset="0"/>
              </a:rPr>
              <a:t>td</a:t>
            </a:r>
            <a:r>
              <a:rPr lang="fr-FR" b="0">
                <a:solidFill>
                  <a:srgbClr val="323130"/>
                </a:solidFill>
                <a:latin typeface="+mn-lt"/>
                <a:ea typeface="Segoe UI" panose="020B0502040204020203" pitchFamily="34" charset="0"/>
              </a:rPr>
              <a:t> »</a:t>
            </a:r>
            <a:r>
              <a:rPr lang="fr-FR" b="0">
                <a:solidFill>
                  <a:srgbClr val="323130"/>
                </a:solidFill>
                <a:effectLst/>
                <a:latin typeface="+mn-lt"/>
                <a:ea typeface="Segoe UI" panose="020B0502040204020203" pitchFamily="34" charset="0"/>
              </a:rPr>
              <a:t> pour la </a:t>
            </a:r>
            <a:r>
              <a:rPr lang="fr-FR">
                <a:solidFill>
                  <a:srgbClr val="323130"/>
                </a:solidFill>
                <a:effectLst/>
                <a:latin typeface="+mn-lt"/>
                <a:ea typeface="Segoe UI" panose="020B0502040204020203" pitchFamily="34" charset="0"/>
              </a:rPr>
              <a:t>data</a:t>
            </a:r>
          </a:p>
          <a:p>
            <a:pPr marL="222250" lvl="2" indent="0">
              <a:buNone/>
            </a:pPr>
            <a:r>
              <a:rPr lang="fr-FR" b="0">
                <a:solidFill>
                  <a:srgbClr val="323130"/>
                </a:solidFill>
                <a:effectLst/>
                <a:latin typeface="+mn-lt"/>
                <a:ea typeface="Segoe UI" panose="020B0502040204020203" pitchFamily="34" charset="0"/>
              </a:rPr>
              <a:t>Si j'ai quelque chose qui ressemble visuellement à une liste, prévoir dès la conception que ce sera pour le code un « ul »  « li ». Ca permettra à l'utilisateur de savoir combien il y a d'éléments dans cette liste. De la même manière, si j'ai plusieurs liens qui se suivent dans le code, ça doit être placé dans des listes « ul »  « li » ou « </a:t>
            </a:r>
            <a:r>
              <a:rPr lang="fr-FR" b="0" err="1">
                <a:solidFill>
                  <a:srgbClr val="323130"/>
                </a:solidFill>
                <a:effectLst/>
                <a:latin typeface="+mn-lt"/>
                <a:ea typeface="Segoe UI" panose="020B0502040204020203" pitchFamily="34" charset="0"/>
              </a:rPr>
              <a:t>ol</a:t>
            </a:r>
            <a:r>
              <a:rPr lang="fr-FR" b="0">
                <a:solidFill>
                  <a:srgbClr val="323130"/>
                </a:solidFill>
                <a:effectLst/>
                <a:latin typeface="+mn-lt"/>
                <a:ea typeface="Segoe UI" panose="020B0502040204020203" pitchFamily="34" charset="0"/>
              </a:rPr>
              <a:t> » si ce sont des listes ordonnées.</a:t>
            </a:r>
            <a:br>
              <a:rPr lang="fr-FR" b="0">
                <a:solidFill>
                  <a:srgbClr val="323130"/>
                </a:solidFill>
                <a:effectLst/>
                <a:latin typeface="+mn-lt"/>
                <a:ea typeface="Segoe UI" panose="020B0502040204020203" pitchFamily="34" charset="0"/>
              </a:rPr>
            </a:br>
            <a:endParaRPr lang="fr-FR" b="0">
              <a:solidFill>
                <a:srgbClr val="323130"/>
              </a:solidFill>
              <a:effectLst/>
              <a:latin typeface="+mn-lt"/>
              <a:ea typeface="Segoe UI" panose="020B0502040204020203" pitchFamily="34" charset="0"/>
            </a:endParaRPr>
          </a:p>
          <a:p>
            <a:pPr marL="263525" indent="-171450">
              <a:buFont typeface="Arial" panose="020B0604020202020204" pitchFamily="34" charset="0"/>
              <a:buChar char="•"/>
            </a:pPr>
            <a:r>
              <a:rPr lang="fr-FR" b="0">
                <a:solidFill>
                  <a:srgbClr val="323130"/>
                </a:solidFill>
                <a:effectLst/>
                <a:latin typeface="+mn-lt"/>
                <a:ea typeface="Segoe UI" panose="020B0502040204020203" pitchFamily="34" charset="0"/>
              </a:rPr>
              <a:t>Baliser les </a:t>
            </a:r>
            <a:r>
              <a:rPr lang="fr-FR">
                <a:solidFill>
                  <a:srgbClr val="323130"/>
                </a:solidFill>
                <a:effectLst/>
                <a:latin typeface="+mn-lt"/>
                <a:ea typeface="Segoe UI" panose="020B0502040204020203" pitchFamily="34" charset="0"/>
              </a:rPr>
              <a:t>citations :</a:t>
            </a:r>
            <a:endParaRPr lang="fr-FR">
              <a:solidFill>
                <a:srgbClr val="323130"/>
              </a:solidFill>
              <a:latin typeface="+mn-lt"/>
              <a:ea typeface="Segoe UI" panose="020B0502040204020203" pitchFamily="34" charset="0"/>
            </a:endParaRPr>
          </a:p>
          <a:p>
            <a:pPr marL="401638" lvl="1" indent="-171450">
              <a:buFont typeface="Courier New" panose="02070309020205020404" pitchFamily="49" charset="0"/>
              <a:buChar char="o"/>
            </a:pPr>
            <a:r>
              <a:rPr lang="fr-FR" b="0">
                <a:solidFill>
                  <a:srgbClr val="323130"/>
                </a:solidFill>
                <a:effectLst/>
                <a:latin typeface="+mn-lt"/>
                <a:ea typeface="Segoe UI" panose="020B0502040204020203" pitchFamily="34" charset="0"/>
              </a:rPr>
              <a:t>« </a:t>
            </a:r>
            <a:r>
              <a:rPr lang="fr-FR" err="1">
                <a:solidFill>
                  <a:srgbClr val="323130"/>
                </a:solidFill>
                <a:effectLst/>
                <a:latin typeface="+mn-lt"/>
                <a:ea typeface="Segoe UI" panose="020B0502040204020203" pitchFamily="34" charset="0"/>
              </a:rPr>
              <a:t>blockquote</a:t>
            </a:r>
            <a:r>
              <a:rPr lang="fr-FR" b="0">
                <a:solidFill>
                  <a:srgbClr val="323130"/>
                </a:solidFill>
                <a:effectLst/>
                <a:latin typeface="+mn-lt"/>
                <a:ea typeface="Segoe UI" panose="020B0502040204020203" pitchFamily="34" charset="0"/>
              </a:rPr>
              <a:t> » : citations </a:t>
            </a:r>
            <a:r>
              <a:rPr lang="fr-FR">
                <a:solidFill>
                  <a:srgbClr val="323130"/>
                </a:solidFill>
                <a:effectLst/>
                <a:latin typeface="+mn-lt"/>
                <a:ea typeface="Segoe UI" panose="020B0502040204020203" pitchFamily="34" charset="0"/>
              </a:rPr>
              <a:t>longues</a:t>
            </a:r>
          </a:p>
          <a:p>
            <a:pPr marL="401638" lvl="1" indent="-171450">
              <a:buFont typeface="Courier New" panose="02070309020205020404" pitchFamily="49" charset="0"/>
              <a:buChar char="o"/>
            </a:pPr>
            <a:r>
              <a:rPr lang="fr-FR" b="0">
                <a:solidFill>
                  <a:srgbClr val="323130"/>
                </a:solidFill>
                <a:ea typeface="Segoe UI" panose="020B0502040204020203" pitchFamily="34" charset="0"/>
              </a:rPr>
              <a:t>« </a:t>
            </a:r>
            <a:r>
              <a:rPr lang="fr-FR">
                <a:solidFill>
                  <a:srgbClr val="323130"/>
                </a:solidFill>
                <a:ea typeface="Segoe UI" panose="020B0502040204020203" pitchFamily="34" charset="0"/>
              </a:rPr>
              <a:t>q</a:t>
            </a:r>
            <a:r>
              <a:rPr lang="fr-FR" b="0">
                <a:solidFill>
                  <a:srgbClr val="323130"/>
                </a:solidFill>
                <a:ea typeface="Segoe UI" panose="020B0502040204020203" pitchFamily="34" charset="0"/>
              </a:rPr>
              <a:t> » : citations </a:t>
            </a:r>
            <a:r>
              <a:rPr lang="fr-FR">
                <a:solidFill>
                  <a:srgbClr val="323130"/>
                </a:solidFill>
                <a:ea typeface="Segoe UI" panose="020B0502040204020203" pitchFamily="34" charset="0"/>
              </a:rPr>
              <a:t>brèves</a:t>
            </a:r>
            <a:r>
              <a:rPr lang="fr-FR" b="0">
                <a:solidFill>
                  <a:srgbClr val="323130"/>
                </a:solidFill>
                <a:effectLst/>
                <a:latin typeface="+mn-lt"/>
                <a:ea typeface="Segoe UI" panose="020B0502040204020203" pitchFamily="34" charset="0"/>
              </a:rPr>
              <a:t> </a:t>
            </a:r>
          </a:p>
          <a:p>
            <a:endParaRPr lang="fr-FR" b="0">
              <a:solidFill>
                <a:srgbClr val="323130"/>
              </a:solidFill>
              <a:latin typeface="+mn-lt"/>
              <a:ea typeface="Segoe UI" panose="020B0502040204020203" pitchFamily="34" charset="0"/>
            </a:endParaRPr>
          </a:p>
          <a:p>
            <a:pPr marL="263525" indent="-171450">
              <a:buFont typeface="Arial" panose="020B0604020202020204" pitchFamily="34" charset="0"/>
              <a:buChar char="•"/>
            </a:pPr>
            <a:r>
              <a:rPr lang="fr-FR" b="0">
                <a:solidFill>
                  <a:srgbClr val="323130"/>
                </a:solidFill>
                <a:effectLst/>
                <a:latin typeface="+mn-lt"/>
                <a:ea typeface="Segoe UI" panose="020B0502040204020203" pitchFamily="34" charset="0"/>
              </a:rPr>
              <a:t>S’assurer que les </a:t>
            </a:r>
            <a:r>
              <a:rPr lang="fr-FR">
                <a:solidFill>
                  <a:srgbClr val="323130"/>
                </a:solidFill>
                <a:effectLst/>
                <a:latin typeface="+mn-lt"/>
                <a:ea typeface="Segoe UI" panose="020B0502040204020203" pitchFamily="34" charset="0"/>
              </a:rPr>
              <a:t>liens sont bien des liens.</a:t>
            </a:r>
            <a:r>
              <a:rPr lang="fr-FR" b="0">
                <a:solidFill>
                  <a:srgbClr val="323130"/>
                </a:solidFill>
                <a:effectLst/>
                <a:latin typeface="+mn-lt"/>
                <a:ea typeface="Segoe UI" panose="020B0502040204020203" pitchFamily="34" charset="0"/>
              </a:rPr>
              <a:t> </a:t>
            </a:r>
            <a:r>
              <a:rPr lang="fr-FR" b="0">
                <a:solidFill>
                  <a:srgbClr val="323130"/>
                </a:solidFill>
                <a:latin typeface="+mn-lt"/>
                <a:ea typeface="Segoe UI" panose="020B0502040204020203" pitchFamily="34" charset="0"/>
              </a:rPr>
              <a:t>S</a:t>
            </a:r>
            <a:r>
              <a:rPr lang="fr-FR" b="0">
                <a:solidFill>
                  <a:srgbClr val="323130"/>
                </a:solidFill>
                <a:effectLst/>
                <a:latin typeface="+mn-lt"/>
                <a:ea typeface="Segoe UI" panose="020B0502040204020203" pitchFamily="34" charset="0"/>
              </a:rPr>
              <a:t>i cet élément interactif me permet de naviguer, d’aller dans une autre page où de naviguer au sein de la page en utilisant par exemple des </a:t>
            </a:r>
            <a:r>
              <a:rPr lang="fr-FR" b="0" err="1">
                <a:solidFill>
                  <a:srgbClr val="323130"/>
                </a:solidFill>
                <a:effectLst/>
                <a:latin typeface="+mn-lt"/>
                <a:ea typeface="Segoe UI" panose="020B0502040204020203" pitchFamily="34" charset="0"/>
              </a:rPr>
              <a:t>skiplink</a:t>
            </a:r>
            <a:r>
              <a:rPr lang="fr-FR" b="0">
                <a:solidFill>
                  <a:srgbClr val="323130"/>
                </a:solidFill>
                <a:effectLst/>
                <a:latin typeface="+mn-lt"/>
                <a:ea typeface="Segoe UI" panose="020B0502040204020203" pitchFamily="34" charset="0"/>
              </a:rPr>
              <a:t> ou des ancres qui me font éviter du contenu, alors, surtout pas mettre de bouton à la place d’une balise « a ». Ce serait une non-conformité absolue en accessibilité.</a:t>
            </a:r>
          </a:p>
          <a:p>
            <a:pPr marL="263525" indent="-171450">
              <a:buFont typeface="Arial" panose="020B0604020202020204" pitchFamily="34" charset="0"/>
              <a:buChar char="•"/>
            </a:pPr>
            <a:endParaRPr lang="fr-FR" b="0">
              <a:solidFill>
                <a:srgbClr val="323130"/>
              </a:solidFill>
              <a:effectLst/>
              <a:latin typeface="+mn-lt"/>
              <a:ea typeface="Segoe UI" panose="020B0502040204020203" pitchFamily="34" charset="0"/>
            </a:endParaRPr>
          </a:p>
          <a:p>
            <a:pPr marL="263525" indent="-171450">
              <a:buFont typeface="Arial" panose="020B0604020202020204" pitchFamily="34" charset="0"/>
              <a:buChar char="•"/>
            </a:pPr>
            <a:r>
              <a:rPr lang="fr-FR" b="0">
                <a:solidFill>
                  <a:srgbClr val="323130"/>
                </a:solidFill>
                <a:effectLst/>
                <a:latin typeface="+mn-lt"/>
                <a:ea typeface="Segoe UI" panose="020B0502040204020203" pitchFamily="34" charset="0"/>
              </a:rPr>
              <a:t>S’assurer que les </a:t>
            </a:r>
            <a:r>
              <a:rPr lang="fr-FR">
                <a:solidFill>
                  <a:srgbClr val="323130"/>
                </a:solidFill>
                <a:effectLst/>
                <a:latin typeface="+mn-lt"/>
                <a:ea typeface="Segoe UI" panose="020B0502040204020203" pitchFamily="34" charset="0"/>
              </a:rPr>
              <a:t>boutons sont bien des boutons.</a:t>
            </a:r>
            <a:r>
              <a:rPr lang="fr-FR" b="0">
                <a:solidFill>
                  <a:srgbClr val="323130"/>
                </a:solidFill>
                <a:effectLst/>
                <a:latin typeface="+mn-lt"/>
                <a:ea typeface="Segoe UI" panose="020B0502040204020203" pitchFamily="34" charset="0"/>
              </a:rPr>
              <a:t> Ils ne servent pas à naviguer, ils servent à déclencher une action, une validation, de faire un choix, et cetera. </a:t>
            </a:r>
          </a:p>
          <a:p>
            <a:pPr marL="263525" indent="-171450">
              <a:buFont typeface="Arial" panose="020B0604020202020204" pitchFamily="34" charset="0"/>
              <a:buChar char="•"/>
            </a:pPr>
            <a:endParaRPr lang="fr-FR" b="0">
              <a:solidFill>
                <a:srgbClr val="323130"/>
              </a:solidFill>
              <a:latin typeface="+mn-lt"/>
              <a:ea typeface="Segoe UI" panose="020B0502040204020203" pitchFamily="34" charset="0"/>
            </a:endParaRPr>
          </a:p>
          <a:p>
            <a:pPr marL="92075" lvl="2" indent="0">
              <a:buNone/>
            </a:pPr>
            <a:r>
              <a:rPr lang="fr-FR" b="0">
                <a:solidFill>
                  <a:srgbClr val="323130"/>
                </a:solidFill>
                <a:effectLst/>
                <a:latin typeface="+mn-lt"/>
                <a:ea typeface="Segoe UI" panose="020B0502040204020203" pitchFamily="34" charset="0"/>
              </a:rPr>
              <a:t>C'est très important car une personne les outils d’aide techniques (ex: lecteur d’écran) vont s'appuyer sur ces balises et cette sémantique pour savoir comment interpréter le contenu et indiquer correctement à l’utilisateur qui va arriver sur une balise qu'il s'agit d'un lien et donc il va s'attendre à changer de page. S’il ne se déplace pas de page, il va perdre du contexte. Il ne va pas comprendre ce qu’il va se passer. À contrario, si on lui dit c'est un bouton et qu'il clique sur un bouton et que le bouton l'envoie sur une autre page, lui, il est perdu. S’il n'a pas la vue, c'est fini. </a:t>
            </a:r>
          </a:p>
          <a:p>
            <a:endParaRPr lang="fr-FR" b="0">
              <a:solidFill>
                <a:srgbClr val="323130"/>
              </a:solidFill>
              <a:effectLst/>
              <a:latin typeface="+mn-lt"/>
            </a:endParaRPr>
          </a:p>
          <a:p>
            <a:pPr marL="90488"/>
            <a:r>
              <a:rPr lang="fr-FR" b="0">
                <a:solidFill>
                  <a:srgbClr val="323130"/>
                </a:solidFill>
                <a:effectLst/>
                <a:latin typeface="+mn-lt"/>
                <a:ea typeface="Segoe UI" panose="020B0502040204020203" pitchFamily="34" charset="0"/>
              </a:rPr>
              <a:t>Il faut bien avoir à l'esprit que les utilisateurs qui ne voient pas ou mal, ils vont se faire une représentation mentale de la de la page, et s'ils n’ont pas tous les éléments, ils sont incapables de de savoir ce qu'il y a sur la page.</a:t>
            </a:r>
            <a:r>
              <a:rPr lang="fr-FR" b="0">
                <a:effectLst/>
                <a:latin typeface="+mn-lt"/>
              </a:rPr>
              <a:t> </a:t>
            </a:r>
            <a:endParaRPr lang="fr-FR" b="0">
              <a:solidFill>
                <a:srgbClr val="323130"/>
              </a:solidFill>
              <a:effectLst/>
              <a:latin typeface="+mn-lt"/>
            </a:endParaRPr>
          </a:p>
          <a:p>
            <a:pPr marL="90488" marR="0" lvl="0" algn="l" defTabSz="914400" rtl="0" eaLnBrk="1" fontAlgn="auto" latinLnBrk="0" hangingPunct="1">
              <a:lnSpc>
                <a:spcPct val="100000"/>
              </a:lnSpc>
              <a:spcBef>
                <a:spcPts val="0"/>
              </a:spcBef>
              <a:spcAft>
                <a:spcPts val="0"/>
              </a:spcAft>
              <a:buClrTx/>
              <a:buSzTx/>
              <a:buFontTx/>
              <a:buNone/>
              <a:tabLst/>
              <a:defRPr/>
            </a:pPr>
            <a:r>
              <a:rPr lang="fr-FR" b="0">
                <a:solidFill>
                  <a:srgbClr val="323130"/>
                </a:solidFill>
                <a:effectLst/>
                <a:latin typeface="+mn-lt"/>
                <a:ea typeface="Segoe UI" panose="020B0502040204020203" pitchFamily="34" charset="0"/>
              </a:rPr>
              <a:t>Nous, quand on va voir ce style de page par exemple, donc on va être attiré tout de suite par l'élément. Vous le voyez comme un titre. Si c'est pas défini comme un titre par exemple pour la synthèse vocale, elle va dire tout son texte mais l’utilisateur ne va pas savoir dans quelle partie elle est. Donc, il va arriver en fin de page et, il aura lu toute la toute la page ce qui aura été hyper fastidieux pour lui.</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Alors qu'avec la synthèse vocale par exemple, il va faire un </a:t>
            </a:r>
            <a:r>
              <a:rPr lang="fr-FR" b="0" err="1">
                <a:solidFill>
                  <a:srgbClr val="323130"/>
                </a:solidFill>
                <a:effectLst/>
                <a:latin typeface="+mn-lt"/>
                <a:ea typeface="Segoe UI" panose="020B0502040204020203" pitchFamily="34" charset="0"/>
              </a:rPr>
              <a:t>extract</a:t>
            </a:r>
            <a:r>
              <a:rPr lang="fr-FR" b="0">
                <a:solidFill>
                  <a:srgbClr val="323130"/>
                </a:solidFill>
                <a:effectLst/>
                <a:latin typeface="+mn-lt"/>
                <a:ea typeface="Segoe UI" panose="020B0502040204020203" pitchFamily="34" charset="0"/>
              </a:rPr>
              <a:t> de tous ces </a:t>
            </a:r>
            <a:r>
              <a:rPr lang="fr-FR">
                <a:solidFill>
                  <a:srgbClr val="323130"/>
                </a:solidFill>
                <a:effectLst/>
                <a:latin typeface="+mn-lt"/>
                <a:ea typeface="Segoe UI" panose="020B0502040204020203" pitchFamily="34" charset="0"/>
              </a:rPr>
              <a:t>titres</a:t>
            </a:r>
            <a:r>
              <a:rPr lang="fr-FR" b="0">
                <a:solidFill>
                  <a:srgbClr val="323130"/>
                </a:solidFill>
                <a:effectLst/>
                <a:latin typeface="+mn-lt"/>
                <a:ea typeface="Segoe UI" panose="020B0502040204020203" pitchFamily="34" charset="0"/>
              </a:rPr>
              <a:t>, il va savoir que la page est décomposée en 2 titres. Par exemple, pour rechercher un travail ambitieux et ce qu'en disent nos salariés, et il sera directement où aller. </a:t>
            </a:r>
          </a:p>
          <a:p>
            <a:pPr marL="90488" marR="0" lvl="0" algn="l" defTabSz="914400" rtl="0" eaLnBrk="1" fontAlgn="auto" latinLnBrk="0" hangingPunct="1">
              <a:lnSpc>
                <a:spcPct val="100000"/>
              </a:lnSpc>
              <a:spcBef>
                <a:spcPts val="0"/>
              </a:spcBef>
              <a:spcAft>
                <a:spcPts val="0"/>
              </a:spcAft>
              <a:buClrTx/>
              <a:buSzTx/>
              <a:buFontTx/>
              <a:buNone/>
              <a:tabLst/>
              <a:defRPr/>
            </a:pPr>
            <a:endParaRPr lang="fr-FR" b="0">
              <a:solidFill>
                <a:srgbClr val="323130"/>
              </a:solidFill>
              <a:effectLst/>
              <a:latin typeface="+mn-lt"/>
              <a:ea typeface="Segoe UI" panose="020B0502040204020203" pitchFamily="34" charset="0"/>
            </a:endParaRPr>
          </a:p>
          <a:p>
            <a:pPr marL="90488" marR="0" lvl="0" algn="l" defTabSz="914400" rtl="0" eaLnBrk="1" fontAlgn="auto" latinLnBrk="0" hangingPunct="1">
              <a:lnSpc>
                <a:spcPct val="100000"/>
              </a:lnSpc>
              <a:spcBef>
                <a:spcPts val="0"/>
              </a:spcBef>
              <a:spcAft>
                <a:spcPts val="0"/>
              </a:spcAft>
              <a:buClrTx/>
              <a:buSzTx/>
              <a:buFontTx/>
              <a:buNone/>
              <a:tabLst/>
              <a:defRPr/>
            </a:pPr>
            <a:r>
              <a:rPr lang="fr-FR" b="0">
                <a:solidFill>
                  <a:srgbClr val="323130"/>
                </a:solidFill>
                <a:effectLst/>
                <a:latin typeface="+mn-lt"/>
                <a:ea typeface="Segoe UI" panose="020B0502040204020203" pitchFamily="34" charset="0"/>
              </a:rPr>
              <a:t>Pareil pour les pour les </a:t>
            </a:r>
            <a:r>
              <a:rPr lang="fr-FR">
                <a:solidFill>
                  <a:srgbClr val="323130"/>
                </a:solidFill>
                <a:effectLst/>
                <a:latin typeface="+mn-lt"/>
                <a:ea typeface="Segoe UI" panose="020B0502040204020203" pitchFamily="34" charset="0"/>
              </a:rPr>
              <a:t>listes d'éléments</a:t>
            </a:r>
            <a:r>
              <a:rPr lang="fr-FR" b="0">
                <a:solidFill>
                  <a:srgbClr val="323130"/>
                </a:solidFill>
                <a:effectLst/>
                <a:latin typeface="+mn-lt"/>
                <a:ea typeface="Segoe UI" panose="020B0502040204020203" pitchFamily="34" charset="0"/>
              </a:rPr>
              <a:t>. Nous, on va voir tout de suite que c'est que c'est une liste. Si c'est pas défini en tant que liste, notre utilisateur, il ne le sait pas. Et si c'est défini en tant que liste, la synthèse vocale va lui dire qu'il y a une liste de 4 éléments et du coup ça sera beaucoup plus simple pour lui pour se repérer sur la page. Il faut vraiment garder à l'esprit qu’ils vont se faire une image menu.</a:t>
            </a:r>
            <a:endParaRPr lang="fr-FR" b="0">
              <a:latin typeface="+mn-lt"/>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16</a:t>
            </a:fld>
            <a:endParaRPr lang="en-GB"/>
          </a:p>
        </p:txBody>
      </p:sp>
    </p:spTree>
    <p:extLst>
      <p:ext uri="{BB962C8B-B14F-4D97-AF65-F5344CB8AC3E}">
        <p14:creationId xmlns:p14="http://schemas.microsoft.com/office/powerpoint/2010/main" val="1964954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Pour en finir avec la sémantique, une illustration où on regroupe à quoi pourrait ressembler une page avec une sémantique correcte. On a :</a:t>
            </a:r>
          </a:p>
          <a:p>
            <a:pPr marL="263525" indent="-171450">
              <a:buFont typeface="Arial" panose="020B0604020202020204" pitchFamily="34" charset="0"/>
              <a:buChar char="•"/>
            </a:pPr>
            <a:r>
              <a:rPr lang="fr-FR" b="0"/>
              <a:t>un </a:t>
            </a:r>
            <a:r>
              <a:rPr lang="fr-FR"/>
              <a:t>titre</a:t>
            </a:r>
            <a:r>
              <a:rPr lang="fr-FR" b="0"/>
              <a:t> avec un h quelque chose, </a:t>
            </a:r>
          </a:p>
          <a:p>
            <a:pPr marL="263525" indent="-171450">
              <a:buFont typeface="Arial" panose="020B0604020202020204" pitchFamily="34" charset="0"/>
              <a:buChar char="•"/>
            </a:pPr>
            <a:r>
              <a:rPr lang="fr-FR" b="0"/>
              <a:t>un </a:t>
            </a:r>
            <a:r>
              <a:rPr lang="fr-FR"/>
              <a:t>paragraphe</a:t>
            </a:r>
            <a:r>
              <a:rPr lang="fr-FR" b="0"/>
              <a:t>, </a:t>
            </a:r>
          </a:p>
          <a:p>
            <a:pPr marL="263525" indent="-171450">
              <a:buFont typeface="Arial" panose="020B0604020202020204" pitchFamily="34" charset="0"/>
              <a:buChar char="•"/>
            </a:pPr>
            <a:r>
              <a:rPr lang="fr-FR" b="0"/>
              <a:t>une </a:t>
            </a:r>
            <a:r>
              <a:rPr lang="fr-FR"/>
              <a:t>liste de boutons </a:t>
            </a:r>
            <a:r>
              <a:rPr lang="fr-FR" b="0"/>
              <a:t>qui vont nous permettent de filtrer ce qu'il y a dans la page.</a:t>
            </a:r>
          </a:p>
          <a:p>
            <a:pPr marL="263525" indent="-171450">
              <a:buFont typeface="Arial" panose="020B0604020202020204" pitchFamily="34" charset="0"/>
              <a:buChar char="•"/>
            </a:pPr>
            <a:r>
              <a:rPr lang="fr-FR" b="0"/>
              <a:t>un autre </a:t>
            </a:r>
            <a:r>
              <a:rPr lang="fr-FR"/>
              <a:t>titre</a:t>
            </a:r>
            <a:r>
              <a:rPr lang="fr-FR" b="0"/>
              <a:t>, </a:t>
            </a:r>
          </a:p>
          <a:p>
            <a:pPr marL="263525" indent="-171450">
              <a:buFont typeface="Arial" panose="020B0604020202020204" pitchFamily="34" charset="0"/>
              <a:buChar char="•"/>
            </a:pPr>
            <a:r>
              <a:rPr lang="fr-FR" b="0"/>
              <a:t>une </a:t>
            </a:r>
            <a:r>
              <a:rPr lang="fr-FR"/>
              <a:t>balise p</a:t>
            </a:r>
            <a:r>
              <a:rPr lang="fr-FR" b="0"/>
              <a:t>, </a:t>
            </a:r>
          </a:p>
          <a:p>
            <a:pPr marL="263525" indent="-171450">
              <a:buFont typeface="Arial" panose="020B0604020202020204" pitchFamily="34" charset="0"/>
              <a:buChar char="•"/>
            </a:pPr>
            <a:r>
              <a:rPr lang="fr-FR" b="0"/>
              <a:t>une </a:t>
            </a:r>
            <a:r>
              <a:rPr lang="fr-FR"/>
              <a:t>liste</a:t>
            </a:r>
          </a:p>
          <a:p>
            <a:pPr marL="263525" indent="-171450">
              <a:buFont typeface="Arial" panose="020B0604020202020204" pitchFamily="34" charset="0"/>
              <a:buChar char="•"/>
            </a:pPr>
            <a:r>
              <a:rPr lang="fr-FR" b="0"/>
              <a:t>et enfin le « rejoignez-nous » qui va amener vers une nouvelle page et qui est donc une balise « a »</a:t>
            </a:r>
          </a:p>
          <a:p>
            <a:br>
              <a:rPr lang="fr-FR" b="0"/>
            </a:br>
            <a:r>
              <a:rPr lang="fr-FR" b="0"/>
              <a:t>Voilà quelque chose de sémantiquement parlant, juste et conforme.</a:t>
            </a:r>
          </a:p>
          <a:p>
            <a:br>
              <a:rPr lang="fr-FR" b="0"/>
            </a:br>
            <a:r>
              <a:rPr lang="fr-FR" b="0"/>
              <a:t>C'est bon pour vous ?</a:t>
            </a:r>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17</a:t>
            </a:fld>
            <a:endParaRPr lang="en-GB"/>
          </a:p>
        </p:txBody>
      </p:sp>
    </p:spTree>
    <p:extLst>
      <p:ext uri="{BB962C8B-B14F-4D97-AF65-F5344CB8AC3E}">
        <p14:creationId xmlns:p14="http://schemas.microsoft.com/office/powerpoint/2010/main" val="1589224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2</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a:p>
            <a:r>
              <a:rPr lang="fr-FR" b="0"/>
              <a:t>On va donc parler de la dernière recommandations le rôle, nom, valeur.</a:t>
            </a:r>
          </a:p>
          <a:p>
            <a:r>
              <a:rPr lang="fr-FR" b="0"/>
              <a:t>Visuellement, on voit qu’il y a un menu qui se déplie mais ces informations ne sont pas rendues aux AT car il manque les rôles, les noms et les valeurs dans le code.</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18</a:t>
            </a:fld>
            <a:endParaRPr lang="en-GB"/>
          </a:p>
        </p:txBody>
      </p:sp>
    </p:spTree>
    <p:extLst>
      <p:ext uri="{BB962C8B-B14F-4D97-AF65-F5344CB8AC3E}">
        <p14:creationId xmlns:p14="http://schemas.microsoft.com/office/powerpoint/2010/main" val="2168667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19</a:t>
            </a:fld>
            <a:endParaRPr lang="en-GB"/>
          </a:p>
        </p:txBody>
      </p:sp>
    </p:spTree>
    <p:extLst>
      <p:ext uri="{BB962C8B-B14F-4D97-AF65-F5344CB8AC3E}">
        <p14:creationId xmlns:p14="http://schemas.microsoft.com/office/powerpoint/2010/main" val="1059264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L'accessibilité numérique, c'est la capacité d'un produit ou d'un service :</a:t>
            </a:r>
          </a:p>
          <a:p>
            <a:pPr marL="263525" indent="-171450">
              <a:buFont typeface="Verdana" panose="020B0604030504040204" pitchFamily="34" charset="0"/>
              <a:buChar char="‒"/>
            </a:pPr>
            <a:r>
              <a:rPr lang="fr-FR" b="0"/>
              <a:t>à être </a:t>
            </a:r>
            <a:r>
              <a:rPr lang="fr-FR"/>
              <a:t>utilisable d'une part par tous</a:t>
            </a:r>
            <a:r>
              <a:rPr lang="fr-FR" b="0"/>
              <a:t>, c’est à dire :</a:t>
            </a:r>
          </a:p>
          <a:p>
            <a:pPr marL="401638" lvl="1" indent="-171450">
              <a:buFont typeface="Arial" panose="020B0604020202020204" pitchFamily="34" charset="0"/>
              <a:buChar char="•"/>
            </a:pPr>
            <a:r>
              <a:rPr lang="fr-FR" b="0"/>
              <a:t>les </a:t>
            </a:r>
            <a:r>
              <a:rPr lang="fr-FR"/>
              <a:t>personnes</a:t>
            </a:r>
            <a:r>
              <a:rPr lang="fr-FR" b="0"/>
              <a:t> qui sont </a:t>
            </a:r>
            <a:r>
              <a:rPr lang="fr-FR"/>
              <a:t>en</a:t>
            </a:r>
            <a:r>
              <a:rPr lang="fr-FR" b="0"/>
              <a:t> </a:t>
            </a:r>
            <a:r>
              <a:rPr lang="fr-FR"/>
              <a:t>situation de handicap permanent</a:t>
            </a:r>
            <a:r>
              <a:rPr lang="fr-FR" b="0"/>
              <a:t> parce que au départ ce sont elles les premières concernées par les problèmes d’accessibilité.</a:t>
            </a:r>
          </a:p>
          <a:p>
            <a:pPr marL="401638" lvl="1" indent="-171450">
              <a:buFont typeface="Arial" panose="020B0604020202020204" pitchFamily="34" charset="0"/>
              <a:buChar char="•"/>
            </a:pPr>
            <a:r>
              <a:rPr lang="fr-FR" b="0"/>
              <a:t>Ce sont aussi les </a:t>
            </a:r>
            <a:r>
              <a:rPr lang="fr-FR"/>
              <a:t>personnes</a:t>
            </a:r>
            <a:r>
              <a:rPr lang="fr-FR" b="0"/>
              <a:t> qui peuvent se retrouver en situation de </a:t>
            </a:r>
            <a:r>
              <a:rPr lang="fr-FR"/>
              <a:t>handicap</a:t>
            </a:r>
            <a:r>
              <a:rPr lang="fr-FR" b="0"/>
              <a:t> </a:t>
            </a:r>
            <a:r>
              <a:rPr lang="fr-FR"/>
              <a:t>temporaire</a:t>
            </a:r>
            <a:r>
              <a:rPr lang="fr-FR" b="0"/>
              <a:t>. Par exemple une personne qui a eu un accident et qui pendant un certain laps de temps ne peut plus se servir d’un bras ou d’une main.</a:t>
            </a:r>
          </a:p>
          <a:p>
            <a:pPr marL="401638" lvl="1" indent="-171450">
              <a:buFont typeface="Arial" panose="020B0604020202020204" pitchFamily="34" charset="0"/>
              <a:buChar char="•"/>
            </a:pPr>
            <a:r>
              <a:rPr lang="fr-FR" b="0"/>
              <a:t>Les </a:t>
            </a:r>
            <a:r>
              <a:rPr lang="fr-FR"/>
              <a:t>séniors</a:t>
            </a:r>
            <a:r>
              <a:rPr lang="fr-FR" b="0"/>
              <a:t> sont aussi concernés car ils peuvent avoir un certain nombre de déficiences avec un impact sur l’accessibilité</a:t>
            </a:r>
          </a:p>
          <a:p>
            <a:endParaRPr lang="fr-FR" b="0"/>
          </a:p>
          <a:p>
            <a:pPr marL="263525" indent="-171450">
              <a:buFont typeface="Verdana" panose="020B0604030504040204" pitchFamily="34" charset="0"/>
              <a:buChar char="‒"/>
            </a:pPr>
            <a:r>
              <a:rPr lang="fr-FR" b="0"/>
              <a:t>Le service doit être utilisable par tous, mais il doit aussi </a:t>
            </a:r>
            <a:r>
              <a:rPr lang="fr-FR"/>
              <a:t>être utilisable dans tous les contextes</a:t>
            </a:r>
            <a:r>
              <a:rPr lang="fr-FR" b="0"/>
              <a:t> et que le contexte soit :</a:t>
            </a:r>
          </a:p>
          <a:p>
            <a:pPr marL="401638" lvl="1" indent="-171450">
              <a:buFont typeface="Arial" panose="020B0604020202020204" pitchFamily="34" charset="0"/>
              <a:buChar char="•"/>
            </a:pPr>
            <a:r>
              <a:rPr lang="fr-FR"/>
              <a:t>normal</a:t>
            </a:r>
            <a:r>
              <a:rPr lang="fr-FR" b="0"/>
              <a:t> ou que ce soit un contexte </a:t>
            </a:r>
            <a:r>
              <a:rPr lang="fr-FR"/>
              <a:t>dégradé</a:t>
            </a:r>
            <a:r>
              <a:rPr lang="fr-FR" b="0"/>
              <a:t>.  </a:t>
            </a:r>
          </a:p>
          <a:p>
            <a:pPr marL="358775" lvl="2" indent="-136525">
              <a:buNone/>
            </a:pPr>
            <a:r>
              <a:rPr lang="fr-FR" b="0"/>
              <a:t>   Exemples de contexte dégradé :  </a:t>
            </a:r>
          </a:p>
          <a:p>
            <a:pPr marL="693738" lvl="3" indent="-171450">
              <a:buFont typeface="Courier New" panose="02070309020205020404" pitchFamily="49" charset="0"/>
              <a:buChar char="o"/>
            </a:pPr>
            <a:r>
              <a:rPr lang="fr-FR" b="0"/>
              <a:t>fort ensoleillement : dehors, en plein soleil, besoin d'aller lire ce qu'il y a sur le l'écran de votre téléphone portable. La luminosité dehors va être telle que vous ne verrez rien où ça va être difficile de lire ce qui est sur votre écran parce que le contraste ne sera pas suffisant.</a:t>
            </a:r>
          </a:p>
          <a:p>
            <a:pPr marL="693738" lvl="3" indent="-171450">
              <a:buFont typeface="Courier New" panose="02070309020205020404" pitchFamily="49" charset="0"/>
              <a:buChar char="o"/>
            </a:pPr>
            <a:r>
              <a:rPr lang="fr-FR" b="0"/>
              <a:t>bande passante faible</a:t>
            </a:r>
          </a:p>
          <a:p>
            <a:endParaRPr lang="fr-FR" b="0"/>
          </a:p>
          <a:p>
            <a:pPr marL="401638" lvl="1" indent="-171450">
              <a:buFont typeface="Arial" panose="020B0604020202020204" pitchFamily="34" charset="0"/>
              <a:buChar char="•"/>
            </a:pPr>
            <a:r>
              <a:rPr lang="fr-FR" b="0"/>
              <a:t>Le contexte va aussi dépendre du </a:t>
            </a:r>
            <a:r>
              <a:rPr lang="fr-FR"/>
              <a:t>type de matériel </a:t>
            </a:r>
            <a:r>
              <a:rPr lang="fr-FR" b="0"/>
              <a:t>que l'on utilise (smartphone avec petit écran ou grand écran de bureau). Il se trouve que les règles d’accessibilité favorisent l’adaptation aux différents types d’écran en demandant à ce que les sites soient responsive.</a:t>
            </a:r>
          </a:p>
          <a:p>
            <a:endParaRPr lang="fr-FR" b="0"/>
          </a:p>
          <a:p>
            <a:pPr marL="263525" indent="-171450">
              <a:buFont typeface="Verdana" panose="020B0604030504040204" pitchFamily="34" charset="0"/>
              <a:buChar char="‒"/>
            </a:pPr>
            <a:r>
              <a:rPr lang="fr-FR" b="0"/>
              <a:t>Le doit service ou le produit doit aussi pouvoir être utilisé en toute </a:t>
            </a:r>
            <a:r>
              <a:rPr lang="fr-FR"/>
              <a:t>autonomie</a:t>
            </a:r>
            <a:r>
              <a:rPr lang="fr-FR" b="0"/>
              <a:t>(ne pas avoir besoin qu’une personne fasse à la place de), en toute </a:t>
            </a:r>
            <a:r>
              <a:rPr lang="fr-FR"/>
              <a:t>confidentialité</a:t>
            </a:r>
            <a:r>
              <a:rPr lang="fr-FR" b="0"/>
              <a:t> (ne pas avoir à donner ses identifiants-mots de passe) et aussi en </a:t>
            </a:r>
            <a:r>
              <a:rPr lang="fr-FR"/>
              <a:t>sécurité</a:t>
            </a:r>
            <a:r>
              <a:rPr lang="fr-FR" b="0"/>
              <a:t> (protéger les parcours clients pour éviter les erreurs et les pièges). Donc voilà, tout ça fait partie de l'accessibilité numérique. Ex: devoir gérer pour un aveugle la réception d’un code par SMS à renseigner sur une page web pour la sécurité d’une transaction)</a:t>
            </a:r>
          </a:p>
          <a:p>
            <a:endParaRPr lang="fr-FR" b="0"/>
          </a:p>
          <a:p>
            <a:r>
              <a:rPr lang="fr-FR" b="0"/>
              <a:t>------------------------</a:t>
            </a:r>
          </a:p>
          <a:p>
            <a:r>
              <a:rPr lang="fr-FR" b="0"/>
              <a:t>Alternative : </a:t>
            </a:r>
          </a:p>
          <a:p>
            <a:r>
              <a:rPr lang="fr-FR" b="0"/>
              <a:t>Donc là, c'est </a:t>
            </a:r>
            <a:r>
              <a:rPr lang="fr-FR"/>
              <a:t>l'accessibilité numérique</a:t>
            </a:r>
            <a:r>
              <a:rPr lang="fr-FR" b="0"/>
              <a:t>. </a:t>
            </a:r>
          </a:p>
          <a:p>
            <a:r>
              <a:rPr lang="fr-FR" b="0"/>
              <a:t>C'est la capacité d'un produit ou d'un service à être </a:t>
            </a:r>
            <a:r>
              <a:rPr lang="fr-FR"/>
              <a:t>utilisable déjà par tous</a:t>
            </a:r>
            <a:r>
              <a:rPr lang="fr-FR" b="0"/>
              <a:t>, c'est à dire les personnes en situation de handicap évidemment, puisque ce sont les personnes ciblées.</a:t>
            </a:r>
          </a:p>
          <a:p>
            <a:r>
              <a:rPr lang="fr-FR" b="0"/>
              <a:t> </a:t>
            </a:r>
          </a:p>
          <a:p>
            <a:r>
              <a:rPr lang="fr-FR" b="0"/>
              <a:t>On va faire un </a:t>
            </a:r>
            <a:r>
              <a:rPr lang="fr-FR"/>
              <a:t>distinguo</a:t>
            </a:r>
            <a:r>
              <a:rPr lang="fr-FR" b="0"/>
              <a:t> entre des personnes qui ont une situa</a:t>
            </a:r>
            <a:r>
              <a:rPr lang="fr-FR"/>
              <a:t>tion de handicap permanente</a:t>
            </a:r>
            <a:r>
              <a:rPr lang="fr-FR" b="0"/>
              <a:t> et </a:t>
            </a:r>
            <a:r>
              <a:rPr lang="fr-FR"/>
              <a:t>temporaire</a:t>
            </a:r>
            <a:r>
              <a:rPr lang="fr-FR" b="0"/>
              <a:t>. </a:t>
            </a:r>
          </a:p>
          <a:p>
            <a:pPr marL="263525" indent="-171450">
              <a:buFont typeface="Arial" panose="020B0604020202020204" pitchFamily="34" charset="0"/>
              <a:buChar char="•"/>
            </a:pPr>
            <a:r>
              <a:rPr lang="fr-FR" b="0"/>
              <a:t>Ce qu'on entend par là c'est par exemple quelqu'un qui va avoir des problèmes moteurs, qui va avoir par exemple Parkinson. Et bien ces personnes vont avoir une situation de handicap </a:t>
            </a:r>
            <a:r>
              <a:rPr lang="fr-FR"/>
              <a:t>permanente</a:t>
            </a:r>
            <a:r>
              <a:rPr lang="fr-FR" b="0"/>
              <a:t> dans l'utilisation d'un clavier, d'une souris, et cetera. </a:t>
            </a:r>
          </a:p>
          <a:p>
            <a:pPr marL="263525" indent="-171450">
              <a:buFont typeface="Arial" panose="020B0604020202020204" pitchFamily="34" charset="0"/>
              <a:buChar char="•"/>
            </a:pPr>
            <a:r>
              <a:rPr lang="fr-FR" b="0"/>
              <a:t>De la même manière il y des personnes qui ont des handicaps </a:t>
            </a:r>
            <a:r>
              <a:rPr lang="fr-FR"/>
              <a:t>temporaires</a:t>
            </a:r>
            <a:r>
              <a:rPr lang="fr-FR" b="0"/>
              <a:t>. Ca peut tous nous arriver pour 2 semaines, un mois ou un petit peu plus lorsqu'on se casse le bras, si on a perdu nos lunettes ou si on a des troubles de la vue avant d’aller consulter.</a:t>
            </a:r>
          </a:p>
          <a:p>
            <a:pPr marL="263525" indent="-171450">
              <a:buFont typeface="Arial" panose="020B0604020202020204" pitchFamily="34" charset="0"/>
              <a:buChar char="•"/>
            </a:pPr>
            <a:r>
              <a:rPr lang="fr-FR" b="0"/>
              <a:t>Et évidemment ce qu’on cible également, ce sont les </a:t>
            </a:r>
            <a:r>
              <a:rPr lang="fr-FR"/>
              <a:t>seniors</a:t>
            </a:r>
            <a:r>
              <a:rPr lang="fr-FR" b="0"/>
              <a:t> puisqu'il va y avoir une perte d'acuité visuelle, une perte de motricité, voilà tout un tas de choses. Et puis la déconnexion également en termes de technologie fait également partie de ce genre de problématique.</a:t>
            </a:r>
          </a:p>
          <a:p>
            <a:br>
              <a:rPr lang="fr-FR" b="0"/>
            </a:br>
            <a:r>
              <a:rPr lang="fr-FR" b="0"/>
              <a:t>On parle également de </a:t>
            </a:r>
            <a:r>
              <a:rPr lang="fr-FR"/>
              <a:t>contexte</a:t>
            </a:r>
            <a:r>
              <a:rPr lang="fr-FR" b="0"/>
              <a:t>. Vous allez voir, il y a énormément de contextualisation pour l'accessibilité puisque tout est une question de quels sont les moyens qu'on a à notre disposition pour pouvoir naviguer sereinement, pour pouvoir avoir toutes les infos que l'on souhaite ou pas, donc dans des </a:t>
            </a:r>
            <a:r>
              <a:rPr lang="fr-FR"/>
              <a:t>contextes normaux ou dégradés</a:t>
            </a:r>
            <a:r>
              <a:rPr lang="fr-FR" b="0"/>
              <a:t>:</a:t>
            </a:r>
          </a:p>
          <a:p>
            <a:pPr marL="263525" indent="-171450">
              <a:buFont typeface="Arial" panose="020B0604020202020204" pitchFamily="34" charset="0"/>
              <a:buChar char="•"/>
            </a:pPr>
            <a:r>
              <a:rPr lang="fr-FR" b="0"/>
              <a:t>c’est-à-dire être assis tranquillement dans un bureau isolé, sans bruit, devant un gros écran ou 2 ou 3.</a:t>
            </a:r>
          </a:p>
          <a:p>
            <a:pPr marL="263525" indent="-171450">
              <a:buFont typeface="Arial" panose="020B0604020202020204" pitchFamily="34" charset="0"/>
              <a:buChar char="•"/>
            </a:pPr>
            <a:r>
              <a:rPr lang="fr-FR" b="0"/>
              <a:t>ou être dans une situation plutôt dégradée, comme le fait d'être dans un train et d'essayer de travailler en train, trajet avec une luminosité qui n’est pas forcément géniale, avec des mouvements, avec pas forcément la place pour pouvoir naviguer correctement avec la souris</a:t>
            </a:r>
          </a:p>
          <a:p>
            <a:endParaRPr lang="fr-FR" b="0"/>
          </a:p>
          <a:p>
            <a:r>
              <a:rPr lang="fr-FR" b="0"/>
              <a:t>et puis quel que soit le </a:t>
            </a:r>
            <a:r>
              <a:rPr lang="fr-FR"/>
              <a:t>type de matériel </a:t>
            </a:r>
            <a:r>
              <a:rPr lang="fr-FR" b="0"/>
              <a:t>: </a:t>
            </a:r>
          </a:p>
          <a:p>
            <a:pPr marL="263525" indent="-171450">
              <a:buFont typeface="Arial" panose="020B0604020202020204" pitchFamily="34" charset="0"/>
              <a:buChar char="•"/>
            </a:pPr>
            <a:r>
              <a:rPr lang="fr-FR" b="0"/>
              <a:t>est-ce que je vais avoir un clavier, une souris, un écran confortable ou est-ce que je vais me retrouver sur le pad de mon PC ? </a:t>
            </a:r>
          </a:p>
          <a:p>
            <a:pPr marL="263525" indent="-171450">
              <a:buFont typeface="Arial" panose="020B0604020202020204" pitchFamily="34" charset="0"/>
              <a:buChar char="•"/>
            </a:pPr>
            <a:r>
              <a:rPr lang="fr-FR" b="0"/>
              <a:t>est-ce que je vais pouvoir utiliser tout le matériel dont j'ai besoin pour naviguer confortablement ?</a:t>
            </a:r>
          </a:p>
          <a:p>
            <a:endParaRPr lang="fr-FR" b="0"/>
          </a:p>
          <a:p>
            <a:r>
              <a:rPr lang="fr-FR" b="0"/>
              <a:t>Et enfin un dernier point qui est le fait de pouvoir </a:t>
            </a:r>
            <a:r>
              <a:rPr lang="fr-FR"/>
              <a:t>naviguer en parfaite autonomie et en toute confidentialité</a:t>
            </a:r>
            <a:r>
              <a:rPr lang="fr-FR" b="0"/>
              <a:t>, c'est à dire qu’une personne qui ne va pas réussir un processus utilisateur, un parcours comme le fait de s'inscrire dans quelque chose, de valider une action, et cetera. Eh bien cette personne-là ne va pas pouvoir être pleinement efficace, ne va pas pouvoir utiliser correctement l'outil.</a:t>
            </a:r>
            <a:br>
              <a:rPr lang="fr-FR" b="0"/>
            </a:br>
            <a:r>
              <a:rPr lang="fr-FR" b="0"/>
              <a:t>Si elle doit faire appel à un utilisateur tierce, que ce soit un proche, un collègue ou peu importe, on va se retrouver avec des problématiques de confidentialité et de sécurité puisque peut-être qu'il va falloir donner des accès. Peut-être que la personne va avoir accès visuellement ou non à ce qu'il y a d'indiqué sur l'écran si c'est quelque chose sur lequel il faut rentrer son code de carte bleue ou rentrer ses horaires de bureau. On se rend compte que on peut avoir un problème et de sécurité et de confidentialité. Donc l'autonomie est également très importante. </a:t>
            </a:r>
            <a:br>
              <a:rPr lang="fr-FR" b="0"/>
            </a:br>
            <a:endParaRPr lang="fr-FR" b="0"/>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a:t>
            </a:fld>
            <a:endParaRPr lang="en-GB"/>
          </a:p>
        </p:txBody>
      </p:sp>
    </p:spTree>
    <p:extLst>
      <p:ext uri="{BB962C8B-B14F-4D97-AF65-F5344CB8AC3E}">
        <p14:creationId xmlns:p14="http://schemas.microsoft.com/office/powerpoint/2010/main" val="375184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20</a:t>
            </a:fld>
            <a:endParaRPr lang="en-GB"/>
          </a:p>
        </p:txBody>
      </p:sp>
    </p:spTree>
    <p:extLst>
      <p:ext uri="{BB962C8B-B14F-4D97-AF65-F5344CB8AC3E}">
        <p14:creationId xmlns:p14="http://schemas.microsoft.com/office/powerpoint/2010/main" val="2920809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2</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b="0"/>
          </a:p>
          <a:p>
            <a:r>
              <a:rPr lang="fr-FR" b="0"/>
              <a:t>On va parler maintenant du des techniques d'accessibilité, et on va commencer par le </a:t>
            </a:r>
            <a:r>
              <a:rPr lang="fr-FR"/>
              <a:t>nom accessible</a:t>
            </a:r>
            <a:r>
              <a:rPr lang="fr-FR" b="0"/>
              <a:t>.</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effectLst/>
                <a:latin typeface="+mn-lt"/>
                <a:ea typeface="Segoe UI" panose="020B0502040204020203" pitchFamily="34" charset="0"/>
              </a:rPr>
              <a:t>Le nom accessible, c'est tout ce qu'il va falloir rajouter comme contenu textuel pour des gens qui ne voient pas, qui voient mal, pour que ce soit restitué par la synthèse vocale.</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effectLst/>
                <a:latin typeface="+mn-lt"/>
                <a:ea typeface="Segoe UI" panose="020B0502040204020203" pitchFamily="34" charset="0"/>
              </a:rPr>
              <a:t>Pour donner du sens par exemple à un champ de </a:t>
            </a:r>
            <a:r>
              <a:rPr lang="fr-FR">
                <a:solidFill>
                  <a:srgbClr val="323130"/>
                </a:solidFill>
                <a:effectLst/>
                <a:latin typeface="+mn-lt"/>
                <a:ea typeface="Segoe UI" panose="020B0502040204020203" pitchFamily="34" charset="0"/>
              </a:rPr>
              <a:t>formulaire</a:t>
            </a:r>
            <a:r>
              <a:rPr lang="fr-FR" b="0">
                <a:solidFill>
                  <a:srgbClr val="323130"/>
                </a:solidFill>
                <a:effectLst/>
                <a:latin typeface="+mn-lt"/>
                <a:ea typeface="Segoe UI" panose="020B0502040204020203" pitchFamily="34" charset="0"/>
              </a:rPr>
              <a:t>, on va avoir les </a:t>
            </a:r>
            <a:r>
              <a:rPr lang="fr-FR">
                <a:solidFill>
                  <a:srgbClr val="323130"/>
                </a:solidFill>
                <a:effectLst/>
                <a:latin typeface="+mn-lt"/>
                <a:ea typeface="Segoe UI" panose="020B0502040204020203" pitchFamily="34" charset="0"/>
              </a:rPr>
              <a:t>labels</a:t>
            </a:r>
            <a:r>
              <a:rPr lang="fr-FR" b="0">
                <a:solidFill>
                  <a:srgbClr val="323130"/>
                </a:solidFill>
                <a:effectLst/>
                <a:latin typeface="+mn-lt"/>
                <a:ea typeface="Segoe UI" panose="020B0502040204020203" pitchFamily="34" charset="0"/>
              </a:rPr>
              <a:t>.</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Pour les pour une </a:t>
            </a:r>
            <a:r>
              <a:rPr lang="fr-FR">
                <a:solidFill>
                  <a:srgbClr val="323130"/>
                </a:solidFill>
                <a:effectLst/>
                <a:latin typeface="+mn-lt"/>
                <a:ea typeface="Segoe UI" panose="020B0502040204020203" pitchFamily="34" charset="0"/>
              </a:rPr>
              <a:t>image</a:t>
            </a:r>
            <a:r>
              <a:rPr lang="fr-FR" b="0">
                <a:solidFill>
                  <a:srgbClr val="323130"/>
                </a:solidFill>
                <a:effectLst/>
                <a:latin typeface="+mn-lt"/>
                <a:ea typeface="Segoe UI" panose="020B0502040204020203" pitchFamily="34" charset="0"/>
              </a:rPr>
              <a:t>, on pourra avoir l'attribut </a:t>
            </a:r>
            <a:r>
              <a:rPr lang="fr-FR">
                <a:solidFill>
                  <a:srgbClr val="323130"/>
                </a:solidFill>
                <a:effectLst/>
                <a:latin typeface="+mn-lt"/>
                <a:ea typeface="Segoe UI" panose="020B0502040204020203" pitchFamily="34" charset="0"/>
              </a:rPr>
              <a:t>alt</a:t>
            </a:r>
            <a:r>
              <a:rPr lang="fr-FR" b="0">
                <a:solidFill>
                  <a:srgbClr val="323130"/>
                </a:solidFill>
                <a:effectLst/>
                <a:latin typeface="+mn-lt"/>
                <a:ea typeface="Segoe UI" panose="020B0502040204020203" pitchFamily="34" charset="0"/>
              </a:rPr>
              <a:t>.</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Pour les </a:t>
            </a:r>
            <a:r>
              <a:rPr lang="fr-FR">
                <a:solidFill>
                  <a:srgbClr val="323130"/>
                </a:solidFill>
                <a:effectLst/>
                <a:latin typeface="+mn-lt"/>
                <a:ea typeface="Segoe UI" panose="020B0502040204020203" pitchFamily="34" charset="0"/>
              </a:rPr>
              <a:t>boutons</a:t>
            </a:r>
            <a:r>
              <a:rPr lang="fr-FR" b="0">
                <a:solidFill>
                  <a:srgbClr val="323130"/>
                </a:solidFill>
                <a:effectLst/>
                <a:latin typeface="+mn-lt"/>
                <a:ea typeface="Segoe UI" panose="020B0502040204020203" pitchFamily="34" charset="0"/>
              </a:rPr>
              <a:t> et des </a:t>
            </a:r>
            <a:r>
              <a:rPr lang="fr-FR">
                <a:solidFill>
                  <a:srgbClr val="323130"/>
                </a:solidFill>
                <a:effectLst/>
                <a:latin typeface="+mn-lt"/>
                <a:ea typeface="Segoe UI" panose="020B0502040204020203" pitchFamily="34" charset="0"/>
              </a:rPr>
              <a:t>liens</a:t>
            </a:r>
            <a:r>
              <a:rPr lang="fr-FR" b="0">
                <a:solidFill>
                  <a:srgbClr val="323130"/>
                </a:solidFill>
                <a:effectLst/>
                <a:latin typeface="+mn-lt"/>
                <a:ea typeface="Segoe UI" panose="020B0502040204020203" pitchFamily="34" charset="0"/>
              </a:rPr>
              <a:t>, on va avoir le </a:t>
            </a:r>
            <a:r>
              <a:rPr lang="fr-FR">
                <a:solidFill>
                  <a:srgbClr val="323130"/>
                </a:solidFill>
                <a:effectLst/>
                <a:latin typeface="+mn-lt"/>
                <a:ea typeface="Segoe UI" panose="020B0502040204020203" pitchFamily="34" charset="0"/>
              </a:rPr>
              <a:t>nom du bouton ou du lien</a:t>
            </a:r>
            <a:r>
              <a:rPr lang="fr-FR" b="0">
                <a:solidFill>
                  <a:srgbClr val="323130"/>
                </a:solidFill>
                <a:effectLst/>
                <a:latin typeface="+mn-lt"/>
                <a:ea typeface="Segoe UI" panose="020B0502040204020203" pitchFamily="34" charset="0"/>
              </a:rPr>
              <a:t>.</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latin typeface="+mn-lt"/>
                <a:ea typeface="Segoe UI" panose="020B0502040204020203" pitchFamily="34" charset="0"/>
              </a:rPr>
              <a:t>O</a:t>
            </a:r>
            <a:r>
              <a:rPr lang="fr-FR" b="0">
                <a:solidFill>
                  <a:srgbClr val="323130"/>
                </a:solidFill>
                <a:effectLst/>
                <a:latin typeface="+mn-lt"/>
                <a:ea typeface="Segoe UI" panose="020B0502040204020203" pitchFamily="34" charset="0"/>
              </a:rPr>
              <a:t>n a la possibilité de le modifier ce nom accessible, donc ce qui est restitué par les synthèses vocales, en rajoutant des </a:t>
            </a:r>
            <a:r>
              <a:rPr lang="fr-FR">
                <a:solidFill>
                  <a:srgbClr val="323130"/>
                </a:solidFill>
                <a:effectLst/>
                <a:latin typeface="+mn-lt"/>
                <a:ea typeface="Segoe UI" panose="020B0502040204020203" pitchFamily="34" charset="0"/>
              </a:rPr>
              <a:t>attributs</a:t>
            </a:r>
            <a:r>
              <a:rPr lang="fr-FR" b="0">
                <a:solidFill>
                  <a:srgbClr val="323130"/>
                </a:solidFill>
                <a:effectLst/>
                <a:latin typeface="+mn-lt"/>
                <a:ea typeface="Segoe UI" panose="020B0502040204020203" pitchFamily="34" charset="0"/>
              </a:rPr>
              <a:t>. Par exemple l'attribut  « </a:t>
            </a:r>
            <a:r>
              <a:rPr lang="fr-FR">
                <a:solidFill>
                  <a:srgbClr val="323130"/>
                </a:solidFill>
                <a:effectLst/>
                <a:latin typeface="+mn-lt"/>
                <a:ea typeface="Segoe UI" panose="020B0502040204020203" pitchFamily="34" charset="0"/>
              </a:rPr>
              <a:t>aria</a:t>
            </a:r>
            <a:r>
              <a:rPr lang="fr-FR" b="0">
                <a:solidFill>
                  <a:srgbClr val="323130"/>
                </a:solidFill>
                <a:effectLst/>
                <a:latin typeface="+mn-lt"/>
                <a:ea typeface="Segoe UI" panose="020B0502040204020203" pitchFamily="34" charset="0"/>
              </a:rPr>
              <a:t>-</a:t>
            </a:r>
            <a:r>
              <a:rPr lang="fr-FR" err="1">
                <a:solidFill>
                  <a:srgbClr val="323130"/>
                </a:solidFill>
                <a:effectLst/>
                <a:latin typeface="+mn-lt"/>
                <a:ea typeface="Segoe UI" panose="020B0502040204020203" pitchFamily="34" charset="0"/>
              </a:rPr>
              <a:t>labelledby</a:t>
            </a:r>
            <a:r>
              <a:rPr lang="fr-FR" b="0">
                <a:solidFill>
                  <a:srgbClr val="323130"/>
                </a:solidFill>
                <a:effectLst/>
                <a:latin typeface="+mn-lt"/>
                <a:ea typeface="Segoe UI" panose="020B0502040204020203" pitchFamily="34" charset="0"/>
              </a:rPr>
              <a:t> » ou l’attribut « </a:t>
            </a:r>
            <a:r>
              <a:rPr lang="fr-FR">
                <a:solidFill>
                  <a:srgbClr val="323130"/>
                </a:solidFill>
                <a:effectLst/>
                <a:latin typeface="+mn-lt"/>
                <a:ea typeface="Segoe UI" panose="020B0502040204020203" pitchFamily="34" charset="0"/>
              </a:rPr>
              <a:t>aria-label </a:t>
            </a:r>
            <a:r>
              <a:rPr lang="fr-FR" b="0">
                <a:solidFill>
                  <a:srgbClr val="323130"/>
                </a:solidFill>
                <a:effectLst/>
                <a:latin typeface="+mn-lt"/>
                <a:ea typeface="Segoe UI" panose="020B0502040204020203" pitchFamily="34" charset="0"/>
              </a:rPr>
              <a:t>».</a:t>
            </a:r>
          </a:p>
          <a:p>
            <a:pPr marL="90488" marR="0" lvl="0" algn="l" defTabSz="914400" rtl="0" eaLnBrk="1" fontAlgn="auto" latinLnBrk="0" hangingPunct="1">
              <a:lnSpc>
                <a:spcPct val="100000"/>
              </a:lnSpc>
              <a:spcBef>
                <a:spcPts val="600"/>
              </a:spcBef>
              <a:spcAft>
                <a:spcPts val="0"/>
              </a:spcAft>
              <a:buClrTx/>
              <a:buSzTx/>
              <a:buFontTx/>
              <a:buNone/>
              <a:tabLst/>
              <a:defRPr/>
            </a:pPr>
            <a:endParaRPr lang="fr-FR" b="0">
              <a:solidFill>
                <a:srgbClr val="323130"/>
              </a:solidFill>
              <a:effectLst/>
              <a:latin typeface="+mn-lt"/>
              <a:ea typeface="Segoe UI" panose="020B0502040204020203" pitchFamily="34" charset="0"/>
            </a:endParaRP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effectLst/>
                <a:latin typeface="+mn-lt"/>
                <a:ea typeface="Segoe UI" panose="020B0502040204020203" pitchFamily="34" charset="0"/>
              </a:rPr>
              <a:t>Il y a 2 règles à suivre impérativement sur le nom accessible : </a:t>
            </a:r>
          </a:p>
          <a:p>
            <a:pPr marL="261938"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fr-FR" b="0">
                <a:solidFill>
                  <a:srgbClr val="323130"/>
                </a:solidFill>
                <a:latin typeface="+mn-lt"/>
                <a:ea typeface="Segoe UI" panose="020B0502040204020203" pitchFamily="34" charset="0"/>
              </a:rPr>
              <a:t>Règle 1 : L</a:t>
            </a:r>
            <a:r>
              <a:rPr lang="fr-FR" b="0">
                <a:solidFill>
                  <a:srgbClr val="323130"/>
                </a:solidFill>
                <a:effectLst/>
                <a:latin typeface="+mn-lt"/>
                <a:ea typeface="Segoe UI" panose="020B0502040204020203" pitchFamily="34" charset="0"/>
              </a:rPr>
              <a:t>e </a:t>
            </a:r>
            <a:r>
              <a:rPr lang="fr-FR">
                <a:solidFill>
                  <a:srgbClr val="323130"/>
                </a:solidFill>
                <a:effectLst/>
                <a:latin typeface="+mn-lt"/>
                <a:ea typeface="Segoe UI" panose="020B0502040204020203" pitchFamily="34" charset="0"/>
              </a:rPr>
              <a:t>nom accessible </a:t>
            </a:r>
            <a:r>
              <a:rPr lang="fr-FR" b="0">
                <a:solidFill>
                  <a:srgbClr val="323130"/>
                </a:solidFill>
                <a:effectLst/>
                <a:latin typeface="+mn-lt"/>
                <a:ea typeface="Segoe UI" panose="020B0502040204020203" pitchFamily="34" charset="0"/>
              </a:rPr>
              <a:t>d'un élément ne doit absolument </a:t>
            </a:r>
            <a:r>
              <a:rPr lang="fr-FR">
                <a:solidFill>
                  <a:srgbClr val="323130"/>
                </a:solidFill>
                <a:effectLst/>
                <a:latin typeface="+mn-lt"/>
                <a:ea typeface="Segoe UI" panose="020B0502040204020203" pitchFamily="34" charset="0"/>
              </a:rPr>
              <a:t>pas</a:t>
            </a:r>
            <a:r>
              <a:rPr lang="fr-FR" b="0">
                <a:solidFill>
                  <a:srgbClr val="323130"/>
                </a:solidFill>
                <a:effectLst/>
                <a:latin typeface="+mn-lt"/>
                <a:ea typeface="Segoe UI" panose="020B0502040204020203" pitchFamily="34" charset="0"/>
              </a:rPr>
              <a:t> être </a:t>
            </a:r>
            <a:r>
              <a:rPr lang="fr-FR">
                <a:solidFill>
                  <a:srgbClr val="323130"/>
                </a:solidFill>
                <a:effectLst/>
                <a:latin typeface="+mn-lt"/>
                <a:ea typeface="Segoe UI" panose="020B0502040204020203" pitchFamily="34" charset="0"/>
              </a:rPr>
              <a:t>vide</a:t>
            </a:r>
            <a:r>
              <a:rPr lang="fr-FR" b="0">
                <a:solidFill>
                  <a:srgbClr val="323130"/>
                </a:solidFill>
                <a:effectLst/>
                <a:latin typeface="+mn-lt"/>
                <a:ea typeface="Segoe UI" panose="020B0502040204020203" pitchFamily="34" charset="0"/>
              </a:rPr>
              <a:t>. Avec la synthèse vocale, si on a un bouton ou un lien, ce sera lu bouton mais l’utilisateur sera incapable de savoir ce que fait ce bouton ou ce lien.</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Pareil, si on a par exemple un bouton « valider » et que l'on n'a pas le contexte qui va avec, il ne saura pas ce que le bouton valider.</a:t>
            </a:r>
          </a:p>
          <a:p>
            <a:pPr marL="261938"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fr-FR" b="0">
                <a:solidFill>
                  <a:srgbClr val="323130"/>
                </a:solidFill>
                <a:effectLst/>
                <a:latin typeface="+mn-lt"/>
                <a:ea typeface="Segoe UI" panose="020B0502040204020203" pitchFamily="34" charset="0"/>
              </a:rPr>
              <a:t>Règle 2 : le nom accessible doit contenir au moins le libellé qui est visible à l'écran. Par exemple, si on a un bouton dont le libellé affiché est « rechercher » et dont le nom accessible est « Lancer » par exemple, ça ne va pas marcher. Il faut vraiment que le nom accessible corresponde à ce que l'on a sur l'écran.</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effectLst/>
                <a:latin typeface="+mn-lt"/>
                <a:ea typeface="Segoe UI" panose="020B0502040204020203" pitchFamily="34" charset="0"/>
              </a:rPr>
              <a:t>---------</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u="sng">
                <a:solidFill>
                  <a:srgbClr val="323130"/>
                </a:solidFill>
                <a:effectLst/>
                <a:latin typeface="+mn-lt"/>
                <a:cs typeface="Arial" panose="020B0604020202020204" pitchFamily="34" charset="0"/>
              </a:rPr>
              <a:t>Infos en plus </a:t>
            </a:r>
            <a:r>
              <a:rPr lang="fr-FR" b="0">
                <a:solidFill>
                  <a:srgbClr val="323130"/>
                </a:solidFill>
                <a:effectLst/>
                <a:latin typeface="+mn-lt"/>
                <a:cs typeface="Arial" panose="020B0604020202020204" pitchFamily="34" charset="0"/>
              </a:rPr>
              <a:t>:</a:t>
            </a:r>
          </a:p>
          <a:p>
            <a:pPr marL="90488" marR="0" lvl="0" algn="l" defTabSz="914400" rtl="0" eaLnBrk="1" fontAlgn="auto" latinLnBrk="0" hangingPunct="1">
              <a:lnSpc>
                <a:spcPct val="100000"/>
              </a:lnSpc>
              <a:spcBef>
                <a:spcPts val="600"/>
              </a:spcBef>
              <a:spcAft>
                <a:spcPts val="0"/>
              </a:spcAft>
              <a:buClrTx/>
              <a:buSzTx/>
              <a:buFontTx/>
              <a:buNone/>
              <a:tabLst/>
              <a:defRPr/>
            </a:pPr>
            <a:r>
              <a:rPr lang="fr-FR">
                <a:solidFill>
                  <a:srgbClr val="323130"/>
                </a:solidFill>
                <a:effectLst/>
                <a:latin typeface="+mn-lt"/>
                <a:cs typeface="Arial" panose="020B0604020202020204" pitchFamily="34" charset="0"/>
              </a:rPr>
              <a:t>Q</a:t>
            </a:r>
            <a:r>
              <a:rPr lang="fr-FR" b="0">
                <a:solidFill>
                  <a:srgbClr val="323130"/>
                </a:solidFill>
                <a:effectLst/>
                <a:latin typeface="+mn-lt"/>
                <a:cs typeface="Arial" panose="020B0604020202020204" pitchFamily="34" charset="0"/>
              </a:rPr>
              <a:t>: </a:t>
            </a:r>
            <a:r>
              <a:rPr lang="fr-FR">
                <a:solidFill>
                  <a:srgbClr val="323130"/>
                </a:solidFill>
                <a:effectLst/>
                <a:latin typeface="+mn-lt"/>
                <a:ea typeface="Segoe UI" panose="020B0502040204020203" pitchFamily="34" charset="0"/>
              </a:rPr>
              <a:t>Qu'est-ce qu'une surcouche Aria</a:t>
            </a:r>
            <a:r>
              <a:rPr lang="fr-FR">
                <a:effectLst/>
                <a:latin typeface="+mn-lt"/>
              </a:rPr>
              <a:t> ?</a:t>
            </a:r>
            <a:endParaRPr lang="fr-FR">
              <a:solidFill>
                <a:srgbClr val="323130"/>
              </a:solidFill>
              <a:effectLst/>
              <a:latin typeface="+mn-lt"/>
              <a:cs typeface="Arial" panose="020B0604020202020204" pitchFamily="34" charset="0"/>
            </a:endParaRPr>
          </a:p>
          <a:p>
            <a:pPr marL="90488" marR="0" lvl="0" algn="l" defTabSz="914400" rtl="0" eaLnBrk="1" fontAlgn="auto" latinLnBrk="0" hangingPunct="1">
              <a:lnSpc>
                <a:spcPct val="100000"/>
              </a:lnSpc>
              <a:spcBef>
                <a:spcPts val="600"/>
              </a:spcBef>
              <a:spcAft>
                <a:spcPts val="0"/>
              </a:spcAft>
              <a:buClrTx/>
              <a:buSzTx/>
              <a:buFontTx/>
              <a:buNone/>
              <a:tabLst/>
              <a:defRPr/>
            </a:pPr>
            <a:r>
              <a:rPr lang="fr-FR">
                <a:solidFill>
                  <a:srgbClr val="323130"/>
                </a:solidFill>
                <a:effectLst/>
                <a:latin typeface="+mn-lt"/>
                <a:ea typeface="Segoe UI" panose="020B0502040204020203" pitchFamily="34" charset="0"/>
              </a:rPr>
              <a:t>R</a:t>
            </a:r>
            <a:r>
              <a:rPr lang="fr-FR" b="0">
                <a:solidFill>
                  <a:srgbClr val="323130"/>
                </a:solidFill>
                <a:effectLst/>
                <a:latin typeface="+mn-lt"/>
                <a:ea typeface="Segoe UI" panose="020B0502040204020203" pitchFamily="34" charset="0"/>
              </a:rPr>
              <a:t> : En fait, tu as des composants, des attributs, des balises, </a:t>
            </a:r>
            <a:r>
              <a:rPr lang="fr-FR" b="0" err="1">
                <a:solidFill>
                  <a:srgbClr val="323130"/>
                </a:solidFill>
                <a:effectLst/>
                <a:latin typeface="+mn-lt"/>
                <a:ea typeface="Segoe UI" panose="020B0502040204020203" pitchFamily="34" charset="0"/>
              </a:rPr>
              <a:t>etc</a:t>
            </a:r>
            <a:r>
              <a:rPr lang="fr-FR" b="0">
                <a:solidFill>
                  <a:srgbClr val="323130"/>
                </a:solidFill>
                <a:effectLst/>
                <a:latin typeface="+mn-lt"/>
                <a:ea typeface="Segoe UI" panose="020B0502040204020203" pitchFamily="34" charset="0"/>
              </a:rPr>
              <a:t> d'un point de vue HTML.</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Ils ne vont pas forcément être accessibles.</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Ce qu'on appelle la « surcouche aria », ce sont des attributs qui sont rajoutés pour donner une valeur accessible aux composants. Par exemple, le « </a:t>
            </a:r>
            <a:r>
              <a:rPr lang="fr-FR">
                <a:solidFill>
                  <a:srgbClr val="323130"/>
                </a:solidFill>
                <a:effectLst/>
                <a:latin typeface="+mn-lt"/>
                <a:ea typeface="Segoe UI" panose="020B0502040204020203" pitchFamily="34" charset="0"/>
              </a:rPr>
              <a:t>aria-</a:t>
            </a:r>
            <a:r>
              <a:rPr lang="fr-FR" err="1">
                <a:solidFill>
                  <a:srgbClr val="323130"/>
                </a:solidFill>
                <a:effectLst/>
                <a:latin typeface="+mn-lt"/>
                <a:ea typeface="Segoe UI" panose="020B0502040204020203" pitchFamily="34" charset="0"/>
              </a:rPr>
              <a:t>labelledby</a:t>
            </a:r>
            <a:r>
              <a:rPr lang="fr-FR">
                <a:solidFill>
                  <a:srgbClr val="323130"/>
                </a:solidFill>
                <a:effectLst/>
                <a:latin typeface="+mn-lt"/>
                <a:ea typeface="Segoe UI" panose="020B0502040204020203" pitchFamily="34" charset="0"/>
              </a:rPr>
              <a:t> </a:t>
            </a:r>
            <a:r>
              <a:rPr lang="fr-FR" b="0">
                <a:solidFill>
                  <a:srgbClr val="323130"/>
                </a:solidFill>
                <a:effectLst/>
                <a:latin typeface="+mn-lt"/>
                <a:ea typeface="Segoe UI" panose="020B0502040204020203" pitchFamily="34" charset="0"/>
              </a:rPr>
              <a:t>» va être utilisé pour décrire un composant qui n'aurait normalement pas pu être lu au lecteur d'écran. Il y a le « a</a:t>
            </a:r>
            <a:r>
              <a:rPr lang="fr-FR">
                <a:solidFill>
                  <a:srgbClr val="323130"/>
                </a:solidFill>
                <a:effectLst/>
                <a:latin typeface="+mn-lt"/>
                <a:ea typeface="Segoe UI" panose="020B0502040204020203" pitchFamily="34" charset="0"/>
              </a:rPr>
              <a:t>ria-</a:t>
            </a:r>
            <a:r>
              <a:rPr lang="fr-FR" err="1">
                <a:solidFill>
                  <a:srgbClr val="323130"/>
                </a:solidFill>
                <a:effectLst/>
                <a:latin typeface="+mn-lt"/>
                <a:ea typeface="Segoe UI" panose="020B0502040204020203" pitchFamily="34" charset="0"/>
              </a:rPr>
              <a:t>describedby</a:t>
            </a:r>
            <a:r>
              <a:rPr lang="fr-FR" b="0">
                <a:solidFill>
                  <a:srgbClr val="323130"/>
                </a:solidFill>
                <a:effectLst/>
                <a:latin typeface="+mn-lt"/>
                <a:ea typeface="Segoe UI" panose="020B0502040204020203" pitchFamily="34" charset="0"/>
              </a:rPr>
              <a:t> » qui va te dire si j'ai un bouton « cliquer ici ». Avec aria-</a:t>
            </a:r>
            <a:r>
              <a:rPr lang="fr-FR" b="0" err="1">
                <a:solidFill>
                  <a:srgbClr val="323130"/>
                </a:solidFill>
                <a:effectLst/>
                <a:latin typeface="+mn-lt"/>
                <a:ea typeface="Segoe UI" panose="020B0502040204020203" pitchFamily="34" charset="0"/>
              </a:rPr>
              <a:t>describedby</a:t>
            </a:r>
            <a:r>
              <a:rPr lang="fr-FR" b="0">
                <a:solidFill>
                  <a:srgbClr val="323130"/>
                </a:solidFill>
                <a:effectLst/>
                <a:latin typeface="+mn-lt"/>
                <a:ea typeface="Segoe UI" panose="020B0502040204020203" pitchFamily="34" charset="0"/>
              </a:rPr>
              <a:t> et toute une description derrière, je vais pouvoir donner de l'information qui va être lue par le lecteur d'écran et qui va indiquer que ce bouton permet de faire telles actions. </a:t>
            </a:r>
            <a:r>
              <a:rPr lang="fr-FR" b="0">
                <a:solidFill>
                  <a:srgbClr val="323130"/>
                </a:solidFill>
                <a:latin typeface="+mn-lt"/>
                <a:ea typeface="Segoe UI" panose="020B0502040204020203" pitchFamily="34" charset="0"/>
              </a:rPr>
              <a:t>T</a:t>
            </a:r>
            <a:r>
              <a:rPr lang="fr-FR" b="0">
                <a:solidFill>
                  <a:srgbClr val="323130"/>
                </a:solidFill>
                <a:effectLst/>
                <a:latin typeface="+mn-lt"/>
                <a:ea typeface="Segoe UI" panose="020B0502040204020203" pitchFamily="34" charset="0"/>
              </a:rPr>
              <a:t>ous les attributs aria, « aria-label », « aria-</a:t>
            </a:r>
            <a:r>
              <a:rPr lang="fr-FR" b="0" err="1">
                <a:solidFill>
                  <a:srgbClr val="323130"/>
                </a:solidFill>
                <a:effectLst/>
                <a:latin typeface="+mn-lt"/>
                <a:ea typeface="Segoe UI" panose="020B0502040204020203" pitchFamily="34" charset="0"/>
              </a:rPr>
              <a:t>labelledby</a:t>
            </a:r>
            <a:r>
              <a:rPr lang="fr-FR" b="0">
                <a:solidFill>
                  <a:srgbClr val="323130"/>
                </a:solidFill>
                <a:effectLst/>
                <a:latin typeface="+mn-lt"/>
                <a:ea typeface="Segoe UI" panose="020B0502040204020203" pitchFamily="34" charset="0"/>
              </a:rPr>
              <a:t> » etc. sont juste une petite surcouche dans laquelle on a rajouté des attributs faits uniquement pour l'accessibilité et qui vont permettre d'aider les aides techniques, donc tous les outils qui vont s'interfacer là-dessus et avoir des définitions en plus, de l'information supplémentaire pour les lecteurs d'écran, et cetera.</a:t>
            </a:r>
            <a:r>
              <a:rPr lang="fr-FR" b="0">
                <a:effectLst/>
                <a:latin typeface="+mn-lt"/>
              </a:rPr>
              <a:t> </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effectLst/>
                <a:latin typeface="+mn-lt"/>
                <a:ea typeface="Segoe UI" panose="020B0502040204020203" pitchFamily="34" charset="0"/>
              </a:rPr>
              <a:t>Ce n'est pas uniquement un simple composant, une surcouche, plutôt un élément important parce que c’est via cette balise « aria-label »  qu'on peut décrire le composant. Par exemple, on va dire que tu as un bouton « valider » et tu mets « aria-label = valider ». Quand tu lances ton Voice Over, c'est le texte que tu as mis dans le « aria-label » qui être vocalisé et qui va donner de l’information non visible en plus sur ce bouton.</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latin typeface="+mn-lt"/>
                <a:ea typeface="Segoe UI" panose="020B0502040204020203" pitchFamily="34" charset="0"/>
              </a:rPr>
              <a:t>I</a:t>
            </a:r>
            <a:r>
              <a:rPr lang="fr-FR" b="0">
                <a:solidFill>
                  <a:srgbClr val="323130"/>
                </a:solidFill>
                <a:effectLst/>
                <a:latin typeface="+mn-lt"/>
                <a:ea typeface="Segoe UI" panose="020B0502040204020203" pitchFamily="34" charset="0"/>
              </a:rPr>
              <a:t>l faut toujours faire attention avec l'aria label : le contenu du « aria-label » va être vocalisé par les lecteurs d’écran (VoiceOver, NVDA, Talkback) en priorité par rapport aux autres libellés. « aria-label » passe par-dessus tout. Donc si j'ai un bouton qui s'appelle « toto » et le texte du « aria-label » contient « tutu ». C’est uniquement « tutu » qui sera lu. </a:t>
            </a:r>
          </a:p>
          <a:p>
            <a:pPr marL="90488" marR="0" lvl="0" algn="l" defTabSz="914400" rtl="0" eaLnBrk="1" fontAlgn="auto" latinLnBrk="0" hangingPunct="1">
              <a:lnSpc>
                <a:spcPct val="100000"/>
              </a:lnSpc>
              <a:spcBef>
                <a:spcPts val="600"/>
              </a:spcBef>
              <a:spcAft>
                <a:spcPts val="0"/>
              </a:spcAft>
              <a:buClrTx/>
              <a:buSzTx/>
              <a:buFontTx/>
              <a:buNone/>
              <a:tabLst/>
              <a:defRPr/>
            </a:pPr>
            <a:r>
              <a:rPr lang="fr-FR" b="0">
                <a:solidFill>
                  <a:srgbClr val="323130"/>
                </a:solidFill>
                <a:effectLst/>
                <a:latin typeface="+mn-lt"/>
                <a:ea typeface="Segoe UI" panose="020B0502040204020203" pitchFamily="34" charset="0"/>
              </a:rPr>
              <a:t>Tous les composants interactifs peuvent recevoir un aria-label, et ça permet de donner une information supplémentaire pour les lecteurs d'écran. </a:t>
            </a:r>
            <a:endParaRPr lang="en-US" b="0">
              <a:latin typeface="+mn-lt"/>
              <a:cs typeface="Arial" panose="020B060402020202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21</a:t>
            </a:fld>
            <a:endParaRPr lang="en-GB"/>
          </a:p>
        </p:txBody>
      </p:sp>
    </p:spTree>
    <p:extLst>
      <p:ext uri="{BB962C8B-B14F-4D97-AF65-F5344CB8AC3E}">
        <p14:creationId xmlns:p14="http://schemas.microsoft.com/office/powerpoint/2010/main" val="3479732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22</a:t>
            </a:fld>
            <a:endParaRPr lang="en-GB"/>
          </a:p>
        </p:txBody>
      </p:sp>
    </p:spTree>
    <p:extLst>
      <p:ext uri="{BB962C8B-B14F-4D97-AF65-F5344CB8AC3E}">
        <p14:creationId xmlns:p14="http://schemas.microsoft.com/office/powerpoint/2010/main" val="181135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2</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a:p>
            <a:r>
              <a:rPr lang="fr-FR" b="0"/>
              <a:t>On va donc parler de la dernière recommandations le rôle, nom, valeur.</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23</a:t>
            </a:fld>
            <a:endParaRPr lang="en-GB"/>
          </a:p>
        </p:txBody>
      </p:sp>
    </p:spTree>
    <p:extLst>
      <p:ext uri="{BB962C8B-B14F-4D97-AF65-F5344CB8AC3E}">
        <p14:creationId xmlns:p14="http://schemas.microsoft.com/office/powerpoint/2010/main" val="195069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Alors le </a:t>
            </a:r>
            <a:r>
              <a:rPr lang="fr-FR"/>
              <a:t>masquage accessible</a:t>
            </a:r>
            <a:r>
              <a:rPr lang="fr-FR" b="0"/>
              <a:t>, ça permet de </a:t>
            </a:r>
            <a:r>
              <a:rPr lang="fr-FR"/>
              <a:t>cacher</a:t>
            </a:r>
            <a:r>
              <a:rPr lang="fr-FR" b="0"/>
              <a:t> par exemple un texte </a:t>
            </a:r>
            <a:r>
              <a:rPr lang="fr-FR"/>
              <a:t>à l’écran</a:t>
            </a:r>
            <a:r>
              <a:rPr lang="fr-FR" b="0"/>
              <a:t>, </a:t>
            </a:r>
            <a:r>
              <a:rPr lang="fr-FR"/>
              <a:t>mais</a:t>
            </a:r>
            <a:r>
              <a:rPr lang="fr-FR" b="0"/>
              <a:t> qui sera </a:t>
            </a:r>
            <a:r>
              <a:rPr lang="fr-FR"/>
              <a:t>lu par la synthèse</a:t>
            </a:r>
            <a:r>
              <a:rPr lang="fr-FR" b="0"/>
              <a:t> </a:t>
            </a:r>
            <a:r>
              <a:rPr lang="fr-FR"/>
              <a:t>vocale</a:t>
            </a:r>
            <a:r>
              <a:rPr lang="fr-FR" b="0"/>
              <a:t>.</a:t>
            </a:r>
          </a:p>
          <a:p>
            <a:br>
              <a:rPr lang="fr-FR" b="0"/>
            </a:br>
            <a:r>
              <a:rPr lang="fr-FR" b="0"/>
              <a:t>On va avoir par exemple un lien pour « valider » le paiement et sur ce lien, via le masquage accessible, on va rajouter du sens en rajoutant par exemple « valider le paiement en plusieurs fois ». Pour mettre cette information en plus, on peut utiliser soit une classe CSS qui s’appelle </a:t>
            </a:r>
            <a:r>
              <a:rPr lang="fr-FR"/>
              <a:t>sr-</a:t>
            </a:r>
            <a:r>
              <a:rPr lang="fr-FR" err="1"/>
              <a:t>only</a:t>
            </a:r>
            <a:r>
              <a:rPr lang="fr-FR" b="0"/>
              <a:t>, soit juste un attribut html qui s’appelle </a:t>
            </a:r>
            <a:r>
              <a:rPr lang="fr-FR"/>
              <a:t>visually-hidden</a:t>
            </a:r>
            <a:r>
              <a:rPr lang="fr-FR" b="0"/>
              <a:t>. L’utilisation de ces classes permet de masquer à l'écran des éléments qui ne seront restitués que par la synthèse vocale.</a:t>
            </a:r>
          </a:p>
          <a:p>
            <a:br>
              <a:rPr lang="fr-FR" b="0"/>
            </a:br>
            <a:r>
              <a:rPr lang="fr-FR" b="0"/>
              <a:t>------------</a:t>
            </a:r>
          </a:p>
          <a:p>
            <a:r>
              <a:rPr lang="fr-FR" b="0" u="sng"/>
              <a:t>Infos en plus </a:t>
            </a:r>
            <a:r>
              <a:rPr lang="fr-FR" b="0"/>
              <a:t>:</a:t>
            </a:r>
          </a:p>
          <a:p>
            <a:endParaRPr lang="fr-FR" b="0"/>
          </a:p>
          <a:p>
            <a:r>
              <a:rPr lang="fr-FR" err="1"/>
              <a:t>Display:none</a:t>
            </a:r>
            <a:r>
              <a:rPr lang="fr-FR"/>
              <a:t> </a:t>
            </a:r>
            <a:r>
              <a:rPr lang="fr-FR" b="0"/>
              <a:t>: est fait pour cacher complètement du contenu. Ce qu'on indique, c'est de ne pas cacher de l'information supplémentaire avec un discriminant. Par exemple, tu as un bouton qui est caché avec un « </a:t>
            </a:r>
            <a:r>
              <a:rPr lang="fr-FR" b="0" err="1"/>
              <a:t>display:none</a:t>
            </a:r>
            <a:r>
              <a:rPr lang="fr-FR" b="0"/>
              <a:t> » tant que tu n’as pas accompli une certaine action. Ce « display: none » va s’enlever suite à l’action et le bouton sera à nouveau visible. Ce ne sera pas vraiment un problème parce que la personne qui va naviguer au clavier et avec un lecteur d'écran va une fois qu'il aura accompli l'action, voir ce contenu-là. Ce dont on parle, c'est si par exemple on a un bouton ou un lien « valider le paiement » et on ne veut pas rajouter du texte supplémentaire parce que notre lien ou boutons serait trop gros, moins joli, et cetera. Alors dans ce cas-là, on va utiliser la classe css « sr-</a:t>
            </a:r>
            <a:r>
              <a:rPr lang="fr-FR" b="0" err="1"/>
              <a:t>only</a:t>
            </a:r>
            <a:r>
              <a:rPr lang="fr-FR" b="0"/>
              <a:t> » pour rajouter de l'information qui sera non visible pour les utilisateurs classiques et qui elle par contre sera uniquement "sr-</a:t>
            </a:r>
            <a:r>
              <a:rPr lang="fr-FR" b="0" err="1"/>
              <a:t>only</a:t>
            </a:r>
            <a:r>
              <a:rPr lang="fr-FR" b="0"/>
              <a:t>", ça veut dire "Screen Reader </a:t>
            </a:r>
            <a:r>
              <a:rPr lang="fr-FR" b="0" err="1"/>
              <a:t>only</a:t>
            </a:r>
            <a:r>
              <a:rPr lang="fr-FR" b="0"/>
              <a:t> », qui sera uniquement vocalisé par les lecteurs d'écran.</a:t>
            </a:r>
            <a:br>
              <a:rPr lang="fr-FR" b="0"/>
            </a:br>
            <a:r>
              <a:rPr lang="fr-FR" b="0"/>
              <a:t>Donc </a:t>
            </a:r>
            <a:r>
              <a:rPr lang="fr-FR"/>
              <a:t>ne pas utiliser le « </a:t>
            </a:r>
            <a:r>
              <a:rPr lang="fr-FR" err="1"/>
              <a:t>display:none</a:t>
            </a:r>
            <a:r>
              <a:rPr lang="fr-FR"/>
              <a:t> »</a:t>
            </a:r>
            <a:r>
              <a:rPr lang="fr-FR" b="0"/>
              <a:t>, parce que sinon la personne ne va jamais avoir l'information, mais </a:t>
            </a:r>
            <a:r>
              <a:rPr lang="fr-FR"/>
              <a:t>plutôt utiliser le « sr- </a:t>
            </a:r>
            <a:r>
              <a:rPr lang="fr-FR" err="1"/>
              <a:t>only</a:t>
            </a:r>
            <a:r>
              <a:rPr lang="fr-FR"/>
              <a:t> »</a:t>
            </a:r>
            <a:r>
              <a:rPr lang="fr-FR" b="0"/>
              <a:t> pour avoir l'information supplémentaire dès qu'il arrivera sur le lien.</a:t>
            </a:r>
          </a:p>
          <a:p>
            <a:endParaRPr lang="fr-FR" b="0"/>
          </a:p>
          <a:p>
            <a:r>
              <a:rPr lang="fr-FR" b="0"/>
              <a:t>Il faut imaginer </a:t>
            </a:r>
            <a:r>
              <a:rPr lang="fr-FR"/>
              <a:t>qu'on a 2 boutons « valider le paiement » </a:t>
            </a:r>
            <a:r>
              <a:rPr lang="fr-FR" b="0"/>
              <a:t>mais dont un a des informations supplémentaires en haut via une image qui va nous dire « payer en plusieurs fois sans frais » ou « payer en une fois » et le bouton, le lien en lui-même n’affiche que « valider. » On a souvent ça sur des sites d'achat par exemple où il y a tout un tas de boutons identiques qui se nomment tous « valider » ou « acheter » ou « commander » et pour lesquels le lien en lui-même n'a pas d'information supplémentaire.</a:t>
            </a:r>
            <a:br>
              <a:rPr lang="fr-FR" b="0"/>
            </a:br>
            <a:r>
              <a:rPr lang="fr-FR" b="0"/>
              <a:t>Sur la page dans laquelle on va arriver, l'information est plus haute parce qu'on a dit que c'est dans ce genre de cas qu’on peut garder uniquement visuellement le bouton « valider », puisqu'une personne qui n’a pas de déficience visuelle va voir l'information plus haut. Mais une personne qui utilise un lecteur d'écran va avoir besoin d'un peu plus d'informations quand elle va arriver sur ce bouton.</a:t>
            </a:r>
            <a:br>
              <a:rPr lang="fr-FR" b="0"/>
            </a:br>
            <a:r>
              <a:rPr lang="fr-FR" b="0"/>
              <a:t>Donc on va rajouter un « sr-</a:t>
            </a:r>
            <a:r>
              <a:rPr lang="fr-FR" b="0" err="1"/>
              <a:t>only</a:t>
            </a:r>
            <a:r>
              <a:rPr lang="fr-FR" b="0"/>
              <a:t> » avec de l'information supplémentaire non visible. </a:t>
            </a:r>
          </a:p>
          <a:p>
            <a:endParaRPr lang="fr-FR" b="0"/>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24</a:t>
            </a:fld>
            <a:endParaRPr lang="en-GB"/>
          </a:p>
        </p:txBody>
      </p:sp>
    </p:spTree>
    <p:extLst>
      <p:ext uri="{BB962C8B-B14F-4D97-AF65-F5344CB8AC3E}">
        <p14:creationId xmlns:p14="http://schemas.microsoft.com/office/powerpoint/2010/main" val="3147076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On va continuer sur les techniques et on va parler de </a:t>
            </a:r>
            <a:r>
              <a:rPr lang="fr-FR"/>
              <a:t>l’attribut aria-hidden</a:t>
            </a:r>
            <a:r>
              <a:rPr lang="fr-FR" b="0"/>
              <a:t>.</a:t>
            </a:r>
            <a:br>
              <a:rPr lang="fr-FR" b="0"/>
            </a:br>
            <a:r>
              <a:rPr lang="fr-FR" b="0"/>
              <a:t>Cet attribut va nous </a:t>
            </a:r>
            <a:r>
              <a:rPr lang="fr-FR"/>
              <a:t>permettre de masquer un élément pour les lecteurs d'écran</a:t>
            </a:r>
            <a:r>
              <a:rPr lang="fr-FR" b="0"/>
              <a:t>.</a:t>
            </a:r>
          </a:p>
          <a:p>
            <a:pPr>
              <a:spcBef>
                <a:spcPts val="600"/>
              </a:spcBef>
            </a:pPr>
            <a:r>
              <a:rPr lang="fr-FR" b="0"/>
              <a:t>On va prendre ce cas où on a un </a:t>
            </a:r>
            <a:r>
              <a:rPr lang="fr-FR"/>
              <a:t>formulaire de recherche </a:t>
            </a:r>
            <a:r>
              <a:rPr lang="fr-FR" b="0"/>
              <a:t>avec un </a:t>
            </a:r>
            <a:r>
              <a:rPr lang="fr-FR" b="0" err="1"/>
              <a:t>glyph-icon</a:t>
            </a:r>
            <a:r>
              <a:rPr lang="fr-FR" b="0"/>
              <a:t> en forme de </a:t>
            </a:r>
            <a:r>
              <a:rPr lang="fr-FR"/>
              <a:t>loupe</a:t>
            </a:r>
            <a:r>
              <a:rPr lang="fr-FR" b="0"/>
              <a:t> pour lancer la recherche, ce qui est classique. Donc on va utiliser l'attribut « </a:t>
            </a:r>
            <a:r>
              <a:rPr lang="fr-FR"/>
              <a:t>aria-hidden</a:t>
            </a:r>
            <a:r>
              <a:rPr lang="fr-FR" b="0"/>
              <a:t> » pour masquer ce </a:t>
            </a:r>
            <a:r>
              <a:rPr lang="fr-FR" b="0" err="1"/>
              <a:t>glyph-icon</a:t>
            </a:r>
            <a:r>
              <a:rPr lang="fr-FR" b="0"/>
              <a:t> et on va lui </a:t>
            </a:r>
            <a:r>
              <a:rPr lang="fr-FR"/>
              <a:t>rajouter</a:t>
            </a:r>
            <a:r>
              <a:rPr lang="fr-FR" b="0"/>
              <a:t> la </a:t>
            </a:r>
            <a:r>
              <a:rPr lang="fr-FR"/>
              <a:t>classe de masquage accessible</a:t>
            </a:r>
            <a:r>
              <a:rPr lang="fr-FR" b="0"/>
              <a:t> pour lui dire que c'est le bouton « rechercher ».</a:t>
            </a:r>
            <a:br>
              <a:rPr lang="fr-FR" b="0"/>
            </a:br>
            <a:endParaRPr lang="fr-FR" b="0"/>
          </a:p>
          <a:p>
            <a:endParaRPr lang="fr-FR" b="0"/>
          </a:p>
          <a:p>
            <a:r>
              <a:rPr lang="fr-FR"/>
              <a:t>Q</a:t>
            </a:r>
            <a:r>
              <a:rPr lang="fr-FR" b="0"/>
              <a:t> : </a:t>
            </a:r>
            <a:r>
              <a:rPr lang="fr-FR"/>
              <a:t>Quel intérêt du masquer la loupe à notre personne malvoyante ?</a:t>
            </a:r>
          </a:p>
          <a:p>
            <a:r>
              <a:rPr lang="fr-FR"/>
              <a:t>R</a:t>
            </a:r>
            <a:r>
              <a:rPr lang="fr-FR" b="0"/>
              <a:t> : Parce qu’il n’y a pas d'info sur le </a:t>
            </a:r>
            <a:r>
              <a:rPr lang="fr-FR" b="0" err="1"/>
              <a:t>glyph-icon</a:t>
            </a:r>
            <a:r>
              <a:rPr lang="fr-FR" b="0"/>
              <a:t> indiquant qu’il va lancer la recherche. Le « sr-</a:t>
            </a:r>
            <a:r>
              <a:rPr lang="fr-FR" b="0" err="1"/>
              <a:t>only</a:t>
            </a:r>
            <a:r>
              <a:rPr lang="fr-FR" b="0"/>
              <a:t> » va indiquer que c'était un bouton, le libellé ne va pas forcément être lu. En fonction du lecteur d'écran, on n'a pas les mêmes résultats et si le </a:t>
            </a:r>
            <a:r>
              <a:rPr lang="fr-FR" b="0" err="1"/>
              <a:t>glyph-icon</a:t>
            </a:r>
            <a:r>
              <a:rPr lang="fr-FR" b="0"/>
              <a:t> loupe n'est pas en </a:t>
            </a:r>
            <a:r>
              <a:rPr lang="fr-FR" b="0" err="1"/>
              <a:t>reason</a:t>
            </a:r>
            <a:r>
              <a:rPr lang="fr-FR" b="0"/>
              <a:t> truc, il va indiquer que l'icone </a:t>
            </a:r>
            <a:r>
              <a:rPr lang="fr-FR" b="0" err="1"/>
              <a:t>lexicon</a:t>
            </a:r>
            <a:r>
              <a:rPr lang="fr-FR" b="0"/>
              <a:t> tirer </a:t>
            </a:r>
            <a:r>
              <a:rPr lang="fr-FR" b="0" err="1"/>
              <a:t>such</a:t>
            </a:r>
            <a:r>
              <a:rPr lang="fr-FR" b="0"/>
              <a:t> ce que pas super agréable et en prime on ne se doute même pas forcément que c'est un bouton « recherche ». C'est pour ça qu'on le cacher. Surtout que là, c'est un nom qui est plutôt sympa. Les noms d'images d'Akon qui sont auto générés ne sont pas super sympas, donc on va simplement les cacher parce que l’utilisateur se fiche de savoir qu'il y a une icône. Par contre, le fait que ce soit un bouton « rechercher » ça l'intéresse. Donc là, on mettant « aria-hidden=</a:t>
            </a:r>
            <a:r>
              <a:rPr lang="fr-FR" b="0" err="1"/>
              <a:t>true</a:t>
            </a:r>
            <a:r>
              <a:rPr lang="fr-FR" b="0"/>
              <a:t> », il va avoir l'information que c'est un bouton et que ce bouton c'est « rechercher ».</a:t>
            </a:r>
            <a:br>
              <a:rPr lang="fr-FR" b="0"/>
            </a:br>
            <a:r>
              <a:rPr lang="fr-FR" b="0"/>
              <a:t>C’est transparent pour la personne qui voit. </a:t>
            </a:r>
            <a:r>
              <a:rPr lang="fr-FR"/>
              <a:t>Tout l'intérêt du « sr-</a:t>
            </a:r>
            <a:r>
              <a:rPr lang="fr-FR" err="1"/>
              <a:t>only</a:t>
            </a:r>
            <a:r>
              <a:rPr lang="fr-FR"/>
              <a:t> », c'est qu'il n'apparaît pas à l'écran mais qu'il est vocalisé par les lecteurs d'écran</a:t>
            </a:r>
            <a:r>
              <a:rPr lang="fr-FR" b="0"/>
              <a:t>. On aurait pu faire ça différemment en mettant toujours le « aria-hidden = </a:t>
            </a:r>
            <a:r>
              <a:rPr lang="fr-FR" b="0" err="1"/>
              <a:t>true</a:t>
            </a:r>
            <a:r>
              <a:rPr lang="fr-FR" b="0"/>
              <a:t> » quoi qu'il arrive, mais en plaçant ici un « aria-label = recherche ». Ce sont des attributs qui fonctionnent également avec un « aria-label ». Mais c’est plus correct de le faire avec un « sr-</a:t>
            </a:r>
            <a:r>
              <a:rPr lang="fr-FR" b="0" err="1"/>
              <a:t>only</a:t>
            </a:r>
            <a:r>
              <a:rPr lang="fr-FR" b="0"/>
              <a:t> ».</a:t>
            </a:r>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25</a:t>
            </a:fld>
            <a:endParaRPr lang="en-GB"/>
          </a:p>
        </p:txBody>
      </p:sp>
    </p:spTree>
    <p:extLst>
      <p:ext uri="{BB962C8B-B14F-4D97-AF65-F5344CB8AC3E}">
        <p14:creationId xmlns:p14="http://schemas.microsoft.com/office/powerpoint/2010/main" val="2280629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1</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a:p>
            <a:r>
              <a:rPr lang="fr-FR" b="0"/>
              <a:t>Ce qu'on entend par </a:t>
            </a:r>
            <a:r>
              <a:rPr lang="fr-FR"/>
              <a:t>contenu non textuel</a:t>
            </a:r>
            <a:r>
              <a:rPr lang="fr-FR" b="0"/>
              <a:t>, c'est tout ce qui va être les </a:t>
            </a:r>
            <a:r>
              <a:rPr lang="fr-FR"/>
              <a:t>images</a:t>
            </a:r>
            <a:r>
              <a:rPr lang="fr-FR" b="0"/>
              <a:t>, les </a:t>
            </a:r>
            <a:r>
              <a:rPr lang="fr-FR"/>
              <a:t>graphiques</a:t>
            </a:r>
            <a:r>
              <a:rPr lang="fr-FR" b="0"/>
              <a:t>, les </a:t>
            </a:r>
            <a:r>
              <a:rPr lang="fr-FR"/>
              <a:t>icônes</a:t>
            </a:r>
            <a:r>
              <a:rPr lang="fr-FR" b="0"/>
              <a:t>, toutes ces choses-là. </a:t>
            </a:r>
          </a:p>
          <a:p>
            <a:endParaRPr lang="fr-FR" b="0"/>
          </a:p>
          <a:p>
            <a:r>
              <a:rPr lang="fr-FR" b="0"/>
              <a:t>Commençons par une question : A votre avis, qu'est-ce qui ne convient pas ici ? </a:t>
            </a:r>
          </a:p>
          <a:p>
            <a:r>
              <a:rPr lang="fr-FR" b="0"/>
              <a:t>On a une </a:t>
            </a:r>
            <a:r>
              <a:rPr lang="fr-FR"/>
              <a:t>liste des chaînes de télé </a:t>
            </a:r>
            <a:r>
              <a:rPr lang="fr-FR" b="0"/>
              <a:t>et un menu dans lequel on va avoir des informations sur le programme télé. </a:t>
            </a:r>
          </a:p>
          <a:p>
            <a:r>
              <a:rPr lang="fr-FR" b="0"/>
              <a:t>Et ça, c'est le </a:t>
            </a:r>
            <a:r>
              <a:rPr lang="fr-FR"/>
              <a:t>code simplifié </a:t>
            </a:r>
            <a:r>
              <a:rPr lang="fr-FR" b="0"/>
              <a:t>qui va bien derrière (on a gardé que la partie qui nous intéresse). </a:t>
            </a:r>
          </a:p>
          <a:p>
            <a:endParaRPr lang="fr-FR" b="0"/>
          </a:p>
          <a:p>
            <a:r>
              <a:rPr lang="fr-FR"/>
              <a:t>Réponse</a:t>
            </a:r>
            <a:r>
              <a:rPr lang="fr-FR" b="0"/>
              <a:t> : Je sais pas sur quelle chaîne voir les différents programmes, c'est marqué nulle part.</a:t>
            </a:r>
          </a:p>
          <a:p>
            <a:r>
              <a:rPr lang="fr-FR" b="0"/>
              <a:t>En prime, le lecteur d'écran va indiquer que cette image c'est logo.jpeg. Et il va savoir que de 09h50 à 12h20, il va y avoir une histoire, une urgence et que c'est une série réaliste, mais il ne sait pas sûr quelle chaîne il est censé avoir ce programme. </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26</a:t>
            </a:fld>
            <a:endParaRPr lang="en-GB"/>
          </a:p>
        </p:txBody>
      </p:sp>
    </p:spTree>
    <p:extLst>
      <p:ext uri="{BB962C8B-B14F-4D97-AF65-F5344CB8AC3E}">
        <p14:creationId xmlns:p14="http://schemas.microsoft.com/office/powerpoint/2010/main" val="1823658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Voilà tout l'intérêt de faire attention aux images et à ce qu'on appelle les </a:t>
            </a:r>
            <a:r>
              <a:rPr lang="fr-FR"/>
              <a:t>alternatives</a:t>
            </a:r>
            <a:r>
              <a:rPr lang="fr-FR" b="0"/>
              <a:t> </a:t>
            </a:r>
            <a:r>
              <a:rPr lang="fr-FR"/>
              <a:t>textuelles</a:t>
            </a:r>
            <a:r>
              <a:rPr lang="fr-FR" b="0"/>
              <a:t> qui vont permettre de définir quel type d'image et s’il y a besoin d'avoir une alternative textuelle, d'avoir besoin de plus d'informations ou non. </a:t>
            </a:r>
          </a:p>
          <a:p>
            <a:endParaRPr lang="fr-FR" b="0"/>
          </a:p>
          <a:p>
            <a:r>
              <a:rPr lang="fr-FR" b="0"/>
              <a:t>Donc pour les </a:t>
            </a:r>
            <a:r>
              <a:rPr lang="fr-FR"/>
              <a:t>images cliquables</a:t>
            </a:r>
            <a:r>
              <a:rPr lang="fr-FR" b="0"/>
              <a:t>, il faut mettre une alternative en ajoutant un attribut </a:t>
            </a:r>
            <a:r>
              <a:rPr lang="fr-FR"/>
              <a:t>« alt »</a:t>
            </a:r>
            <a:r>
              <a:rPr lang="fr-FR" b="0"/>
              <a:t> dans lequel il faut </a:t>
            </a:r>
            <a:r>
              <a:rPr lang="fr-FR"/>
              <a:t>préciser la fonction ou la cible du lien</a:t>
            </a:r>
            <a:r>
              <a:rPr lang="fr-FR" b="0"/>
              <a:t>.</a:t>
            </a:r>
          </a:p>
          <a:p>
            <a:endParaRPr lang="fr-FR" b="0"/>
          </a:p>
          <a:p>
            <a:r>
              <a:rPr lang="fr-FR" b="0"/>
              <a:t>Pour les </a:t>
            </a:r>
            <a:r>
              <a:rPr lang="fr-FR"/>
              <a:t>images porteuses d'information</a:t>
            </a:r>
            <a:r>
              <a:rPr lang="fr-FR" b="0"/>
              <a:t>, comme c'était le cas ici (voir exemple valide), ça porte de l'information puisque ça indique sur quelle chaîne se trouve cette liste de programmes. Dans ce cas-là, il faut mettre un « </a:t>
            </a:r>
            <a:r>
              <a:rPr lang="fr-FR"/>
              <a:t>alt</a:t>
            </a:r>
            <a:r>
              <a:rPr lang="fr-FR" b="0"/>
              <a:t> » rempli </a:t>
            </a:r>
            <a:r>
              <a:rPr lang="fr-FR"/>
              <a:t>qui décrit l'information que contient l'image</a:t>
            </a:r>
            <a:r>
              <a:rPr lang="fr-FR" b="0"/>
              <a:t>.</a:t>
            </a:r>
            <a:br>
              <a:rPr lang="fr-FR" b="0"/>
            </a:br>
            <a:endParaRPr lang="fr-FR" b="0"/>
          </a:p>
          <a:p>
            <a:r>
              <a:rPr lang="fr-FR" b="0"/>
              <a:t>Quand c'est une </a:t>
            </a:r>
            <a:r>
              <a:rPr lang="fr-FR"/>
              <a:t>image qui contient du texte</a:t>
            </a:r>
            <a:r>
              <a:rPr lang="fr-FR" b="0"/>
              <a:t>, il faut que dans l’attribut « </a:t>
            </a:r>
            <a:r>
              <a:rPr lang="fr-FR"/>
              <a:t>alt</a:t>
            </a:r>
            <a:r>
              <a:rPr lang="fr-FR" b="0"/>
              <a:t> », il y ait </a:t>
            </a:r>
            <a:r>
              <a:rPr lang="fr-FR"/>
              <a:t>à minima le texte présent dans l'image</a:t>
            </a:r>
            <a:r>
              <a:rPr lang="fr-FR" b="0"/>
              <a:t>. L'accessibilité, c'est faire en sorte que l'utilisateur ait la totalité de l'information comme s'il était valide. Donc, si j'ai une image qui me transmet de l'information et qui me transmet un texte complet, alors au lecteur d'écran, ce contenu complet doit m’être restitué.</a:t>
            </a:r>
          </a:p>
          <a:p>
            <a:endParaRPr lang="fr-FR" b="0"/>
          </a:p>
          <a:p>
            <a:r>
              <a:rPr lang="fr-FR" b="0"/>
              <a:t>Et pour les </a:t>
            </a:r>
            <a:r>
              <a:rPr lang="fr-FR"/>
              <a:t>images décoratives</a:t>
            </a:r>
            <a:r>
              <a:rPr lang="fr-FR" b="0"/>
              <a:t>, ce sont celles qui sont là juste pour rendre joli. Aucun but en soi. Il faut quand même toujours mettre un attribut « </a:t>
            </a:r>
            <a:r>
              <a:rPr lang="fr-FR"/>
              <a:t>alt</a:t>
            </a:r>
            <a:r>
              <a:rPr lang="fr-FR" b="0"/>
              <a:t> » mais </a:t>
            </a:r>
            <a:r>
              <a:rPr lang="fr-FR"/>
              <a:t>vide</a:t>
            </a:r>
            <a:r>
              <a:rPr lang="fr-FR" b="0"/>
              <a:t>. Si on n'a pas d'attribut « alt » sur une image, alors ce qui va être lu au lecteur d'écran parce qu’il va voir qu'il y a quelque chose, ce sera la source, c’est-à-dire le nom de l'image.</a:t>
            </a:r>
          </a:p>
          <a:p>
            <a:br>
              <a:rPr lang="fr-FR" b="0"/>
            </a:br>
            <a:r>
              <a:rPr lang="fr-FR" b="0"/>
              <a:t>Là ce n'est pas un cas où horrible car le nom de l’image est deco.png car c'est plutôt court. Si c'est une image auto générée, le nom de l’image risque de contenir beaucoup de lettres, de chiffres et de caractères spéciaux, etc. Donc on va toujours ajouter un alt, ça va permettre au lecteur d'écran lorsqu’il va arriver dessus de se dire c'est vide, je ne passe pas dessus, je ne le vois même pas. Donc du coup le lecteur d'écran va passer à autre chose.</a:t>
            </a:r>
            <a:br>
              <a:rPr lang="fr-FR" b="0"/>
            </a:br>
            <a:endParaRPr lang="fr-FR" b="0"/>
          </a:p>
          <a:p>
            <a:r>
              <a:rPr lang="fr-FR" b="0"/>
              <a:t>Dès la conception, on va spécifier les alternatives textuelles pour que les développeurs puissent directement ajouter le bon alt aux bonnes images. </a:t>
            </a:r>
          </a:p>
          <a:p>
            <a:r>
              <a:rPr lang="fr-FR" b="0"/>
              <a:t>Donc, réfléchir à si mon image est décorative, si elle est informative, si elle est censée être un lien, et puis, intégrer un attribut « alt » pertinent pour chaque images.</a:t>
            </a:r>
          </a:p>
          <a:p>
            <a:endParaRPr lang="fr-FR" b="0"/>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27</a:t>
            </a:fld>
            <a:endParaRPr lang="en-GB"/>
          </a:p>
        </p:txBody>
      </p:sp>
    </p:spTree>
    <p:extLst>
      <p:ext uri="{BB962C8B-B14F-4D97-AF65-F5344CB8AC3E}">
        <p14:creationId xmlns:p14="http://schemas.microsoft.com/office/powerpoint/2010/main" val="3548104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Pour continuer, il y a </a:t>
            </a:r>
            <a:r>
              <a:rPr lang="fr-FR"/>
              <a:t>d'autres images de contenu non textuel </a:t>
            </a:r>
            <a:r>
              <a:rPr lang="fr-FR" b="0"/>
              <a:t>qu'on va retrouver sur certains graphiques, comme par exemple les </a:t>
            </a:r>
            <a:r>
              <a:rPr lang="fr-FR"/>
              <a:t>SVG</a:t>
            </a:r>
            <a:r>
              <a:rPr lang="fr-FR" b="0"/>
              <a:t> ou, on en parlait avant, </a:t>
            </a:r>
            <a:r>
              <a:rPr lang="fr-FR"/>
              <a:t>les </a:t>
            </a:r>
            <a:r>
              <a:rPr lang="fr-FR" err="1"/>
              <a:t>glyph-icon</a:t>
            </a:r>
            <a:r>
              <a:rPr lang="fr-FR" b="0"/>
              <a:t>. </a:t>
            </a:r>
          </a:p>
          <a:p>
            <a:r>
              <a:rPr lang="fr-FR" b="0"/>
              <a:t>Pour cela, il va y avoir quelque chose d'un tout petit peu particulier. On en parlait avec les icones, et bien c'est de mettre ce fameux attribut « </a:t>
            </a:r>
            <a:r>
              <a:rPr lang="fr-FR"/>
              <a:t>aria-hidden="</a:t>
            </a:r>
            <a:r>
              <a:rPr lang="fr-FR" err="1"/>
              <a:t>true</a:t>
            </a:r>
            <a:r>
              <a:rPr lang="fr-FR"/>
              <a:t>«  » </a:t>
            </a:r>
            <a:r>
              <a:rPr lang="fr-FR" b="0"/>
              <a:t>et pour le </a:t>
            </a:r>
            <a:r>
              <a:rPr lang="fr-FR"/>
              <a:t>SVG</a:t>
            </a:r>
            <a:r>
              <a:rPr lang="fr-FR" b="0"/>
              <a:t>, il faut mettre en plus un attribut </a:t>
            </a:r>
            <a:r>
              <a:rPr lang="fr-FR"/>
              <a:t>« focusable=false »  </a:t>
            </a:r>
            <a:r>
              <a:rPr lang="fr-FR" b="0"/>
              <a:t>car certains lecteurs d'écran, en fonction de la version de l’OS, vont encore actuellement aller regarder chaque nœud.</a:t>
            </a:r>
            <a:br>
              <a:rPr lang="fr-FR" b="0"/>
            </a:br>
            <a:r>
              <a:rPr lang="fr-FR"/>
              <a:t>Est-ce que vous voyez un peu comment c'est fait en SVG ? </a:t>
            </a:r>
            <a:r>
              <a:rPr lang="fr-FR" b="0"/>
              <a:t>Globalement, c'est une série d'énormément de chiffres et donc le lecteur d'écran qui va aller sur ce SVG sur lequel il n’y aura pas de focus, il va lire chacun des nœuds, donc chacun des chiffres, et potentiellement, il y en a une vingtaine, une trentaine, une quarantaine. Ce n'est pas très agréable, donc bien penser « SVG » =&gt; tout de suite on met un « hidden= </a:t>
            </a:r>
            <a:r>
              <a:rPr lang="fr-FR" b="0" err="1"/>
              <a:t>true</a:t>
            </a:r>
            <a:r>
              <a:rPr lang="fr-FR" b="0"/>
              <a:t> » et un focusable, comme ça on est tranquille. Par exemple (voir exemple valide) on met un bouton aria-label "rechercher » puisque là il s'agit d’un label sur lequel on doit avoir la loupe et on peut y mettre 1C en ligne ou un label directement sur le bouton. L'utilisateur a son information et il ne sera pas embêté par l'icône ou par le SVG.</a:t>
            </a:r>
          </a:p>
          <a:p>
            <a:br>
              <a:rPr lang="fr-FR" b="0"/>
            </a:br>
            <a:r>
              <a:rPr lang="fr-FR" b="0"/>
              <a:t>Pour toutes les images porteuses d'infos, on met une description qui va permettre de ne pas avoir à passer sur cette image et ce contenu non textuel. Donc, ça se réfléchit aussi dès la conception. Plus le balisage est fait au niveau du design et plus ce sera facile et fait rapidement du côté du </a:t>
            </a:r>
            <a:r>
              <a:rPr lang="fr-FR" b="0" err="1"/>
              <a:t>dév</a:t>
            </a:r>
            <a:r>
              <a:rPr lang="fr-FR" b="0"/>
              <a:t>.</a:t>
            </a:r>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28</a:t>
            </a:fld>
            <a:endParaRPr lang="en-GB"/>
          </a:p>
        </p:txBody>
      </p:sp>
    </p:spTree>
    <p:extLst>
      <p:ext uri="{BB962C8B-B14F-4D97-AF65-F5344CB8AC3E}">
        <p14:creationId xmlns:p14="http://schemas.microsoft.com/office/powerpoint/2010/main" val="530717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fr-FR" b="0"/>
              <a:t>Un petit </a:t>
            </a:r>
            <a:r>
              <a:rPr lang="fr-FR"/>
              <a:t>exemple des alternatives textuelles</a:t>
            </a:r>
            <a:r>
              <a:rPr lang="fr-FR" b="0"/>
              <a:t>.</a:t>
            </a:r>
          </a:p>
          <a:p>
            <a:r>
              <a:rPr lang="fr-FR" b="0"/>
              <a:t>Donc là, on a justement ces boutons en forme de petit </a:t>
            </a:r>
            <a:r>
              <a:rPr lang="fr-FR"/>
              <a:t>chevron</a:t>
            </a:r>
            <a:r>
              <a:rPr lang="fr-FR" b="0"/>
              <a:t> qui permettent de passer à une page suivante. Si là je laisse le code comme c’est, c’est du vrai code qui a été récupéré, on a une balise « a » donc notre utilisateur est au courant que c'est un lien. Il est au courant qu’il contient une icône qui s'appelle « icône fast </a:t>
            </a:r>
            <a:r>
              <a:rPr lang="fr-FR" b="0" err="1"/>
              <a:t>fw</a:t>
            </a:r>
            <a:r>
              <a:rPr lang="fr-FR" b="0"/>
              <a:t> ».</a:t>
            </a:r>
            <a:br>
              <a:rPr lang="fr-FR" b="0"/>
            </a:br>
            <a:r>
              <a:rPr lang="fr-FR" b="0"/>
              <a:t>Et c'est tout.</a:t>
            </a:r>
            <a:br>
              <a:rPr lang="fr-FR" b="0"/>
            </a:br>
            <a:r>
              <a:rPr lang="fr-FR" b="0"/>
              <a:t>Il va donc falloir un petit peu plus d'informations pour l'avertir de ce à quoi sert ce lien, qui doit forcément servir à quelque chose et lui donner l'information nécessaire pour qu'il puisse l'utiliser. Pour cela, on va mettre sur cette icône un « aria-hidden = </a:t>
            </a:r>
            <a:r>
              <a:rPr lang="fr-FR" b="0" err="1"/>
              <a:t>true</a:t>
            </a:r>
            <a:r>
              <a:rPr lang="fr-FR" b="0"/>
              <a:t> », et un « aria-label = page suivante ». On rajoute aussi un attribut « title = page suivante » car ça ne coûte rien et ça aide aussi les utilisateurs qui n’ont pas de lecteur d'écran, mais qui ont des problèmes cognitifs et qui vont avoir du mal à comprendre à quoi sert ce chevron. Le simple fait d'avoir un attribut « title » permet, lorsqu'on passe la souris dessus, d'avoir l'information qui s'affiche.</a:t>
            </a:r>
            <a:br>
              <a:rPr lang="fr-FR" b="0"/>
            </a:br>
            <a:r>
              <a:rPr lang="fr-FR" b="0"/>
              <a:t>Voilà donc là on est sur quelque chose d'accessible d'un coup.</a:t>
            </a:r>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29</a:t>
            </a:fld>
            <a:endParaRPr lang="en-GB"/>
          </a:p>
        </p:txBody>
      </p:sp>
    </p:spTree>
    <p:extLst>
      <p:ext uri="{BB962C8B-B14F-4D97-AF65-F5344CB8AC3E}">
        <p14:creationId xmlns:p14="http://schemas.microsoft.com/office/powerpoint/2010/main" val="406932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Autofit/>
          </a:bodyPr>
          <a:lstStyle/>
          <a:p>
            <a:pPr marL="228600" indent="-228600">
              <a:spcAft>
                <a:spcPts val="1200"/>
              </a:spcAft>
            </a:pPr>
            <a:r>
              <a:rPr lang="fr-FR" b="0"/>
              <a:t>Ce que l’on va voir dans cette formation c’est… </a:t>
            </a:r>
          </a:p>
          <a:p>
            <a:pPr marL="228600" lvl="1" indent="-228600">
              <a:buFont typeface="Arial" panose="020B0604020202020204" pitchFamily="34" charset="0"/>
              <a:buChar char="•"/>
            </a:pPr>
            <a:r>
              <a:rPr lang="fr-FR" b="0">
                <a:latin typeface="Verdana" panose="020B0604030504040204" pitchFamily="34" charset="0"/>
              </a:rPr>
              <a:t>Pourquoi </a:t>
            </a:r>
            <a:r>
              <a:rPr lang="fr-FR" b="0">
                <a:effectLst/>
                <a:latin typeface="Verdana" panose="020B0604030504040204" pitchFamily="34" charset="0"/>
                <a:ea typeface="Times New Roman" panose="02020603050405020304" pitchFamily="18" charset="0"/>
                <a:cs typeface="Times New Roman" panose="02020603050405020304" pitchFamily="18" charset="0"/>
              </a:rPr>
              <a:t>il est important de créer des solutions numériques accessibles.</a:t>
            </a:r>
          </a:p>
          <a:p>
            <a:pPr marL="228600" lvl="1" indent="-228600">
              <a:buFont typeface="Arial" panose="020B0604020202020204" pitchFamily="34" charset="0"/>
              <a:buChar char="•"/>
            </a:pPr>
            <a:r>
              <a:rPr lang="fr-FR" b="0">
                <a:effectLst/>
                <a:latin typeface="Verdana" panose="020B0604030504040204" pitchFamily="34" charset="0"/>
                <a:ea typeface="Times New Roman" panose="02020603050405020304" pitchFamily="18" charset="0"/>
                <a:cs typeface="Times New Roman" panose="02020603050405020304" pitchFamily="18" charset="0"/>
              </a:rPr>
              <a:t>Quels sont les principaux critères d’accessibilité à prendre en compte dans les contenus web</a:t>
            </a:r>
          </a:p>
          <a:p>
            <a:pPr marL="228600" lvl="1" indent="-228600">
              <a:buFont typeface="Arial" panose="020B0604020202020204" pitchFamily="34" charset="0"/>
              <a:buChar char="•"/>
            </a:pPr>
            <a:r>
              <a:rPr lang="fr-FR" b="0">
                <a:latin typeface="Verdana" panose="020B0604030504040204" pitchFamily="34" charset="0"/>
                <a:ea typeface="Times New Roman" panose="02020603050405020304" pitchFamily="18" charset="0"/>
                <a:cs typeface="Times New Roman" panose="02020603050405020304" pitchFamily="18" charset="0"/>
              </a:rPr>
              <a:t>E</a:t>
            </a:r>
            <a:r>
              <a:rPr lang="fr-FR" b="0">
                <a:effectLst/>
                <a:latin typeface="Verdana" panose="020B0604030504040204" pitchFamily="34" charset="0"/>
                <a:ea typeface="Times New Roman" panose="02020603050405020304" pitchFamily="18" charset="0"/>
                <a:cs typeface="Times New Roman" panose="02020603050405020304" pitchFamily="18" charset="0"/>
              </a:rPr>
              <a:t>nfin, nous vous présenterons une liste des contacts que vous pourrez par la suite solliciter et également une liste de liens utiles pour en savoir plus.</a:t>
            </a:r>
          </a:p>
          <a:p>
            <a:pPr marL="0" lvl="0" indent="0" algn="l">
              <a:buFont typeface="+mj-lt"/>
              <a:buNone/>
            </a:pPr>
            <a:r>
              <a:rPr lang="fr-FR" b="0">
                <a:solidFill>
                  <a:schemeClr val="tx1"/>
                </a:solidFill>
                <a:effectLst/>
                <a:ea typeface="Segoe UI" panose="020B0502040204020203" pitchFamily="34" charset="0"/>
                <a:cs typeface="Times New Roman" panose="02020603050405020304" pitchFamily="18" charset="0"/>
              </a:rPr>
              <a:t>-----------------------</a:t>
            </a:r>
          </a:p>
          <a:p>
            <a:pPr marL="0" lvl="0" indent="0" algn="l">
              <a:buFont typeface="+mj-lt"/>
              <a:buNone/>
            </a:pPr>
            <a:r>
              <a:rPr lang="fr-FR" b="0" u="sng">
                <a:solidFill>
                  <a:schemeClr val="tx1"/>
                </a:solidFill>
                <a:effectLst/>
                <a:ea typeface="Segoe UI" panose="020B0502040204020203" pitchFamily="34" charset="0"/>
                <a:cs typeface="Times New Roman" panose="02020603050405020304" pitchFamily="18" charset="0"/>
              </a:rPr>
              <a:t>Version alternative</a:t>
            </a:r>
            <a:r>
              <a:rPr lang="fr-FR" b="0">
                <a:solidFill>
                  <a:schemeClr val="tx1"/>
                </a:solidFill>
                <a:effectLst/>
                <a:ea typeface="Segoe UI" panose="020B0502040204020203" pitchFamily="34" charset="0"/>
                <a:cs typeface="Times New Roman" panose="02020603050405020304" pitchFamily="18" charset="0"/>
              </a:rPr>
              <a:t>:</a:t>
            </a:r>
          </a:p>
          <a:p>
            <a:pPr marL="0" lvl="0" indent="0" algn="l">
              <a:buFont typeface="+mj-lt"/>
              <a:buNone/>
            </a:pPr>
            <a:endParaRPr lang="fr-FR" b="0">
              <a:solidFill>
                <a:schemeClr val="tx1"/>
              </a:solidFill>
              <a:effectLst/>
              <a:ea typeface="Segoe UI" panose="020B0502040204020203" pitchFamily="34" charset="0"/>
              <a:cs typeface="Times New Roman" panose="02020603050405020304" pitchFamily="18" charset="0"/>
            </a:endParaRPr>
          </a:p>
          <a:p>
            <a:pPr marL="0" lvl="0" indent="0" algn="l">
              <a:buFont typeface="+mj-lt"/>
              <a:buNone/>
            </a:pPr>
            <a:r>
              <a:rPr lang="fr-FR" b="0">
                <a:solidFill>
                  <a:srgbClr val="323130"/>
                </a:solidFill>
                <a:effectLst/>
                <a:ea typeface="Segoe UI" panose="020B0502040204020203" pitchFamily="34" charset="0"/>
              </a:rPr>
              <a:t>A la fin de cette formation:</a:t>
            </a:r>
          </a:p>
          <a:p>
            <a:pPr marL="171450" lvl="0" indent="-171450" algn="l">
              <a:buFont typeface="Arial" panose="020B0604020202020204" pitchFamily="34" charset="0"/>
              <a:buChar char="•"/>
            </a:pPr>
            <a:r>
              <a:rPr lang="fr-FR" b="0">
                <a:solidFill>
                  <a:srgbClr val="323130"/>
                </a:solidFill>
                <a:ea typeface="Segoe UI" panose="020B0502040204020203" pitchFamily="34" charset="0"/>
              </a:rPr>
              <a:t>V</a:t>
            </a:r>
            <a:r>
              <a:rPr lang="fr-FR" b="0">
                <a:solidFill>
                  <a:srgbClr val="323130"/>
                </a:solidFill>
                <a:effectLst/>
                <a:ea typeface="Segoe UI" panose="020B0502040204020203" pitchFamily="34" charset="0"/>
              </a:rPr>
              <a:t>ous saurez pourquoi il est important de créer des solutions numériques accessibles. </a:t>
            </a:r>
          </a:p>
          <a:p>
            <a:pPr marL="171450" lvl="0" indent="-171450" algn="l">
              <a:buFont typeface="Arial" panose="020B0604020202020204" pitchFamily="34" charset="0"/>
              <a:buChar char="•"/>
            </a:pPr>
            <a:r>
              <a:rPr lang="fr-FR" b="0">
                <a:solidFill>
                  <a:srgbClr val="323130"/>
                </a:solidFill>
                <a:ea typeface="Segoe UI" panose="020B0502040204020203" pitchFamily="34" charset="0"/>
              </a:rPr>
              <a:t>V</a:t>
            </a:r>
            <a:r>
              <a:rPr lang="fr-FR" b="0">
                <a:solidFill>
                  <a:srgbClr val="323130"/>
                </a:solidFill>
                <a:effectLst/>
                <a:ea typeface="Segoe UI" panose="020B0502040204020203" pitchFamily="34" charset="0"/>
              </a:rPr>
              <a:t>ous connaîtrez les principaux critères d'accessibilité pour les contenus web. On en passera quand même plutôt pas mal. </a:t>
            </a:r>
          </a:p>
          <a:p>
            <a:pPr marL="171450" lvl="0" indent="-171450" algn="l">
              <a:buFont typeface="Arial" panose="020B0604020202020204" pitchFamily="34" charset="0"/>
              <a:buChar char="•"/>
            </a:pPr>
            <a:r>
              <a:rPr lang="fr-FR" b="0">
                <a:solidFill>
                  <a:srgbClr val="323130"/>
                </a:solidFill>
                <a:ea typeface="Segoe UI" panose="020B0502040204020203" pitchFamily="34" charset="0"/>
              </a:rPr>
              <a:t>E</a:t>
            </a:r>
            <a:r>
              <a:rPr lang="fr-FR" b="0">
                <a:solidFill>
                  <a:srgbClr val="323130"/>
                </a:solidFill>
                <a:effectLst/>
                <a:ea typeface="Segoe UI" panose="020B0502040204020203" pitchFamily="34" charset="0"/>
              </a:rPr>
              <a:t>t vous repartirez avec une liste de contacts et des liens utiles pour en savoir un peu plus. Pour creuser un peu, un peu mieux les choses.</a:t>
            </a:r>
            <a:br>
              <a:rPr lang="fr-FR" b="0">
                <a:solidFill>
                  <a:srgbClr val="323130"/>
                </a:solidFill>
                <a:effectLst/>
                <a:ea typeface="Segoe UI" panose="020B0502040204020203" pitchFamily="34" charset="0"/>
              </a:rPr>
            </a:br>
            <a:r>
              <a:rPr lang="fr-FR" b="0">
                <a:solidFill>
                  <a:srgbClr val="323130"/>
                </a:solidFill>
                <a:effectLst/>
                <a:ea typeface="Segoe UI" panose="020B0502040204020203" pitchFamily="34" charset="0"/>
              </a:rPr>
              <a:t>Tout ça dans le dernier slide.</a:t>
            </a:r>
            <a:r>
              <a:rPr lang="fr-FR" b="0">
                <a:effectLst/>
              </a:rPr>
              <a:t> </a:t>
            </a:r>
            <a:endParaRPr lang="fr-FR" b="0">
              <a:effectLst/>
              <a:ea typeface="Times New Roman" panose="02020603050405020304" pitchFamily="18" charset="0"/>
              <a:cs typeface="Times New Roman" panose="02020603050405020304" pitchFamily="18" charset="0"/>
            </a:endParaRPr>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a:t>
            </a:fld>
            <a:endParaRPr lang="en-GB"/>
          </a:p>
        </p:txBody>
      </p:sp>
    </p:spTree>
    <p:extLst>
      <p:ext uri="{BB962C8B-B14F-4D97-AF65-F5344CB8AC3E}">
        <p14:creationId xmlns:p14="http://schemas.microsoft.com/office/powerpoint/2010/main" val="2761849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2</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30</a:t>
            </a:fld>
            <a:endParaRPr lang="en-GB"/>
          </a:p>
        </p:txBody>
      </p:sp>
    </p:spTree>
    <p:extLst>
      <p:ext uri="{BB962C8B-B14F-4D97-AF65-F5344CB8AC3E}">
        <p14:creationId xmlns:p14="http://schemas.microsoft.com/office/powerpoint/2010/main" val="1286997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qui s’adresse la navigation au clavier ? </a:t>
            </a:r>
          </a:p>
          <a:p>
            <a:r>
              <a:rPr lang="fr-FR" b="0"/>
              <a:t>A tout le monde et en particulier aux personnes déficientes visuelles, motrices et en mobilité.</a:t>
            </a:r>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31</a:t>
            </a:fld>
            <a:endParaRPr lang="en-GB"/>
          </a:p>
        </p:txBody>
      </p:sp>
    </p:spTree>
    <p:extLst>
      <p:ext uri="{BB962C8B-B14F-4D97-AF65-F5344CB8AC3E}">
        <p14:creationId xmlns:p14="http://schemas.microsoft.com/office/powerpoint/2010/main" val="2142338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32</a:t>
            </a:fld>
            <a:endParaRPr lang="en-GB"/>
          </a:p>
        </p:txBody>
      </p:sp>
    </p:spTree>
    <p:extLst>
      <p:ext uri="{BB962C8B-B14F-4D97-AF65-F5344CB8AC3E}">
        <p14:creationId xmlns:p14="http://schemas.microsoft.com/office/powerpoint/2010/main" val="766591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33</a:t>
            </a:fld>
            <a:endParaRPr lang="en-GB"/>
          </a:p>
        </p:txBody>
      </p:sp>
    </p:spTree>
    <p:extLst>
      <p:ext uri="{BB962C8B-B14F-4D97-AF65-F5344CB8AC3E}">
        <p14:creationId xmlns:p14="http://schemas.microsoft.com/office/powerpoint/2010/main" val="29705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34</a:t>
            </a:fld>
            <a:endParaRPr lang="en-GB"/>
          </a:p>
        </p:txBody>
      </p:sp>
    </p:spTree>
    <p:extLst>
      <p:ext uri="{BB962C8B-B14F-4D97-AF65-F5344CB8AC3E}">
        <p14:creationId xmlns:p14="http://schemas.microsoft.com/office/powerpoint/2010/main" val="156253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1</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35</a:t>
            </a:fld>
            <a:endParaRPr lang="en-GB"/>
          </a:p>
        </p:txBody>
      </p:sp>
    </p:spTree>
    <p:extLst>
      <p:ext uri="{BB962C8B-B14F-4D97-AF65-F5344CB8AC3E}">
        <p14:creationId xmlns:p14="http://schemas.microsoft.com/office/powerpoint/2010/main" val="271166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qui s’adresse une gestion accessible des formulaires ?</a:t>
            </a:r>
          </a:p>
          <a:p>
            <a:r>
              <a:rPr lang="fr-FR" b="0"/>
              <a:t>A tous et en particulier aux personnes déficientes visuelles.</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36</a:t>
            </a:fld>
            <a:endParaRPr lang="en-GB"/>
          </a:p>
        </p:txBody>
      </p:sp>
    </p:spTree>
    <p:extLst>
      <p:ext uri="{BB962C8B-B14F-4D97-AF65-F5344CB8AC3E}">
        <p14:creationId xmlns:p14="http://schemas.microsoft.com/office/powerpoint/2010/main" val="245816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37</a:t>
            </a:fld>
            <a:endParaRPr lang="en-GB"/>
          </a:p>
        </p:txBody>
      </p:sp>
    </p:spTree>
    <p:extLst>
      <p:ext uri="{BB962C8B-B14F-4D97-AF65-F5344CB8AC3E}">
        <p14:creationId xmlns:p14="http://schemas.microsoft.com/office/powerpoint/2010/main" val="1447563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38</a:t>
            </a:fld>
            <a:endParaRPr lang="en-GB"/>
          </a:p>
        </p:txBody>
      </p:sp>
    </p:spTree>
    <p:extLst>
      <p:ext uri="{BB962C8B-B14F-4D97-AF65-F5344CB8AC3E}">
        <p14:creationId xmlns:p14="http://schemas.microsoft.com/office/powerpoint/2010/main" val="2574377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39</a:t>
            </a:fld>
            <a:endParaRPr lang="en-GB"/>
          </a:p>
        </p:txBody>
      </p:sp>
    </p:spTree>
    <p:extLst>
      <p:ext uri="{BB962C8B-B14F-4D97-AF65-F5344CB8AC3E}">
        <p14:creationId xmlns:p14="http://schemas.microsoft.com/office/powerpoint/2010/main" val="236878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2</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a:p>
            <a:r>
              <a:rPr lang="fr-FR" b="0"/>
              <a:t>Ce que l'on va vous présenter maintenant, ce sont toutes les recommandations d'accessibilité qu’il faut appliquer dans vos développements, dans vos pages.</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a:t>
            </a:fld>
            <a:endParaRPr lang="en-GB"/>
          </a:p>
        </p:txBody>
      </p:sp>
    </p:spTree>
    <p:extLst>
      <p:ext uri="{BB962C8B-B14F-4D97-AF65-F5344CB8AC3E}">
        <p14:creationId xmlns:p14="http://schemas.microsoft.com/office/powerpoint/2010/main" val="2326967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40</a:t>
            </a:fld>
            <a:endParaRPr lang="en-GB"/>
          </a:p>
        </p:txBody>
      </p:sp>
    </p:spTree>
    <p:extLst>
      <p:ext uri="{BB962C8B-B14F-4D97-AF65-F5344CB8AC3E}">
        <p14:creationId xmlns:p14="http://schemas.microsoft.com/office/powerpoint/2010/main" val="2791273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Dans chaque design pattern, on a accès à des exemples d’implémentation détaillés. S’en servir comme modèle.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41</a:t>
            </a:fld>
            <a:endParaRPr lang="en-GB"/>
          </a:p>
        </p:txBody>
      </p:sp>
    </p:spTree>
    <p:extLst>
      <p:ext uri="{BB962C8B-B14F-4D97-AF65-F5344CB8AC3E}">
        <p14:creationId xmlns:p14="http://schemas.microsoft.com/office/powerpoint/2010/main" val="4256803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Navigation pas classique pour du web car on suite le design pattern et il dit que quand on rentre dedans par le tab, on rentre par l’onglet actif et pour changer d’onglet faut les flèches droite/gauche = spécification du design pattern d’un composant de system d’onglet</a:t>
            </a:r>
          </a:p>
          <a:p>
            <a:endParaRPr lang="fr-FR" b="0"/>
          </a:p>
          <a:p>
            <a:r>
              <a:rPr lang="fr-FR" b="0"/>
              <a:t>Ajouter un exemple de design pattern d’un composant onglet pour montrer tous les types d’info</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42</a:t>
            </a:fld>
            <a:endParaRPr lang="en-GB"/>
          </a:p>
        </p:txBody>
      </p:sp>
    </p:spTree>
    <p:extLst>
      <p:ext uri="{BB962C8B-B14F-4D97-AF65-F5344CB8AC3E}">
        <p14:creationId xmlns:p14="http://schemas.microsoft.com/office/powerpoint/2010/main" val="280355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2</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43</a:t>
            </a:fld>
            <a:endParaRPr lang="en-GB"/>
          </a:p>
        </p:txBody>
      </p:sp>
    </p:spTree>
    <p:extLst>
      <p:ext uri="{BB962C8B-B14F-4D97-AF65-F5344CB8AC3E}">
        <p14:creationId xmlns:p14="http://schemas.microsoft.com/office/powerpoint/2010/main" val="466660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44</a:t>
            </a:fld>
            <a:endParaRPr lang="en-GB"/>
          </a:p>
        </p:txBody>
      </p:sp>
    </p:spTree>
    <p:extLst>
      <p:ext uri="{BB962C8B-B14F-4D97-AF65-F5344CB8AC3E}">
        <p14:creationId xmlns:p14="http://schemas.microsoft.com/office/powerpoint/2010/main" val="2697945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45</a:t>
            </a:fld>
            <a:endParaRPr lang="en-GB"/>
          </a:p>
        </p:txBody>
      </p:sp>
    </p:spTree>
    <p:extLst>
      <p:ext uri="{BB962C8B-B14F-4D97-AF65-F5344CB8AC3E}">
        <p14:creationId xmlns:p14="http://schemas.microsoft.com/office/powerpoint/2010/main" val="2768326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rPr>
              <a:t>Début</a:t>
            </a:r>
            <a:r>
              <a:rPr lang="fr-FR" b="0">
                <a:latin typeface="Verdana" panose="020B0604030504040204" pitchFamily="34" charset="0"/>
                <a:ea typeface="Verdana" panose="020B0604030504040204" pitchFamily="34" charset="0"/>
              </a:rPr>
              <a:t> : 00:06 – Nom formateur 1</a:t>
            </a:r>
          </a:p>
          <a:p>
            <a:r>
              <a:rPr lang="fr-FR">
                <a:latin typeface="Verdana" panose="020B0604030504040204" pitchFamily="34" charset="0"/>
                <a:ea typeface="Verdana" panose="020B0604030504040204" pitchFamily="34" charset="0"/>
              </a:rPr>
              <a:t>Durée</a:t>
            </a:r>
            <a:r>
              <a:rPr lang="fr-FR" b="0">
                <a:latin typeface="Verdana" panose="020B0604030504040204" pitchFamily="34" charset="0"/>
                <a:ea typeface="Verdana" panose="020B0604030504040204" pitchFamily="34" charset="0"/>
              </a:rPr>
              <a:t> : xx mn</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46</a:t>
            </a:fld>
            <a:endParaRPr lang="en-GB"/>
          </a:p>
        </p:txBody>
      </p:sp>
    </p:spTree>
    <p:extLst>
      <p:ext uri="{BB962C8B-B14F-4D97-AF65-F5344CB8AC3E}">
        <p14:creationId xmlns:p14="http://schemas.microsoft.com/office/powerpoint/2010/main" val="1487667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47</a:t>
            </a:fld>
            <a:endParaRPr lang="en-GB"/>
          </a:p>
        </p:txBody>
      </p:sp>
    </p:spTree>
    <p:extLst>
      <p:ext uri="{BB962C8B-B14F-4D97-AF65-F5344CB8AC3E}">
        <p14:creationId xmlns:p14="http://schemas.microsoft.com/office/powerpoint/2010/main" val="249495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fr-FR" b="0"/>
              <a:t>On vous a mis aussi dans le support quelques liens :</a:t>
            </a:r>
          </a:p>
          <a:p>
            <a:pPr marL="263525" indent="-171450">
              <a:buFont typeface="Arial" panose="020B0604020202020204" pitchFamily="34" charset="0"/>
              <a:buChar char="•"/>
            </a:pPr>
            <a:r>
              <a:rPr lang="fr-FR" b="0"/>
              <a:t>Site des </a:t>
            </a:r>
            <a:r>
              <a:rPr lang="fr-FR"/>
              <a:t>recommandations d’accessibilité d’Orange. a11y-guidelines.orange.com</a:t>
            </a:r>
            <a:r>
              <a:rPr lang="fr-FR" b="0"/>
              <a:t>. A ALLER VOIR !</a:t>
            </a:r>
          </a:p>
          <a:p>
            <a:pPr marL="531813" lvl="2" indent="-171450">
              <a:buFont typeface="Courier New" panose="02070309020205020404" pitchFamily="49" charset="0"/>
              <a:buChar char="o"/>
            </a:pPr>
            <a:r>
              <a:rPr lang="fr-FR" b="0"/>
              <a:t>aller dans </a:t>
            </a:r>
            <a:r>
              <a:rPr lang="fr-FR"/>
              <a:t>Web</a:t>
            </a:r>
            <a:r>
              <a:rPr lang="fr-FR" b="0"/>
              <a:t>, onglet </a:t>
            </a:r>
            <a:r>
              <a:rPr lang="fr-FR"/>
              <a:t>Tester</a:t>
            </a:r>
            <a:r>
              <a:rPr lang="fr-FR" b="0"/>
              <a:t> et on y trouve l'ensemble des </a:t>
            </a:r>
            <a:r>
              <a:rPr lang="fr-FR"/>
              <a:t>procédures de test pour tous les critères</a:t>
            </a:r>
            <a:r>
              <a:rPr lang="fr-FR" b="0"/>
              <a:t>. </a:t>
            </a:r>
          </a:p>
          <a:p>
            <a:pPr marL="531813" lvl="2" indent="-171450">
              <a:buFont typeface="Courier New" panose="02070309020205020404" pitchFamily="49" charset="0"/>
              <a:buChar char="o"/>
            </a:pPr>
            <a:r>
              <a:rPr lang="fr-FR"/>
              <a:t>filtrable</a:t>
            </a:r>
            <a:r>
              <a:rPr lang="fr-FR" b="0"/>
              <a:t> par </a:t>
            </a:r>
            <a:r>
              <a:rPr lang="fr-FR"/>
              <a:t>profil</a:t>
            </a:r>
            <a:r>
              <a:rPr lang="fr-FR" b="0"/>
              <a:t> (</a:t>
            </a:r>
            <a:r>
              <a:rPr lang="fr-FR"/>
              <a:t>concepteur, développeur, testeur</a:t>
            </a:r>
            <a:r>
              <a:rPr lang="fr-FR" b="0"/>
              <a:t>) =&gt; on a la checklist adaptée par profil</a:t>
            </a:r>
          </a:p>
          <a:p>
            <a:pPr marL="531813" lvl="2" indent="-171450">
              <a:buFont typeface="Courier New" panose="02070309020205020404" pitchFamily="49" charset="0"/>
              <a:buChar char="o"/>
            </a:pPr>
            <a:r>
              <a:rPr lang="fr-FR"/>
              <a:t>pour chaque test</a:t>
            </a:r>
            <a:r>
              <a:rPr lang="fr-FR" b="0"/>
              <a:t>, on la </a:t>
            </a:r>
            <a:r>
              <a:rPr lang="fr-FR"/>
              <a:t>procédure</a:t>
            </a:r>
            <a:r>
              <a:rPr lang="fr-FR" b="0"/>
              <a:t>, ce qu’on </a:t>
            </a:r>
            <a:r>
              <a:rPr lang="fr-FR"/>
              <a:t>attend</a:t>
            </a:r>
            <a:r>
              <a:rPr lang="fr-FR" b="0"/>
              <a:t> et une </a:t>
            </a:r>
            <a:r>
              <a:rPr lang="fr-FR"/>
              <a:t>justification</a:t>
            </a:r>
            <a:r>
              <a:rPr lang="fr-FR" b="0"/>
              <a:t> quand c’est le cas</a:t>
            </a:r>
          </a:p>
          <a:p>
            <a:pPr marL="531813" lvl="2" indent="-171450">
              <a:buFont typeface="Courier New" panose="02070309020205020404" pitchFamily="49" charset="0"/>
              <a:buChar char="o"/>
            </a:pPr>
            <a:r>
              <a:rPr lang="fr-FR"/>
              <a:t>Mise à jour </a:t>
            </a:r>
            <a:r>
              <a:rPr lang="fr-FR" b="0"/>
              <a:t>en cours sur cette page avec + d’info</a:t>
            </a:r>
          </a:p>
          <a:p>
            <a:pPr marL="222250" lvl="2" indent="0">
              <a:buNone/>
            </a:pPr>
            <a:r>
              <a:rPr lang="fr-FR" b="0"/>
              <a:t>Donc on vous encourage vivement à aller voir ce site des recommandations. </a:t>
            </a:r>
          </a:p>
          <a:p>
            <a:pPr marL="263525" indent="-171450">
              <a:spcBef>
                <a:spcPts val="600"/>
              </a:spcBef>
              <a:buFont typeface="Arial" panose="020B0604020202020204" pitchFamily="34" charset="0"/>
              <a:buChar char="•"/>
            </a:pPr>
            <a:r>
              <a:rPr lang="fr-FR" b="0"/>
              <a:t>Site des </a:t>
            </a:r>
            <a:r>
              <a:rPr lang="fr-FR"/>
              <a:t>WCAG</a:t>
            </a:r>
          </a:p>
          <a:p>
            <a:pPr marL="263525" indent="-171450">
              <a:spcBef>
                <a:spcPts val="600"/>
              </a:spcBef>
              <a:buFont typeface="Arial" panose="020B0604020202020204" pitchFamily="34" charset="0"/>
              <a:buChar char="•"/>
            </a:pPr>
            <a:r>
              <a:rPr lang="fr-FR" b="0"/>
              <a:t>Site de la </a:t>
            </a:r>
            <a:r>
              <a:rPr lang="fr-FR"/>
              <a:t>Charte orange design.orange.com</a:t>
            </a:r>
            <a:r>
              <a:rPr lang="fr-FR" b="0"/>
              <a:t>.</a:t>
            </a:r>
          </a:p>
          <a:p>
            <a:pPr marL="263525" indent="-171450">
              <a:spcBef>
                <a:spcPts val="1200"/>
              </a:spcBef>
              <a:buFont typeface="Arial" panose="020B0604020202020204" pitchFamily="34" charset="0"/>
              <a:buChar char="•"/>
            </a:pPr>
            <a:r>
              <a:rPr lang="fr-FR" b="0"/>
              <a:t>Site de </a:t>
            </a:r>
            <a:r>
              <a:rPr lang="fr-FR"/>
              <a:t>Boosted</a:t>
            </a:r>
            <a:r>
              <a:rPr lang="fr-FR" b="0"/>
              <a:t> qui est un fork de Bootstrap où on va retrouver tous les composants de Bootstrap. C'est des composants accessibles. Permet de regarder des exemples de développement accessibles et de s’en inspirer.</a:t>
            </a:r>
          </a:p>
          <a:p>
            <a:pPr marL="263525" indent="-171450">
              <a:buFont typeface="Arial" panose="020B0604020202020204" pitchFamily="34" charset="0"/>
              <a:buChar char="•"/>
            </a:pPr>
            <a:r>
              <a:rPr lang="fr-FR" b="0" err="1"/>
              <a:t>Colour</a:t>
            </a:r>
            <a:r>
              <a:rPr lang="fr-FR" b="0"/>
              <a:t> Contrast </a:t>
            </a:r>
            <a:r>
              <a:rPr lang="fr-FR" b="0" err="1"/>
              <a:t>Aanalyser</a:t>
            </a:r>
            <a:endParaRPr lang="fr-FR" b="0"/>
          </a:p>
          <a:p>
            <a:pPr marL="263525" indent="-171450">
              <a:buFont typeface="Arial" panose="020B0604020202020204" pitchFamily="34" charset="0"/>
              <a:buChar char="•"/>
            </a:pPr>
            <a:r>
              <a:rPr lang="fr-FR" b="0"/>
              <a:t>NVDA si vous voulez tester.</a:t>
            </a:r>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48</a:t>
            </a:fld>
            <a:endParaRPr lang="en-GB"/>
          </a:p>
        </p:txBody>
      </p:sp>
    </p:spTree>
    <p:extLst>
      <p:ext uri="{BB962C8B-B14F-4D97-AF65-F5344CB8AC3E}">
        <p14:creationId xmlns:p14="http://schemas.microsoft.com/office/powerpoint/2010/main" val="1474449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49</a:t>
            </a:fld>
            <a:endParaRPr lang="en-GB"/>
          </a:p>
        </p:txBody>
      </p:sp>
    </p:spTree>
    <p:extLst>
      <p:ext uri="{BB962C8B-B14F-4D97-AF65-F5344CB8AC3E}">
        <p14:creationId xmlns:p14="http://schemas.microsoft.com/office/powerpoint/2010/main" val="7958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On va commencer par voir le critère qui concerne les couleurs et les contrastes.</a:t>
            </a:r>
          </a:p>
          <a:p>
            <a:endParaRPr lang="fr-FR" b="0"/>
          </a:p>
          <a:p>
            <a:r>
              <a:rPr lang="fr-FR" b="0"/>
              <a:t>D'après vous, qu'est-ce qui pose problème sur cet écran ?</a:t>
            </a:r>
          </a:p>
          <a:p>
            <a:endParaRPr lang="fr-FR" b="0"/>
          </a:p>
          <a:p>
            <a:r>
              <a:rPr lang="fr-FR" b="0" u="sng"/>
              <a:t>Réponse</a:t>
            </a:r>
            <a:r>
              <a:rPr lang="fr-FR" b="0"/>
              <a:t> : </a:t>
            </a:r>
          </a:p>
          <a:p>
            <a:r>
              <a:rPr lang="fr-FR" b="0"/>
              <a:t>Info passée uniquement par la couleur</a:t>
            </a:r>
          </a:p>
          <a:p>
            <a:endParaRPr lang="fr-FR" b="0"/>
          </a:p>
          <a:p>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5</a:t>
            </a:fld>
            <a:endParaRPr lang="en-GB"/>
          </a:p>
        </p:txBody>
      </p:sp>
    </p:spTree>
    <p:extLst>
      <p:ext uri="{BB962C8B-B14F-4D97-AF65-F5344CB8AC3E}">
        <p14:creationId xmlns:p14="http://schemas.microsoft.com/office/powerpoint/2010/main" val="207037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Il est donc important de ne pas transmettre l'information uniquement par la couleur parce que si les personnes ne voient pas la couleur où les discernent mal, l’information utile ne leur est pas transmise.</a:t>
            </a:r>
          </a:p>
          <a:p>
            <a:endParaRPr lang="fr-FR" b="0"/>
          </a:p>
          <a:p>
            <a:r>
              <a:rPr lang="fr-FR" b="0"/>
              <a:t>On doit utiliser des alternatives, comme par exemple des textes, des formes, des choses différentes pour pouvoir véhiculer l'information. C'est à prendre en compte dès le début dans les maquettes et de développement.</a:t>
            </a:r>
          </a:p>
          <a:p>
            <a:endParaRPr lang="fr-FR" b="0"/>
          </a:p>
          <a:p>
            <a:r>
              <a:rPr lang="fr-FR" b="0"/>
              <a:t>Voici un </a:t>
            </a:r>
            <a:r>
              <a:rPr lang="fr-FR"/>
              <a:t>exemple</a:t>
            </a:r>
            <a:r>
              <a:rPr lang="fr-FR" b="0"/>
              <a:t> de comment on peut s’y prendre pour véhiculer l’information autrement que par la couleur, en utilisant notamment des formes différentes en plus de la couleur.</a:t>
            </a:r>
          </a:p>
          <a:p>
            <a:r>
              <a:rPr lang="fr-FR" b="0"/>
              <a:t>Si j’indique l’état du téléphone uniquement par un rond vert et celui du wifi par un rond rouge et la télévision par un rond jaune, et bien si on ne discerne pas les couleurs, si on est daltonien ou si on a des problèmes de vision, on est incapable de savoir quel est l’état de chaque service.</a:t>
            </a:r>
          </a:p>
          <a:p>
            <a:br>
              <a:rPr lang="fr-FR" b="0"/>
            </a:br>
            <a:r>
              <a:rPr lang="fr-FR" b="0"/>
              <a:t>Donc on peut-on peut donc en plus de la couleur utiliser par exemple des formes différentes pour chaque état: par exemple, mettre une coche verte </a:t>
            </a:r>
            <a:r>
              <a:rPr lang="fr-FR" b="0" err="1"/>
              <a:t>quans</a:t>
            </a:r>
            <a:r>
              <a:rPr lang="fr-FR" b="0"/>
              <a:t> le service est fonctionnel, une croix rouge pour l’état de panne. Et un triangle </a:t>
            </a:r>
            <a:r>
              <a:rPr lang="fr-FR" b="0" err="1"/>
              <a:t>jaunde</a:t>
            </a:r>
            <a:r>
              <a:rPr lang="fr-FR" b="0"/>
              <a:t> si le service est en maintenance.</a:t>
            </a:r>
          </a:p>
          <a:p>
            <a:br>
              <a:rPr lang="fr-FR" b="0"/>
            </a:br>
            <a:r>
              <a:rPr lang="fr-FR" b="0"/>
              <a:t>C'est bon pour vous sur ce critère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6</a:t>
            </a:fld>
            <a:endParaRPr lang="en-GB"/>
          </a:p>
        </p:txBody>
      </p:sp>
    </p:spTree>
    <p:extLst>
      <p:ext uri="{BB962C8B-B14F-4D97-AF65-F5344CB8AC3E}">
        <p14:creationId xmlns:p14="http://schemas.microsoft.com/office/powerpoint/2010/main" val="16581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r>
              <a:rPr lang="fr-FR" b="0"/>
              <a:t>Maintenant que l’on a vu les problèmes de discernement des couleurs, nous allons parler des contrastes de couleurs.</a:t>
            </a:r>
          </a:p>
          <a:p>
            <a:pPr marL="0"/>
            <a:endParaRPr lang="fr-FR" b="0"/>
          </a:p>
          <a:p>
            <a:pPr marL="0"/>
            <a:endParaRPr lang="fr-FR" b="0"/>
          </a:p>
          <a:p>
            <a:pPr marL="0"/>
            <a:r>
              <a:rPr lang="fr-FR" b="0"/>
              <a:t>Sur cet écran, on va avoir du texte gris sur un fond qui est lui aussi gris un peu plus foncé. Même quand on n’a pas de problème de de vision, c'est difficilement lisible, donc pour des pour des personnes qui seraient fatiguées par exemple, ça serait encore pire.</a:t>
            </a:r>
          </a:p>
          <a:p>
            <a:pPr marL="0"/>
            <a:endParaRPr lang="fr-FR" b="0"/>
          </a:p>
          <a:p>
            <a:pPr marL="90488"/>
            <a:endParaRPr lang="fr-FR" b="0"/>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7</a:t>
            </a:fld>
            <a:endParaRPr lang="en-GB"/>
          </a:p>
        </p:txBody>
      </p:sp>
    </p:spTree>
    <p:extLst>
      <p:ext uri="{BB962C8B-B14F-4D97-AF65-F5344CB8AC3E}">
        <p14:creationId xmlns:p14="http://schemas.microsoft.com/office/powerpoint/2010/main" val="380844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fr-FR" b="0">
                <a:solidFill>
                  <a:srgbClr val="323130"/>
                </a:solidFill>
                <a:effectLst/>
                <a:latin typeface="+mn-lt"/>
                <a:ea typeface="Segoe UI" panose="020B0502040204020203" pitchFamily="34" charset="0"/>
              </a:rPr>
              <a:t>Donc oui, il faut </a:t>
            </a:r>
            <a:r>
              <a:rPr lang="fr-FR" b="1">
                <a:solidFill>
                  <a:srgbClr val="323130"/>
                </a:solidFill>
                <a:effectLst/>
                <a:latin typeface="+mn-lt"/>
                <a:ea typeface="Segoe UI" panose="020B0502040204020203" pitchFamily="34" charset="0"/>
              </a:rPr>
              <a:t>assurer un niveau de contraste suffisant.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i="0">
                <a:solidFill>
                  <a:srgbClr val="000000"/>
                </a:solidFill>
                <a:effectLst/>
                <a:latin typeface="+mn-lt"/>
                <a:ea typeface="+mn-ea"/>
              </a:rPr>
              <a:t>On a 2 critères à prendre en compte pour déterminer si un contraste est suffisant ou non: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a:solidFill>
                  <a:srgbClr val="000000"/>
                </a:solidFill>
                <a:effectLst/>
                <a:latin typeface="+mn-lt"/>
                <a:ea typeface="+mn-ea"/>
              </a:rPr>
              <a:t>Tout d’abord, il y a le contraste entre la couleur d’un texte et la couleur de son fond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a:solidFill>
                  <a:srgbClr val="000000"/>
                </a:solidFill>
                <a:effectLst/>
                <a:latin typeface="+mn-lt"/>
                <a:ea typeface="+mn-ea"/>
              </a:rPr>
              <a:t>Il y a ensuite la taille du texte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i="0">
              <a:solidFill>
                <a:srgbClr val="000000"/>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i="0">
                <a:solidFill>
                  <a:srgbClr val="000000"/>
                </a:solidFill>
                <a:effectLst/>
                <a:latin typeface="+mn-lt"/>
                <a:ea typeface="+mn-ea"/>
              </a:rPr>
              <a:t>Pour le </a:t>
            </a:r>
            <a:r>
              <a:rPr lang="fr-FR" b="1" i="0">
                <a:solidFill>
                  <a:srgbClr val="000000"/>
                </a:solidFill>
                <a:effectLst/>
                <a:latin typeface="+mn-lt"/>
                <a:ea typeface="+mn-ea"/>
              </a:rPr>
              <a:t>contraste texte/fond,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a:solidFill>
                  <a:srgbClr val="000000"/>
                </a:solidFill>
                <a:effectLst/>
                <a:latin typeface="+mn-lt"/>
                <a:ea typeface="+mn-ea"/>
              </a:rPr>
              <a:t>p</a:t>
            </a:r>
            <a:r>
              <a:rPr lang="fr-FR" b="0">
                <a:solidFill>
                  <a:srgbClr val="323130"/>
                </a:solidFill>
                <a:effectLst/>
                <a:latin typeface="+mn-lt"/>
                <a:ea typeface="Segoe UI" panose="020B0502040204020203" pitchFamily="34" charset="0"/>
              </a:rPr>
              <a:t>our le </a:t>
            </a:r>
            <a:r>
              <a:rPr lang="fr-FR" b="1">
                <a:solidFill>
                  <a:srgbClr val="323130"/>
                </a:solidFill>
                <a:effectLst/>
                <a:latin typeface="+mn-lt"/>
                <a:ea typeface="Segoe UI" panose="020B0502040204020203" pitchFamily="34" charset="0"/>
              </a:rPr>
              <a:t>web</a:t>
            </a:r>
            <a:r>
              <a:rPr lang="fr-FR" b="0">
                <a:solidFill>
                  <a:srgbClr val="323130"/>
                </a:solidFill>
                <a:effectLst/>
                <a:latin typeface="+mn-lt"/>
                <a:ea typeface="Segoe UI" panose="020B0502040204020203" pitchFamily="34" charset="0"/>
              </a:rPr>
              <a:t>, on va utiliser un niveau de contraste </a:t>
            </a:r>
            <a:r>
              <a:rPr lang="fr-FR">
                <a:solidFill>
                  <a:srgbClr val="323130"/>
                </a:solidFill>
                <a:effectLst/>
                <a:latin typeface="+mn-lt"/>
                <a:ea typeface="Segoe UI" panose="020B0502040204020203" pitchFamily="34" charset="0"/>
              </a:rPr>
              <a:t>de 4.5 pour 1 </a:t>
            </a:r>
            <a:r>
              <a:rPr lang="fr-FR" b="0">
                <a:solidFill>
                  <a:srgbClr val="323130"/>
                </a:solidFill>
                <a:effectLst/>
                <a:latin typeface="+mn-lt"/>
                <a:ea typeface="Segoe UI" panose="020B0502040204020203" pitchFamily="34" charset="0"/>
              </a:rPr>
              <a:t>pour un </a:t>
            </a:r>
            <a:r>
              <a:rPr lang="fr-FR">
                <a:solidFill>
                  <a:srgbClr val="323130"/>
                </a:solidFill>
                <a:effectLst/>
                <a:latin typeface="+mn-lt"/>
                <a:ea typeface="Segoe UI" panose="020B0502040204020203" pitchFamily="34" charset="0"/>
              </a:rPr>
              <a:t>niveau AA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323130"/>
                </a:solidFill>
                <a:effectLst/>
                <a:latin typeface="+mn-lt"/>
                <a:ea typeface="Segoe UI" panose="020B0502040204020203" pitchFamily="34" charset="0"/>
              </a:rPr>
              <a:t>et pour les </a:t>
            </a:r>
            <a:r>
              <a:rPr lang="fr-FR" b="1">
                <a:solidFill>
                  <a:srgbClr val="323130"/>
                </a:solidFill>
                <a:effectLst/>
                <a:latin typeface="+mn-lt"/>
                <a:ea typeface="Segoe UI" panose="020B0502040204020203" pitchFamily="34" charset="0"/>
              </a:rPr>
              <a:t>mobiles</a:t>
            </a:r>
            <a:r>
              <a:rPr lang="fr-FR" b="0">
                <a:solidFill>
                  <a:srgbClr val="323130"/>
                </a:solidFill>
                <a:effectLst/>
                <a:latin typeface="+mn-lt"/>
                <a:ea typeface="Segoe UI" panose="020B0502040204020203" pitchFamily="34" charset="0"/>
              </a:rPr>
              <a:t>, ce sera </a:t>
            </a:r>
            <a:r>
              <a:rPr lang="fr-FR">
                <a:solidFill>
                  <a:srgbClr val="323130"/>
                </a:solidFill>
                <a:effectLst/>
                <a:latin typeface="+mn-lt"/>
                <a:ea typeface="Segoe UI" panose="020B0502040204020203" pitchFamily="34" charset="0"/>
              </a:rPr>
              <a:t>7 pour 1</a:t>
            </a:r>
          </a:p>
          <a:p>
            <a:pPr marL="0" marR="0" lvl="0" algn="l" defTabSz="914400" rtl="0" eaLnBrk="1" fontAlgn="auto" latinLnBrk="0" hangingPunct="1">
              <a:lnSpc>
                <a:spcPct val="100000"/>
              </a:lnSpc>
              <a:spcBef>
                <a:spcPts val="0"/>
              </a:spcBef>
              <a:spcAft>
                <a:spcPts val="0"/>
              </a:spcAft>
              <a:buClrTx/>
              <a:buSzTx/>
              <a:tabLst/>
              <a:defRPr/>
            </a:pPr>
            <a:r>
              <a:rPr lang="fr-FR" b="0">
                <a:solidFill>
                  <a:srgbClr val="323130"/>
                </a:solidFill>
                <a:effectLst/>
                <a:latin typeface="+mn-lt"/>
                <a:ea typeface="Segoe UI" panose="020B0502040204020203" pitchFamily="34" charset="0"/>
              </a:rPr>
              <a:t>On verra ça tout à l’heure avec l'utilisation de l'outil </a:t>
            </a:r>
            <a:r>
              <a:rPr lang="fr-FR" b="0" err="1">
                <a:solidFill>
                  <a:srgbClr val="323130"/>
                </a:solidFill>
                <a:effectLst/>
                <a:latin typeface="+mn-lt"/>
                <a:ea typeface="Segoe UI" panose="020B0502040204020203" pitchFamily="34" charset="0"/>
              </a:rPr>
              <a:t>Color</a:t>
            </a:r>
            <a:r>
              <a:rPr lang="fr-FR" b="0">
                <a:solidFill>
                  <a:srgbClr val="323130"/>
                </a:solidFill>
                <a:effectLst/>
                <a:latin typeface="+mn-lt"/>
                <a:ea typeface="Segoe UI" panose="020B0502040204020203" pitchFamily="34" charset="0"/>
              </a:rPr>
              <a:t> Contrast Analyser.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i="0">
              <a:solidFill>
                <a:srgbClr val="000000"/>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i="0">
                <a:solidFill>
                  <a:srgbClr val="000000"/>
                </a:solidFill>
                <a:effectLst/>
                <a:latin typeface="+mn-lt"/>
                <a:ea typeface="+mn-ea"/>
              </a:rPr>
              <a:t>Pour les </a:t>
            </a:r>
            <a:r>
              <a:rPr lang="fr-FR" i="0">
                <a:solidFill>
                  <a:srgbClr val="000000"/>
                </a:solidFill>
                <a:effectLst/>
                <a:latin typeface="+mn-lt"/>
                <a:ea typeface="+mn-ea"/>
              </a:rPr>
              <a:t>textes de grand taille </a:t>
            </a:r>
            <a:r>
              <a:rPr lang="fr-FR" b="0">
                <a:latin typeface="+mn-lt"/>
                <a:cs typeface="Arial"/>
              </a:rPr>
              <a:t>(càd : 150%</a:t>
            </a:r>
            <a:r>
              <a:rPr lang="fr-FR" b="0" spc="-10">
                <a:latin typeface="+mn-lt"/>
                <a:cs typeface="Arial"/>
              </a:rPr>
              <a:t> </a:t>
            </a:r>
            <a:r>
              <a:rPr lang="fr-FR" b="0" spc="-5">
                <a:latin typeface="+mn-lt"/>
                <a:cs typeface="Arial"/>
              </a:rPr>
              <a:t>de</a:t>
            </a:r>
            <a:r>
              <a:rPr lang="fr-FR" b="0" spc="-15">
                <a:latin typeface="+mn-lt"/>
                <a:cs typeface="Arial"/>
              </a:rPr>
              <a:t> </a:t>
            </a:r>
            <a:r>
              <a:rPr lang="fr-FR" b="0" spc="-5">
                <a:latin typeface="+mn-lt"/>
                <a:cs typeface="Arial"/>
              </a:rPr>
              <a:t>la</a:t>
            </a:r>
            <a:r>
              <a:rPr lang="fr-FR" b="0">
                <a:latin typeface="+mn-lt"/>
                <a:cs typeface="Arial"/>
              </a:rPr>
              <a:t> </a:t>
            </a:r>
            <a:r>
              <a:rPr lang="fr-FR" b="0" spc="-5">
                <a:latin typeface="+mn-lt"/>
                <a:cs typeface="Arial"/>
              </a:rPr>
              <a:t>taille</a:t>
            </a:r>
            <a:r>
              <a:rPr lang="fr-FR" b="0" spc="-15">
                <a:latin typeface="+mn-lt"/>
                <a:cs typeface="Arial"/>
              </a:rPr>
              <a:t> </a:t>
            </a:r>
            <a:r>
              <a:rPr lang="fr-FR" b="0" spc="-5">
                <a:latin typeface="+mn-lt"/>
                <a:cs typeface="Arial"/>
              </a:rPr>
              <a:t>de</a:t>
            </a:r>
            <a:r>
              <a:rPr lang="fr-FR" b="0">
                <a:latin typeface="+mn-lt"/>
                <a:cs typeface="Arial"/>
              </a:rPr>
              <a:t> </a:t>
            </a:r>
            <a:r>
              <a:rPr lang="fr-FR" b="0" spc="-5">
                <a:latin typeface="+mn-lt"/>
                <a:cs typeface="Arial"/>
              </a:rPr>
              <a:t>la police</a:t>
            </a:r>
            <a:r>
              <a:rPr lang="fr-FR" b="0" spc="-20">
                <a:latin typeface="+mn-lt"/>
                <a:cs typeface="Arial"/>
              </a:rPr>
              <a:t> </a:t>
            </a:r>
            <a:r>
              <a:rPr lang="fr-FR" b="0" spc="-5">
                <a:latin typeface="+mn-lt"/>
                <a:cs typeface="Arial"/>
              </a:rPr>
              <a:t>par</a:t>
            </a:r>
            <a:r>
              <a:rPr lang="fr-FR" b="0" spc="-15">
                <a:latin typeface="+mn-lt"/>
                <a:cs typeface="Arial"/>
              </a:rPr>
              <a:t> </a:t>
            </a:r>
            <a:r>
              <a:rPr lang="fr-FR" b="0" spc="-5">
                <a:latin typeface="+mn-lt"/>
                <a:cs typeface="Arial"/>
              </a:rPr>
              <a:t>défaut</a:t>
            </a:r>
            <a:r>
              <a:rPr lang="fr-FR" b="0" spc="-35">
                <a:latin typeface="+mn-lt"/>
                <a:cs typeface="Arial"/>
              </a:rPr>
              <a:t> </a:t>
            </a:r>
            <a:r>
              <a:rPr lang="fr-FR" b="0" spc="-5">
                <a:latin typeface="+mn-lt"/>
                <a:cs typeface="Arial"/>
              </a:rPr>
              <a:t>ou</a:t>
            </a:r>
            <a:r>
              <a:rPr lang="fr-FR" b="0">
                <a:latin typeface="+mn-lt"/>
                <a:cs typeface="Arial"/>
              </a:rPr>
              <a:t> </a:t>
            </a:r>
            <a:r>
              <a:rPr lang="fr-FR" b="0" spc="-5">
                <a:latin typeface="+mn-lt"/>
                <a:cs typeface="Arial"/>
              </a:rPr>
              <a:t>120%</a:t>
            </a:r>
            <a:r>
              <a:rPr lang="fr-FR" b="0" spc="-15">
                <a:latin typeface="+mn-lt"/>
                <a:cs typeface="Arial"/>
              </a:rPr>
              <a:t> </a:t>
            </a:r>
            <a:r>
              <a:rPr lang="fr-FR" b="0">
                <a:latin typeface="+mn-lt"/>
                <a:cs typeface="Arial"/>
              </a:rPr>
              <a:t>si</a:t>
            </a:r>
            <a:r>
              <a:rPr lang="fr-FR" b="0" spc="5">
                <a:latin typeface="+mn-lt"/>
                <a:cs typeface="Arial"/>
              </a:rPr>
              <a:t> </a:t>
            </a:r>
            <a:r>
              <a:rPr lang="fr-FR" b="0" spc="-5">
                <a:latin typeface="+mn-lt"/>
                <a:cs typeface="Arial"/>
              </a:rPr>
              <a:t>le</a:t>
            </a:r>
            <a:r>
              <a:rPr lang="fr-FR" b="0" spc="-15">
                <a:latin typeface="+mn-lt"/>
                <a:cs typeface="Arial"/>
              </a:rPr>
              <a:t> </a:t>
            </a:r>
            <a:r>
              <a:rPr lang="fr-FR" b="0" spc="-5">
                <a:latin typeface="+mn-lt"/>
                <a:cs typeface="Arial"/>
              </a:rPr>
              <a:t>texte</a:t>
            </a:r>
            <a:r>
              <a:rPr lang="fr-FR" b="0">
                <a:latin typeface="+mn-lt"/>
                <a:cs typeface="Arial"/>
              </a:rPr>
              <a:t> est</a:t>
            </a:r>
            <a:r>
              <a:rPr lang="fr-FR" b="0" spc="-25">
                <a:latin typeface="+mn-lt"/>
                <a:cs typeface="Arial"/>
              </a:rPr>
              <a:t> </a:t>
            </a:r>
            <a:r>
              <a:rPr lang="fr-FR" b="0" spc="-5">
                <a:latin typeface="+mn-lt"/>
                <a:cs typeface="Arial"/>
              </a:rPr>
              <a:t>en</a:t>
            </a:r>
            <a:r>
              <a:rPr lang="fr-FR" b="0">
                <a:latin typeface="+mn-lt"/>
                <a:cs typeface="Arial"/>
              </a:rPr>
              <a:t> </a:t>
            </a:r>
            <a:r>
              <a:rPr lang="fr-FR" b="0" spc="-5">
                <a:latin typeface="+mn-lt"/>
                <a:cs typeface="Arial"/>
              </a:rPr>
              <a:t>gras)</a:t>
            </a:r>
            <a:r>
              <a:rPr lang="fr-FR" b="0" i="0">
                <a:solidFill>
                  <a:srgbClr val="000000"/>
                </a:solidFill>
                <a:effectLst/>
                <a:latin typeface="+mn-lt"/>
                <a:ea typeface="+mn-ea"/>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a:solidFill>
                  <a:srgbClr val="000000"/>
                </a:solidFill>
                <a:effectLst/>
                <a:latin typeface="+mn-lt"/>
                <a:ea typeface="+mn-ea"/>
              </a:rPr>
              <a:t>p</a:t>
            </a:r>
            <a:r>
              <a:rPr lang="fr-FR" b="0">
                <a:solidFill>
                  <a:srgbClr val="323130"/>
                </a:solidFill>
                <a:effectLst/>
                <a:latin typeface="+mn-lt"/>
                <a:ea typeface="Segoe UI" panose="020B0502040204020203" pitchFamily="34" charset="0"/>
              </a:rPr>
              <a:t>our le </a:t>
            </a:r>
            <a:r>
              <a:rPr lang="fr-FR" b="1">
                <a:solidFill>
                  <a:srgbClr val="323130"/>
                </a:solidFill>
                <a:effectLst/>
                <a:latin typeface="+mn-lt"/>
                <a:ea typeface="Segoe UI" panose="020B0502040204020203" pitchFamily="34" charset="0"/>
              </a:rPr>
              <a:t>web</a:t>
            </a:r>
            <a:r>
              <a:rPr lang="fr-FR">
                <a:solidFill>
                  <a:srgbClr val="323130"/>
                </a:solidFill>
                <a:effectLst/>
                <a:latin typeface="+mn-lt"/>
                <a:ea typeface="Segoe UI" panose="020B0502040204020203" pitchFamily="34" charset="0"/>
              </a:rPr>
              <a:t>, </a:t>
            </a:r>
            <a:r>
              <a:rPr lang="fr-FR" b="0">
                <a:solidFill>
                  <a:srgbClr val="323130"/>
                </a:solidFill>
                <a:effectLst/>
                <a:latin typeface="+mn-lt"/>
                <a:ea typeface="Segoe UI" panose="020B0502040204020203" pitchFamily="34" charset="0"/>
              </a:rPr>
              <a:t>le contraste minimum à atteindre sera de </a:t>
            </a:r>
            <a:r>
              <a:rPr lang="fr-FR">
                <a:solidFill>
                  <a:srgbClr val="323130"/>
                </a:solidFill>
                <a:effectLst/>
                <a:latin typeface="+mn-lt"/>
                <a:ea typeface="Segoe UI" panose="020B0502040204020203" pitchFamily="34" charset="0"/>
              </a:rPr>
              <a:t>3 pour 1 </a:t>
            </a:r>
            <a:r>
              <a:rPr lang="fr-FR" b="0">
                <a:solidFill>
                  <a:srgbClr val="323130"/>
                </a:solidFill>
                <a:effectLst/>
                <a:latin typeface="+mn-lt"/>
                <a:ea typeface="Segoe UI" panose="020B0502040204020203" pitchFamily="34" charset="0"/>
              </a:rPr>
              <a:t>pour un </a:t>
            </a:r>
            <a:r>
              <a:rPr lang="fr-FR">
                <a:solidFill>
                  <a:srgbClr val="323130"/>
                </a:solidFill>
                <a:effectLst/>
                <a:latin typeface="+mn-lt"/>
                <a:ea typeface="Segoe UI" panose="020B0502040204020203" pitchFamily="34" charset="0"/>
              </a:rPr>
              <a:t>niveau A</a:t>
            </a:r>
            <a:r>
              <a:rPr lang="fr-FR" b="0">
                <a:solidFill>
                  <a:srgbClr val="323130"/>
                </a:solidFill>
                <a:effectLst/>
                <a:latin typeface="+mn-lt"/>
                <a:ea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323130"/>
                </a:solidFill>
                <a:effectLst/>
                <a:latin typeface="+mn-lt"/>
                <a:ea typeface="Segoe UI" panose="020B0502040204020203" pitchFamily="34" charset="0"/>
              </a:rPr>
              <a:t>et pour les </a:t>
            </a:r>
            <a:r>
              <a:rPr lang="fr-FR" b="1">
                <a:solidFill>
                  <a:srgbClr val="323130"/>
                </a:solidFill>
                <a:effectLst/>
                <a:latin typeface="+mn-lt"/>
                <a:ea typeface="Segoe UI" panose="020B0502040204020203" pitchFamily="34" charset="0"/>
              </a:rPr>
              <a:t>mobiles</a:t>
            </a:r>
            <a:r>
              <a:rPr lang="fr-FR" b="0">
                <a:solidFill>
                  <a:srgbClr val="323130"/>
                </a:solidFill>
                <a:effectLst/>
                <a:latin typeface="+mn-lt"/>
                <a:ea typeface="Segoe UI" panose="020B0502040204020203" pitchFamily="34" charset="0"/>
              </a:rPr>
              <a:t>, ce sera </a:t>
            </a:r>
            <a:r>
              <a:rPr lang="fr-FR">
                <a:solidFill>
                  <a:srgbClr val="323130"/>
                </a:solidFill>
                <a:effectLst/>
                <a:latin typeface="+mn-lt"/>
                <a:ea typeface="Segoe UI" panose="020B0502040204020203" pitchFamily="34" charset="0"/>
              </a:rPr>
              <a:t>4,5 pour 1 </a:t>
            </a:r>
            <a:r>
              <a:rPr lang="fr-FR" b="0">
                <a:solidFill>
                  <a:srgbClr val="323130"/>
                </a:solidFill>
                <a:effectLst/>
                <a:latin typeface="+mn-lt"/>
                <a:ea typeface="Segoe UI" panose="020B0502040204020203" pitchFamily="34" charset="0"/>
              </a:rPr>
              <a:t>pour un </a:t>
            </a:r>
            <a:r>
              <a:rPr lang="fr-FR">
                <a:solidFill>
                  <a:srgbClr val="323130"/>
                </a:solidFill>
                <a:effectLst/>
                <a:latin typeface="+mn-lt"/>
                <a:ea typeface="Segoe UI" panose="020B0502040204020203" pitchFamily="34" charset="0"/>
              </a:rPr>
              <a:t>niveau AA </a:t>
            </a:r>
            <a:br>
              <a:rPr lang="fr-FR">
                <a:solidFill>
                  <a:srgbClr val="323130"/>
                </a:solidFill>
                <a:effectLst/>
                <a:latin typeface="+mn-lt"/>
                <a:ea typeface="Segoe UI" panose="020B0502040204020203" pitchFamily="34" charset="0"/>
              </a:rPr>
            </a:br>
            <a:endParaRPr lang="fr-FR">
              <a:solidFill>
                <a:srgbClr val="323130"/>
              </a:solidFill>
              <a:effectLst/>
              <a:latin typeface="+mn-lt"/>
              <a:ea typeface="Segoe UI" panose="020B0502040204020203" pitchFamily="34" charset="0"/>
            </a:endParaRPr>
          </a:p>
          <a:p>
            <a:pPr marL="0" marR="0" lvl="0" algn="l" defTabSz="914400" rtl="0" eaLnBrk="1" fontAlgn="auto" latinLnBrk="0" hangingPunct="1">
              <a:lnSpc>
                <a:spcPct val="100000"/>
              </a:lnSpc>
              <a:spcBef>
                <a:spcPts val="0"/>
              </a:spcBef>
              <a:spcAft>
                <a:spcPts val="0"/>
              </a:spcAft>
              <a:buClrTx/>
              <a:buSzTx/>
              <a:tabLst/>
              <a:defRPr/>
            </a:pPr>
            <a:r>
              <a:rPr lang="fr-FR">
                <a:solidFill>
                  <a:srgbClr val="323130"/>
                </a:solidFill>
                <a:latin typeface="+mn-lt"/>
                <a:ea typeface="Segoe UI" panose="020B0502040204020203" pitchFamily="34" charset="0"/>
              </a:rPr>
              <a:t>------------------------------------------------</a:t>
            </a:r>
            <a:endParaRPr lang="fr-FR">
              <a:solidFill>
                <a:srgbClr val="323130"/>
              </a:solidFill>
              <a:effectLst/>
              <a:latin typeface="+mn-lt"/>
              <a:ea typeface="Segoe UI" panose="020B0502040204020203" pitchFamily="34" charset="0"/>
            </a:endParaRPr>
          </a:p>
          <a:p>
            <a:pPr algn="l">
              <a:buFont typeface="Arial" panose="020B0604020202020204" pitchFamily="34" charset="0"/>
              <a:buNone/>
            </a:pPr>
            <a:r>
              <a:rPr lang="fr-FR" b="1" i="0" u="sng">
                <a:solidFill>
                  <a:srgbClr val="000000"/>
                </a:solidFill>
                <a:effectLst/>
                <a:latin typeface="+mn-lt"/>
              </a:rPr>
              <a:t>Info complémentaires </a:t>
            </a:r>
            <a:r>
              <a:rPr lang="fr-FR" b="1" i="0">
                <a:solidFill>
                  <a:srgbClr val="000000"/>
                </a:solidFill>
                <a:effectLst/>
                <a:latin typeface="+mn-lt"/>
              </a:rPr>
              <a:t>: </a:t>
            </a:r>
          </a:p>
          <a:p>
            <a:pPr algn="l"/>
            <a:endParaRPr lang="fr-FR" b="1" i="0">
              <a:solidFill>
                <a:srgbClr val="000000"/>
              </a:solidFill>
              <a:effectLst/>
              <a:latin typeface="+mn-lt"/>
            </a:endParaRPr>
          </a:p>
          <a:p>
            <a:pPr marL="263525" indent="-171450" algn="l">
              <a:buFont typeface="Arial" panose="020B0604020202020204" pitchFamily="34" charset="0"/>
              <a:buChar char="•"/>
            </a:pPr>
            <a:r>
              <a:rPr lang="fr-FR" b="1" i="0">
                <a:solidFill>
                  <a:srgbClr val="000000"/>
                </a:solidFill>
                <a:effectLst/>
                <a:latin typeface="+mn-lt"/>
              </a:rPr>
              <a:t>Pour texte standard</a:t>
            </a:r>
            <a:endParaRPr lang="fr-FR" b="0" i="0">
              <a:solidFill>
                <a:srgbClr val="000000"/>
              </a:solidFill>
              <a:effectLst/>
              <a:latin typeface="+mn-lt"/>
            </a:endParaRPr>
          </a:p>
          <a:p>
            <a:pPr marL="490537" indent="-171450">
              <a:buFont typeface="Courier New" panose="02070309020205020404" pitchFamily="49" charset="0"/>
              <a:buChar char="o"/>
            </a:pPr>
            <a:r>
              <a:rPr lang="fr-FR" b="0" i="0">
                <a:solidFill>
                  <a:srgbClr val="000000"/>
                </a:solidFill>
                <a:effectLst/>
              </a:rPr>
              <a:t>Taille inférieure à 24px : contraste de 4,5:1</a:t>
            </a:r>
          </a:p>
          <a:p>
            <a:pPr marL="490537" indent="-171450">
              <a:buFont typeface="Courier New" panose="02070309020205020404" pitchFamily="49" charset="0"/>
              <a:buChar char="o"/>
            </a:pPr>
            <a:r>
              <a:rPr lang="fr-FR" b="0" i="0">
                <a:solidFill>
                  <a:srgbClr val="000000"/>
                </a:solidFill>
                <a:effectLst/>
              </a:rPr>
              <a:t>Taille supérieure ou égale à 24px : contraste de 3:1</a:t>
            </a:r>
          </a:p>
          <a:p>
            <a:pPr marL="742950" lvl="1" indent="-285750" algn="l">
              <a:buFont typeface="Arial" panose="020B0604020202020204" pitchFamily="34" charset="0"/>
              <a:buChar char="•"/>
            </a:pPr>
            <a:endParaRPr lang="fr-FR" b="0" i="0">
              <a:solidFill>
                <a:srgbClr val="000000"/>
              </a:solidFill>
              <a:effectLst/>
            </a:endParaRPr>
          </a:p>
          <a:p>
            <a:pPr marL="263525" indent="-171450" algn="l">
              <a:buFont typeface="Arial" panose="020B0604020202020204" pitchFamily="34" charset="0"/>
              <a:buChar char="•"/>
            </a:pPr>
            <a:r>
              <a:rPr lang="fr-FR" b="1" i="0">
                <a:solidFill>
                  <a:srgbClr val="000000"/>
                </a:solidFill>
                <a:effectLst/>
                <a:latin typeface="+mn-lt"/>
              </a:rPr>
              <a:t> Pour les textes gras</a:t>
            </a:r>
            <a:endParaRPr lang="fr-FR" b="0" i="0">
              <a:solidFill>
                <a:srgbClr val="000000"/>
              </a:solidFill>
              <a:effectLst/>
              <a:latin typeface="+mn-lt"/>
            </a:endParaRPr>
          </a:p>
          <a:p>
            <a:pPr marL="604837" indent="-285750">
              <a:buFont typeface="Courier New" panose="02070309020205020404" pitchFamily="49" charset="0"/>
              <a:buChar char="o"/>
            </a:pPr>
            <a:r>
              <a:rPr lang="fr-FR" b="0" i="0">
                <a:solidFill>
                  <a:srgbClr val="000000"/>
                </a:solidFill>
                <a:effectLst/>
              </a:rPr>
              <a:t>Taille inférieure à 18,5px : contraste de 4,5:1</a:t>
            </a:r>
          </a:p>
          <a:p>
            <a:pPr marL="604837" indent="-285750">
              <a:buFont typeface="Courier New" panose="02070309020205020404" pitchFamily="49" charset="0"/>
              <a:buChar char="o"/>
            </a:pPr>
            <a:r>
              <a:rPr lang="fr-FR" b="0" i="0">
                <a:solidFill>
                  <a:srgbClr val="000000"/>
                </a:solidFill>
                <a:effectLst/>
              </a:rPr>
              <a:t>Taille supérieure ou égale à 18,5px : contraste de 3:1</a:t>
            </a:r>
          </a:p>
          <a:p>
            <a:pPr marL="742950" lvl="1" indent="-285750" algn="l">
              <a:buFont typeface="Arial" panose="020B0604020202020204" pitchFamily="34" charset="0"/>
              <a:buChar char="•"/>
            </a:pPr>
            <a:endParaRPr lang="fr-FR" b="0" i="0">
              <a:solidFill>
                <a:srgbClr val="000000"/>
              </a:solidFill>
              <a:effectLst/>
            </a:endParaRPr>
          </a:p>
          <a:p>
            <a:pPr marL="171450" lvl="0" indent="-171450" algn="l">
              <a:buFont typeface="Arial" panose="020B0604020202020204" pitchFamily="34" charset="0"/>
              <a:buChar char="•"/>
            </a:pPr>
            <a:r>
              <a:rPr lang="fr-FR" b="1" i="0">
                <a:solidFill>
                  <a:srgbClr val="000000"/>
                </a:solidFill>
                <a:effectLst/>
                <a:latin typeface="+mn-lt"/>
              </a:rPr>
              <a:t>Ce que signifie cette notation </a:t>
            </a:r>
            <a:r>
              <a:rPr lang="fr-FR" b="0" i="0">
                <a:solidFill>
                  <a:srgbClr val="000000"/>
                </a:solidFill>
                <a:effectLst/>
                <a:latin typeface="+mn-lt"/>
              </a:rPr>
              <a:t>:</a:t>
            </a:r>
          </a:p>
          <a:p>
            <a:pPr marL="319087"/>
            <a:r>
              <a:rPr lang="fr-FR" b="0">
                <a:solidFill>
                  <a:srgbClr val="323130"/>
                </a:solidFill>
                <a:effectLst/>
                <a:ea typeface="Segoe UI" panose="020B0502040204020203" pitchFamily="34" charset="0"/>
              </a:rPr>
              <a:t>C'est calcul de contraste, on n'a pas la formule, mais on a des outils qui va nous permettre de calculer ça. </a:t>
            </a:r>
          </a:p>
          <a:p>
            <a:pPr marL="319087"/>
            <a:r>
              <a:rPr lang="fr-FR" b="0">
                <a:solidFill>
                  <a:srgbClr val="323130"/>
                </a:solidFill>
                <a:effectLst/>
                <a:ea typeface="Segoe UI" panose="020B0502040204020203" pitchFamily="34" charset="0"/>
              </a:rPr>
              <a:t>C'est en gros la différence de contraste entre la couleur au premier plan et la couleur au 2nd.</a:t>
            </a:r>
            <a:r>
              <a:rPr lang="fr-FR" b="0">
                <a:effectLst/>
              </a:rPr>
              <a:t> </a:t>
            </a:r>
          </a:p>
          <a:p>
            <a:pPr marL="319087"/>
            <a:endParaRPr lang="fr-FR" b="0" i="0">
              <a:solidFill>
                <a:srgbClr val="000000"/>
              </a:solidFill>
              <a:effectLst/>
            </a:endParaRPr>
          </a:p>
          <a:p>
            <a:pPr marL="319087"/>
            <a:r>
              <a:rPr lang="fr-FR" b="0" i="0">
                <a:solidFill>
                  <a:srgbClr val="000000"/>
                </a:solidFill>
                <a:effectLst/>
              </a:rPr>
              <a:t>Pour se rendre un peu mieux compte de ce que représente les chiffres : </a:t>
            </a:r>
          </a:p>
          <a:p>
            <a:pPr marL="319087"/>
            <a:r>
              <a:rPr lang="fr-FR" b="0" i="0">
                <a:solidFill>
                  <a:srgbClr val="000000"/>
                </a:solidFill>
                <a:effectLst/>
              </a:rPr>
              <a:t>- contraste noir/blanc : 21:1</a:t>
            </a:r>
          </a:p>
          <a:p>
            <a:pPr marL="319087">
              <a:defRPr/>
            </a:pPr>
            <a:r>
              <a:rPr lang="fr-FR" b="0" i="0">
                <a:solidFill>
                  <a:srgbClr val="000000"/>
                </a:solidFill>
                <a:effectLst/>
              </a:rPr>
              <a:t>- contraste orange accessible (#</a:t>
            </a:r>
            <a:r>
              <a:rPr lang="fr-FR" b="0">
                <a:effectLst/>
              </a:rPr>
              <a:t>F16E00</a:t>
            </a:r>
            <a:r>
              <a:rPr lang="fr-FR" b="0" i="0">
                <a:solidFill>
                  <a:srgbClr val="000000"/>
                </a:solidFill>
                <a:effectLst/>
              </a:rPr>
              <a:t>)/blanc : 3:1</a:t>
            </a:r>
          </a:p>
          <a:p>
            <a:endParaRPr lang="fr-FR">
              <a:latin typeface="+mn-lt"/>
            </a:endParaRPr>
          </a:p>
          <a:p>
            <a:pPr marL="171450" indent="-171450">
              <a:buFont typeface="Arial" panose="020B0604020202020204" pitchFamily="34" charset="0"/>
              <a:buChar char="•"/>
            </a:pPr>
            <a:r>
              <a:rPr lang="fr-FR" b="1" u="none">
                <a:latin typeface="+mn-lt"/>
              </a:rPr>
              <a:t>Pourquoi un orange accessible en plus du orange de la marque </a:t>
            </a:r>
            <a:r>
              <a:rPr lang="fr-FR">
                <a:latin typeface="+mn-lt"/>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b="0">
                <a:solidFill>
                  <a:srgbClr val="323130"/>
                </a:solidFill>
                <a:effectLst/>
                <a:ea typeface="Segoe UI" panose="020B0502040204020203" pitchFamily="34" charset="0"/>
              </a:rPr>
              <a:t>La couleur de orange de base qui était moins accessible que le orange initial et donc la marque a consenti à le foncer un peu plus foncé augmenter le </a:t>
            </a:r>
            <a:r>
              <a:rPr lang="fr-FR" b="0" err="1">
                <a:solidFill>
                  <a:srgbClr val="323130"/>
                </a:solidFill>
                <a:effectLst/>
                <a:ea typeface="Segoe UI" panose="020B0502040204020203" pitchFamily="34" charset="0"/>
              </a:rPr>
              <a:t>le</a:t>
            </a:r>
            <a:r>
              <a:rPr lang="fr-FR" b="0">
                <a:solidFill>
                  <a:srgbClr val="323130"/>
                </a:solidFill>
                <a:effectLst/>
                <a:ea typeface="Segoe UI" panose="020B0502040204020203" pitchFamily="34" charset="0"/>
              </a:rPr>
              <a:t> niveau de contraste avec le blanc. Mais effectivement si les caractères sont un peu trop petits alors, ça ne suffit plus.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fr-FR" b="0">
              <a:solidFill>
                <a:srgbClr val="323130"/>
              </a:solidFill>
              <a:effectLst/>
              <a:ea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b="0">
                <a:solidFill>
                  <a:srgbClr val="323130"/>
                </a:solidFill>
                <a:effectLst/>
                <a:ea typeface="Segoe UI" panose="020B0502040204020203" pitchFamily="34" charset="0"/>
              </a:rPr>
              <a:t>Pour le </a:t>
            </a:r>
            <a:r>
              <a:rPr lang="fr-FR">
                <a:solidFill>
                  <a:srgbClr val="323130"/>
                </a:solidFill>
                <a:effectLst/>
                <a:ea typeface="Segoe UI" panose="020B0502040204020203" pitchFamily="34" charset="0"/>
              </a:rPr>
              <a:t>logo Orange</a:t>
            </a:r>
            <a:r>
              <a:rPr lang="fr-FR" b="0">
                <a:solidFill>
                  <a:srgbClr val="323130"/>
                </a:solidFill>
                <a:effectLst/>
                <a:ea typeface="Segoe UI" panose="020B0502040204020203" pitchFamily="34" charset="0"/>
              </a:rPr>
              <a:t>, on n'a pas le droit de changer la couleur.</a:t>
            </a:r>
            <a:br>
              <a:rPr lang="fr-FR" b="0">
                <a:solidFill>
                  <a:srgbClr val="323130"/>
                </a:solidFill>
                <a:effectLst/>
                <a:ea typeface="Segoe UI" panose="020B0502040204020203" pitchFamily="34" charset="0"/>
              </a:rPr>
            </a:br>
            <a:r>
              <a:rPr lang="fr-FR" b="0">
                <a:solidFill>
                  <a:srgbClr val="323130"/>
                </a:solidFill>
                <a:effectLst/>
                <a:ea typeface="Segoe UI" panose="020B0502040204020203" pitchFamily="34" charset="0"/>
              </a:rPr>
              <a:t>Par contre pour toutes les </a:t>
            </a:r>
            <a:r>
              <a:rPr lang="fr-FR">
                <a:solidFill>
                  <a:srgbClr val="323130"/>
                </a:solidFill>
                <a:effectLst/>
                <a:ea typeface="Segoe UI" panose="020B0502040204020203" pitchFamily="34" charset="0"/>
              </a:rPr>
              <a:t>présentations</a:t>
            </a:r>
            <a:r>
              <a:rPr lang="fr-FR" b="0">
                <a:solidFill>
                  <a:srgbClr val="323130"/>
                </a:solidFill>
                <a:effectLst/>
                <a:ea typeface="Segoe UI" panose="020B0502040204020203" pitchFamily="34" charset="0"/>
              </a:rPr>
              <a:t>, pour tous les </a:t>
            </a:r>
            <a:r>
              <a:rPr lang="fr-FR">
                <a:solidFill>
                  <a:srgbClr val="323130"/>
                </a:solidFill>
                <a:effectLst/>
                <a:ea typeface="Segoe UI" panose="020B0502040204020203" pitchFamily="34" charset="0"/>
              </a:rPr>
              <a:t>textes</a:t>
            </a:r>
            <a:r>
              <a:rPr lang="fr-FR" b="0">
                <a:solidFill>
                  <a:srgbClr val="323130"/>
                </a:solidFill>
                <a:effectLst/>
                <a:ea typeface="Segoe UI" panose="020B0502040204020203" pitchFamily="34" charset="0"/>
              </a:rPr>
              <a:t>, donc on va utiliser le l'orange accessible.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fr-FR">
              <a:solidFill>
                <a:srgbClr val="323130"/>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323130"/>
                </a:solidFill>
                <a:effectLst/>
                <a:latin typeface="+mn-lt"/>
              </a:rPr>
              <a:t>Où trouver les couleurs chartées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b="0">
                <a:solidFill>
                  <a:srgbClr val="323130"/>
                </a:solidFill>
                <a:effectLst/>
              </a:rPr>
              <a:t>Sur le site system.design.orange.com : on y retrouve tous les couples de couleurs qui sont accessibles.</a:t>
            </a:r>
            <a:endParaRPr lang="fr-FR" b="0"/>
          </a:p>
          <a:p>
            <a:endParaRPr lang="fr-FR">
              <a:latin typeface="+mn-lt"/>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8</a:t>
            </a:fld>
            <a:endParaRPr lang="en-GB"/>
          </a:p>
        </p:txBody>
      </p:sp>
    </p:spTree>
    <p:extLst>
      <p:ext uri="{BB962C8B-B14F-4D97-AF65-F5344CB8AC3E}">
        <p14:creationId xmlns:p14="http://schemas.microsoft.com/office/powerpoint/2010/main" val="325224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Autofit/>
          </a:bodyPr>
          <a:lstStyle/>
          <a:p>
            <a:r>
              <a:rPr lang="fr-FR" b="0">
                <a:solidFill>
                  <a:srgbClr val="323130"/>
                </a:solidFill>
                <a:effectLst/>
                <a:latin typeface="+mn-lt"/>
                <a:ea typeface="Segoe UI" panose="020B0502040204020203" pitchFamily="34" charset="0"/>
              </a:rPr>
              <a:t>Voici des exemples de couleurs et de contraste.</a:t>
            </a:r>
          </a:p>
          <a:p>
            <a:endParaRPr lang="fr-FR" b="0">
              <a:solidFill>
                <a:srgbClr val="323130"/>
              </a:solidFill>
              <a:effectLst/>
              <a:latin typeface="+mn-lt"/>
              <a:ea typeface="Segoe UI" panose="020B0502040204020203" pitchFamily="34" charset="0"/>
            </a:endParaRPr>
          </a:p>
          <a:p>
            <a:pPr marL="171450" indent="-171450">
              <a:buFont typeface="Arial" panose="020B0604020202020204" pitchFamily="34" charset="0"/>
              <a:buChar char="•"/>
            </a:pPr>
            <a:r>
              <a:rPr lang="fr-FR">
                <a:solidFill>
                  <a:srgbClr val="323130"/>
                </a:solidFill>
                <a:effectLst/>
                <a:latin typeface="+mn-lt"/>
                <a:ea typeface="Segoe UI" panose="020B0502040204020203" pitchFamily="34" charset="0"/>
              </a:rPr>
              <a:t>Exemple de gauche </a:t>
            </a:r>
            <a:r>
              <a:rPr lang="fr-FR" b="0">
                <a:solidFill>
                  <a:srgbClr val="323130"/>
                </a:solidFill>
                <a:effectLst/>
                <a:latin typeface="+mn-lt"/>
                <a:ea typeface="Segoe UI" panose="020B0502040204020203" pitchFamily="34" charset="0"/>
              </a:rPr>
              <a:t>: mauvais exemple de de de contraste : le gris foncé sur la couleur noire c'est quasi invisible.</a:t>
            </a:r>
          </a:p>
          <a:p>
            <a:pPr marL="171450" indent="-171450">
              <a:buFont typeface="Arial" panose="020B0604020202020204" pitchFamily="34" charset="0"/>
              <a:buChar char="•"/>
            </a:pPr>
            <a:endParaRPr lang="fr-FR" b="0">
              <a:solidFill>
                <a:srgbClr val="323130"/>
              </a:solidFill>
              <a:effectLst/>
              <a:latin typeface="+mn-lt"/>
              <a:ea typeface="Segoe UI" panose="020B0502040204020203" pitchFamily="34" charset="0"/>
            </a:endParaRPr>
          </a:p>
          <a:p>
            <a:pPr marL="171450" indent="-171450">
              <a:buFont typeface="Arial" panose="020B0604020202020204" pitchFamily="34" charset="0"/>
              <a:buChar char="•"/>
            </a:pPr>
            <a:r>
              <a:rPr lang="fr-FR" b="0">
                <a:solidFill>
                  <a:srgbClr val="323130"/>
                </a:solidFill>
                <a:effectLst/>
                <a:latin typeface="+mn-lt"/>
                <a:ea typeface="Segoe UI" panose="020B0502040204020203" pitchFamily="34" charset="0"/>
              </a:rPr>
              <a:t>On va retrouver aussi des problèmes de </a:t>
            </a:r>
            <a:r>
              <a:rPr lang="fr-FR">
                <a:solidFill>
                  <a:srgbClr val="323130"/>
                </a:solidFill>
                <a:effectLst/>
                <a:latin typeface="+mn-lt"/>
                <a:ea typeface="Segoe UI" panose="020B0502040204020203" pitchFamily="34" charset="0"/>
              </a:rPr>
              <a:t>contraste avec des textes sur des images </a:t>
            </a:r>
            <a:r>
              <a:rPr lang="fr-FR" b="0">
                <a:solidFill>
                  <a:srgbClr val="323130"/>
                </a:solidFill>
                <a:effectLst/>
                <a:latin typeface="+mn-lt"/>
                <a:ea typeface="Segoe UI" panose="020B0502040204020203" pitchFamily="34" charset="0"/>
              </a:rPr>
              <a:t>: là c'est vraiment très difficile de lire le texte sur cette image.</a:t>
            </a:r>
          </a:p>
          <a:p>
            <a:pPr marL="319087"/>
            <a:r>
              <a:rPr lang="fr-FR" b="0">
                <a:solidFill>
                  <a:srgbClr val="323130"/>
                </a:solidFill>
                <a:effectLst/>
                <a:ea typeface="Segoe UI" panose="020B0502040204020203" pitchFamily="34" charset="0"/>
              </a:rPr>
              <a:t>=&gt; </a:t>
            </a:r>
            <a:r>
              <a:rPr lang="fr-FR">
                <a:solidFill>
                  <a:srgbClr val="323130"/>
                </a:solidFill>
                <a:effectLst/>
                <a:ea typeface="Segoe UI" panose="020B0502040204020203" pitchFamily="34" charset="0"/>
              </a:rPr>
              <a:t>solution</a:t>
            </a:r>
            <a:r>
              <a:rPr lang="fr-FR" b="0">
                <a:solidFill>
                  <a:srgbClr val="323130"/>
                </a:solidFill>
                <a:effectLst/>
                <a:ea typeface="Segoe UI" panose="020B0502040204020203" pitchFamily="34" charset="0"/>
              </a:rPr>
              <a:t> : laisser l’image de fond mais écrire le texte sur un fond et mettre le tout sur cette image de fond =&gt; le texte est beaucoup plus est beaucoup plus visible.</a:t>
            </a:r>
            <a:br>
              <a:rPr lang="fr-FR" b="0">
                <a:solidFill>
                  <a:srgbClr val="323130"/>
                </a:solidFill>
                <a:effectLst/>
                <a:ea typeface="Segoe UI" panose="020B0502040204020203" pitchFamily="34" charset="0"/>
              </a:rPr>
            </a:br>
            <a:endParaRPr lang="fr-FR" b="0">
              <a:solidFill>
                <a:srgbClr val="323130"/>
              </a:solidFill>
              <a:effectLst/>
              <a:ea typeface="Segoe UI" panose="020B0502040204020203" pitchFamily="34" charset="0"/>
            </a:endParaRPr>
          </a:p>
          <a:p>
            <a:pPr marL="171450" indent="-171450">
              <a:buFont typeface="Arial" panose="020B0604020202020204" pitchFamily="34" charset="0"/>
              <a:buChar char="•"/>
            </a:pPr>
            <a:r>
              <a:rPr lang="fr-FR" b="0">
                <a:solidFill>
                  <a:srgbClr val="323130"/>
                </a:solidFill>
                <a:effectLst/>
                <a:latin typeface="+mn-lt"/>
                <a:ea typeface="Segoe UI" panose="020B0502040204020203" pitchFamily="34" charset="0"/>
              </a:rPr>
              <a:t>Présentation d’informations sous forme de </a:t>
            </a:r>
            <a:r>
              <a:rPr lang="fr-FR">
                <a:solidFill>
                  <a:srgbClr val="323130"/>
                </a:solidFill>
                <a:effectLst/>
                <a:latin typeface="+mn-lt"/>
                <a:ea typeface="Segoe UI" panose="020B0502040204020203" pitchFamily="34" charset="0"/>
              </a:rPr>
              <a:t>camembert</a:t>
            </a:r>
            <a:r>
              <a:rPr lang="fr-FR" b="0">
                <a:solidFill>
                  <a:srgbClr val="323130"/>
                </a:solidFill>
                <a:effectLst/>
                <a:latin typeface="+mn-lt"/>
                <a:ea typeface="Segoe UI" panose="020B0502040204020203" pitchFamily="34" charset="0"/>
              </a:rPr>
              <a:t> :</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Pour une personne qui voit bien il n’y a pas de pbe, on voit bien à quoi correspondent les nombres. Pour les personnes qui sont incapables de différencier les couleurs, ce n’est pas possible. </a:t>
            </a:r>
          </a:p>
          <a:p>
            <a:pPr marL="319087"/>
            <a:r>
              <a:rPr lang="fr-FR" b="0">
                <a:solidFill>
                  <a:srgbClr val="323130"/>
                </a:solidFill>
                <a:effectLst/>
                <a:ea typeface="Segoe UI" panose="020B0502040204020203" pitchFamily="34" charset="0"/>
              </a:rPr>
              <a:t>=&gt; </a:t>
            </a:r>
            <a:r>
              <a:rPr lang="fr-FR">
                <a:solidFill>
                  <a:srgbClr val="323130"/>
                </a:solidFill>
                <a:effectLst/>
                <a:ea typeface="Segoe UI" panose="020B0502040204020203" pitchFamily="34" charset="0"/>
              </a:rPr>
              <a:t>solution</a:t>
            </a:r>
            <a:r>
              <a:rPr lang="fr-FR" b="0">
                <a:solidFill>
                  <a:srgbClr val="323130"/>
                </a:solidFill>
                <a:effectLst/>
                <a:ea typeface="Segoe UI" panose="020B0502040204020203" pitchFamily="34" charset="0"/>
              </a:rPr>
              <a:t> :</a:t>
            </a:r>
          </a:p>
          <a:p>
            <a:pPr marL="490537" indent="-171450">
              <a:buFont typeface="Courier New" panose="02070309020205020404" pitchFamily="49" charset="0"/>
              <a:buChar char="o"/>
            </a:pPr>
            <a:r>
              <a:rPr lang="fr-FR" b="0">
                <a:solidFill>
                  <a:srgbClr val="323130"/>
                </a:solidFill>
                <a:effectLst/>
                <a:ea typeface="Segoe UI" panose="020B0502040204020203" pitchFamily="34" charset="0"/>
              </a:rPr>
              <a:t>rajouter les valeurs sur le camembert. Ne résout pas notre problème : on ne sait toujours à quoi ça correspond si on ne voit pas les couleurs</a:t>
            </a:r>
          </a:p>
          <a:p>
            <a:pPr marL="490537" indent="-171450">
              <a:buFont typeface="Courier New" panose="02070309020205020404" pitchFamily="49" charset="0"/>
              <a:buChar char="o"/>
            </a:pPr>
            <a:r>
              <a:rPr lang="fr-FR" b="0">
                <a:solidFill>
                  <a:srgbClr val="323130"/>
                </a:solidFill>
                <a:effectLst/>
                <a:ea typeface="Segoe UI" panose="020B0502040204020203" pitchFamily="34" charset="0"/>
              </a:rPr>
              <a:t>on va donc rajouter des informations complémentaires comme les % =&gt; la France qui a 58,3%.</a:t>
            </a:r>
          </a:p>
          <a:p>
            <a:pPr marL="285750" indent="-285750">
              <a:buFont typeface="Arial" panose="020B0604020202020204" pitchFamily="34" charset="0"/>
              <a:buChar char="•"/>
            </a:pPr>
            <a:endParaRPr lang="fr-FR" b="0">
              <a:solidFill>
                <a:srgbClr val="323130"/>
              </a:solidFill>
              <a:effectLst/>
              <a:latin typeface="+mn-lt"/>
              <a:ea typeface="Segoe UI" panose="020B0502040204020203" pitchFamily="34" charset="0"/>
            </a:endParaRPr>
          </a:p>
          <a:p>
            <a:pPr marL="171450" indent="-171450">
              <a:buFont typeface="Arial" panose="020B0604020202020204" pitchFamily="34" charset="0"/>
              <a:buChar char="•"/>
            </a:pPr>
            <a:r>
              <a:rPr lang="fr-FR" b="0">
                <a:solidFill>
                  <a:srgbClr val="323130"/>
                </a:solidFill>
                <a:effectLst/>
                <a:latin typeface="+mn-lt"/>
                <a:ea typeface="Segoe UI" panose="020B0502040204020203" pitchFamily="34" charset="0"/>
              </a:rPr>
              <a:t>Exemple de </a:t>
            </a:r>
            <a:r>
              <a:rPr lang="fr-FR">
                <a:solidFill>
                  <a:srgbClr val="323130"/>
                </a:solidFill>
                <a:effectLst/>
                <a:latin typeface="+mn-lt"/>
                <a:ea typeface="Segoe UI" panose="020B0502040204020203" pitchFamily="34" charset="0"/>
              </a:rPr>
              <a:t>formulaire</a:t>
            </a:r>
            <a:r>
              <a:rPr lang="fr-FR" b="0">
                <a:solidFill>
                  <a:srgbClr val="323130"/>
                </a:solidFill>
                <a:effectLst/>
                <a:latin typeface="+mn-lt"/>
                <a:ea typeface="Segoe UI" panose="020B0502040204020203" pitchFamily="34" charset="0"/>
              </a:rPr>
              <a:t> qui contient des informations en plus des champs de saisie : </a:t>
            </a:r>
          </a:p>
          <a:p>
            <a:pPr marL="319087"/>
            <a:r>
              <a:rPr lang="fr-FR" b="0">
                <a:solidFill>
                  <a:srgbClr val="323130"/>
                </a:solidFill>
                <a:effectLst/>
                <a:ea typeface="Segoe UI" panose="020B0502040204020203" pitchFamily="34" charset="0"/>
              </a:rPr>
              <a:t>Si l'info qui est véhiculée uniquement par la couleur, par exemple des champs encadrés en vert et d’autres encadré en rouge, on ne sait pas du tout à quoi ça correspond.</a:t>
            </a:r>
          </a:p>
          <a:p>
            <a:pPr marL="319087"/>
            <a:r>
              <a:rPr lang="fr-FR" b="0">
                <a:solidFill>
                  <a:srgbClr val="323130"/>
                </a:solidFill>
                <a:effectLst/>
                <a:ea typeface="Segoe UI" panose="020B0502040204020203" pitchFamily="34" charset="0"/>
              </a:rPr>
              <a:t>=&gt; </a:t>
            </a:r>
            <a:r>
              <a:rPr lang="fr-FR">
                <a:solidFill>
                  <a:srgbClr val="323130"/>
                </a:solidFill>
                <a:effectLst/>
                <a:ea typeface="Segoe UI" panose="020B0502040204020203" pitchFamily="34" charset="0"/>
              </a:rPr>
              <a:t>solution</a:t>
            </a:r>
            <a:r>
              <a:rPr lang="fr-FR" b="0">
                <a:solidFill>
                  <a:srgbClr val="323130"/>
                </a:solidFill>
                <a:effectLst/>
                <a:ea typeface="Segoe UI" panose="020B0502040204020203" pitchFamily="34" charset="0"/>
              </a:rPr>
              <a:t> :</a:t>
            </a:r>
          </a:p>
          <a:p>
            <a:pPr marL="490537" indent="-171450">
              <a:buFont typeface="Courier New" panose="02070309020205020404" pitchFamily="49" charset="0"/>
              <a:buChar char="o"/>
            </a:pPr>
            <a:r>
              <a:rPr lang="fr-FR" b="0">
                <a:solidFill>
                  <a:srgbClr val="323130"/>
                </a:solidFill>
                <a:effectLst/>
                <a:ea typeface="Segoe UI" panose="020B0502040204020203" pitchFamily="34" charset="0"/>
              </a:rPr>
              <a:t>pour le bouton Valider : modifier le contraste, donc plutôt que de mettre du gris sur du noir, remplacer le gris par du orange qui sera beaucoup qui sera plus visible.</a:t>
            </a:r>
          </a:p>
          <a:p>
            <a:pPr marL="490537" indent="-171450">
              <a:buFont typeface="Courier New" panose="02070309020205020404" pitchFamily="49" charset="0"/>
              <a:buChar char="o"/>
            </a:pPr>
            <a:r>
              <a:rPr lang="fr-FR" b="0">
                <a:solidFill>
                  <a:srgbClr val="323130"/>
                </a:solidFill>
                <a:effectLst/>
                <a:ea typeface="Segoe UI" panose="020B0502040204020203" pitchFamily="34" charset="0"/>
              </a:rPr>
              <a:t>ajouter par exemple une information complémentaire pour dire que notre champ est obligatoire, donc on va rajouter un astérisque à côté du label du champ concerné et ajouter une légende pour dire que ça correspond à un champ obligatoire. Et là on a l’information que l’on voit la couleur ou non.</a:t>
            </a:r>
          </a:p>
          <a:p>
            <a:pPr marL="0" lvl="0" indent="0">
              <a:buFont typeface="Arial" panose="020B0604020202020204" pitchFamily="34" charset="0"/>
              <a:buNone/>
            </a:pP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C'est bon pour vous, vous avez des questions sur les couleurs, les contrastes</a:t>
            </a:r>
            <a:r>
              <a:rPr lang="fr-FR" b="0">
                <a:effectLst/>
                <a:latin typeface="+mn-lt"/>
              </a:rPr>
              <a:t> </a:t>
            </a:r>
            <a:r>
              <a:rPr lang="fr-FR" b="0">
                <a:solidFill>
                  <a:srgbClr val="323130"/>
                </a:solidFill>
                <a:effectLst/>
                <a:latin typeface="+mn-lt"/>
                <a:ea typeface="Segoe UI" panose="020B0502040204020203" pitchFamily="34" charset="0"/>
              </a:rPr>
              <a:t>?</a:t>
            </a:r>
          </a:p>
          <a:p>
            <a:pPr marL="0" lvl="0" indent="0">
              <a:buFont typeface="Arial" panose="020B0604020202020204" pitchFamily="34" charset="0"/>
              <a:buNone/>
            </a:pPr>
            <a:endParaRPr lang="fr-FR" b="0">
              <a:solidFill>
                <a:srgbClr val="323130"/>
              </a:solidFill>
              <a:effectLst/>
              <a:latin typeface="+mn-lt"/>
            </a:endParaRPr>
          </a:p>
          <a:p>
            <a:pPr marL="0" lvl="0" indent="0">
              <a:buFont typeface="Arial" panose="020B0604020202020204" pitchFamily="34" charset="0"/>
              <a:buNone/>
            </a:pPr>
            <a:r>
              <a:rPr lang="fr-FR">
                <a:solidFill>
                  <a:srgbClr val="323130"/>
                </a:solidFill>
                <a:effectLst/>
                <a:latin typeface="+mn-lt"/>
              </a:rPr>
              <a:t>Questions posées </a:t>
            </a:r>
            <a:r>
              <a:rPr lang="fr-FR" b="0">
                <a:solidFill>
                  <a:srgbClr val="323130"/>
                </a:solidFill>
                <a:effectLst/>
                <a:latin typeface="+mn-lt"/>
              </a:rPr>
              <a:t>:</a:t>
            </a:r>
          </a:p>
          <a:p>
            <a:pPr marL="171450" lvl="0" indent="-171450">
              <a:buFont typeface="Arial" panose="020B0604020202020204" pitchFamily="34" charset="0"/>
              <a:buChar char="•"/>
            </a:pPr>
            <a:r>
              <a:rPr lang="fr-FR">
                <a:solidFill>
                  <a:srgbClr val="323130"/>
                </a:solidFill>
                <a:effectLst/>
                <a:latin typeface="+mn-lt"/>
              </a:rPr>
              <a:t>Sur le camembert </a:t>
            </a:r>
            <a:r>
              <a:rPr lang="fr-FR" b="0">
                <a:solidFill>
                  <a:srgbClr val="323130"/>
                </a:solidFill>
                <a:effectLst/>
                <a:latin typeface="+mn-lt"/>
              </a:rPr>
              <a:t>: </a:t>
            </a:r>
          </a:p>
          <a:p>
            <a:pPr marL="0" lvl="0" indent="0">
              <a:buFont typeface="Arial" panose="020B0604020202020204" pitchFamily="34" charset="0"/>
              <a:buNone/>
            </a:pPr>
            <a:r>
              <a:rPr lang="fr-FR">
                <a:solidFill>
                  <a:srgbClr val="323130"/>
                </a:solidFill>
                <a:effectLst/>
                <a:latin typeface="+mn-lt"/>
              </a:rPr>
              <a:t>Q1</a:t>
            </a:r>
            <a:r>
              <a:rPr lang="fr-FR" b="0">
                <a:solidFill>
                  <a:srgbClr val="323130"/>
                </a:solidFill>
                <a:effectLst/>
                <a:latin typeface="+mn-lt"/>
              </a:rPr>
              <a:t> : mettre des libellés avec des flèches pour indiquer les % ? Problème : quand les zones sont petites, pas la place de mettre des libellés + si bcp de flèches, perte de lisibilité</a:t>
            </a:r>
          </a:p>
          <a:p>
            <a:pPr marL="0" lvl="0" indent="0">
              <a:buFont typeface="Arial" panose="020B0604020202020204" pitchFamily="34" charset="0"/>
              <a:buNone/>
            </a:pPr>
            <a:r>
              <a:rPr lang="fr-FR" b="0">
                <a:solidFill>
                  <a:srgbClr val="323130"/>
                </a:solidFill>
                <a:effectLst/>
                <a:latin typeface="+mn-lt"/>
                <a:ea typeface="Segoe UI" panose="020B0502040204020203" pitchFamily="34" charset="0"/>
              </a:rPr>
              <a:t>Le camembert, on va toujours auditer s'il y a 2 moyens d'obtenir une information, on va toujours auditer la version la plus accessible des 2.</a:t>
            </a:r>
            <a:br>
              <a:rPr lang="fr-FR" b="0">
                <a:solidFill>
                  <a:srgbClr val="323130"/>
                </a:solidFill>
                <a:effectLst/>
                <a:latin typeface="+mn-lt"/>
                <a:ea typeface="Segoe UI" panose="020B0502040204020203" pitchFamily="34" charset="0"/>
              </a:rPr>
            </a:br>
            <a:r>
              <a:rPr lang="fr-FR" b="0">
                <a:solidFill>
                  <a:srgbClr val="323130"/>
                </a:solidFill>
                <a:effectLst/>
                <a:latin typeface="+mn-lt"/>
                <a:ea typeface="Segoe UI" panose="020B0502040204020203" pitchFamily="34" charset="0"/>
              </a:rPr>
              <a:t>Si les designers ont envie de se lâcher sur un camembert mais qu’ils mettent une alternative correcte dans laquelle on a bien toutes nos infos qui sont reprises alors aucun problème. Le camembert il pourrait être fluo avec des dégradés de couleurs de partout et aucune information donnée, ça ne nous poserait absolument aucun problème.</a:t>
            </a:r>
            <a:r>
              <a:rPr lang="fr-FR" b="0">
                <a:effectLst/>
                <a:latin typeface="+mn-lt"/>
              </a:rPr>
              <a:t> </a:t>
            </a:r>
          </a:p>
          <a:p>
            <a:pPr marL="0" lvl="0" indent="0">
              <a:buFont typeface="Arial" panose="020B0604020202020204" pitchFamily="34" charset="0"/>
              <a:buNone/>
            </a:pPr>
            <a:endParaRPr lang="fr-FR" b="0">
              <a:effectLst/>
              <a:latin typeface="+mn-lt"/>
            </a:endParaRPr>
          </a:p>
          <a:p>
            <a:pPr marL="0" lvl="0" indent="0">
              <a:buFont typeface="Arial" panose="020B0604020202020204" pitchFamily="34" charset="0"/>
              <a:buNone/>
            </a:pPr>
            <a:r>
              <a:rPr lang="fr-FR">
                <a:solidFill>
                  <a:srgbClr val="323130"/>
                </a:solidFill>
                <a:effectLst/>
                <a:latin typeface="+mn-lt"/>
                <a:ea typeface="Segoe UI" panose="020B0502040204020203" pitchFamily="34" charset="0"/>
              </a:rPr>
              <a:t>Q2</a:t>
            </a:r>
            <a:r>
              <a:rPr lang="fr-FR" b="0">
                <a:solidFill>
                  <a:srgbClr val="323130"/>
                </a:solidFill>
                <a:effectLst/>
                <a:latin typeface="+mn-lt"/>
                <a:ea typeface="Segoe UI" panose="020B0502040204020203" pitchFamily="34" charset="0"/>
              </a:rPr>
              <a:t> : Les nuances de couleur, ça c'est quelque chose qui est difficile à lire</a:t>
            </a:r>
            <a:r>
              <a:rPr lang="fr-FR" b="0">
                <a:solidFill>
                  <a:srgbClr val="323130"/>
                </a:solidFill>
                <a:latin typeface="+mn-lt"/>
                <a:ea typeface="Segoe UI" panose="020B0502040204020203" pitchFamily="34" charset="0"/>
              </a:rPr>
              <a:t>.</a:t>
            </a:r>
            <a:endParaRPr lang="fr-FR" b="0">
              <a:effectLst/>
              <a:latin typeface="+mn-lt"/>
            </a:endParaRPr>
          </a:p>
          <a:p>
            <a:pPr marL="0" lvl="0" indent="0">
              <a:buFont typeface="Arial" panose="020B0604020202020204" pitchFamily="34" charset="0"/>
              <a:buNone/>
            </a:pPr>
            <a:r>
              <a:rPr lang="fr-FR" b="0">
                <a:solidFill>
                  <a:srgbClr val="323130"/>
                </a:solidFill>
                <a:effectLst/>
                <a:latin typeface="+mn-lt"/>
                <a:ea typeface="Segoe UI" panose="020B0502040204020203" pitchFamily="34" charset="0"/>
              </a:rPr>
              <a:t>Ce camembert n'est quand même pas accessible parce que les dégradés ne sont pas suffisants. La légende à côté reprend la couleur. Sauf que si on ne voit pas bien les couleurs, on ne sait pas qui fait quoi. Donc même si on a repris les pourcentages dans chacune des parties, ce n'est pas suffisant.</a:t>
            </a:r>
            <a:r>
              <a:rPr lang="fr-FR" b="0">
                <a:effectLst/>
                <a:latin typeface="+mn-lt"/>
              </a:rPr>
              <a:t> </a:t>
            </a:r>
            <a:r>
              <a:rPr lang="fr-FR" b="0">
                <a:solidFill>
                  <a:srgbClr val="323130"/>
                </a:solidFill>
                <a:effectLst/>
                <a:latin typeface="+mn-lt"/>
              </a:rPr>
              <a:t>O</a:t>
            </a:r>
            <a:r>
              <a:rPr lang="fr-FR" b="0">
                <a:solidFill>
                  <a:srgbClr val="323130"/>
                </a:solidFill>
                <a:effectLst/>
                <a:latin typeface="+mn-lt"/>
                <a:ea typeface="Segoe UI" panose="020B0502040204020203" pitchFamily="34" charset="0"/>
              </a:rPr>
              <a:t>n aurait pu reprendre les labels en disant 58% en France, 8,9%</a:t>
            </a:r>
            <a:endParaRPr lang="fr-FR" b="0">
              <a:latin typeface="+mn-lt"/>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9</a:t>
            </a:fld>
            <a:endParaRPr lang="en-GB"/>
          </a:p>
        </p:txBody>
      </p:sp>
    </p:spTree>
    <p:extLst>
      <p:ext uri="{BB962C8B-B14F-4D97-AF65-F5344CB8AC3E}">
        <p14:creationId xmlns:p14="http://schemas.microsoft.com/office/powerpoint/2010/main" val="84217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bjectifs de la formation">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39351823-79BC-A064-4EE6-DB7C164E7959}"/>
              </a:ext>
            </a:extLst>
          </p:cNvPr>
          <p:cNvSpPr>
            <a:spLocks noGrp="1"/>
          </p:cNvSpPr>
          <p:nvPr>
            <p:ph type="title" hasCustomPrompt="1"/>
          </p:nvPr>
        </p:nvSpPr>
        <p:spPr/>
        <p:txBody>
          <a:bodyPr/>
          <a:lstStyle/>
          <a:p>
            <a:r>
              <a:rPr lang="fr-FR"/>
              <a:t>Cliquez pour indiquer le titre du sommaire</a:t>
            </a:r>
          </a:p>
        </p:txBody>
      </p:sp>
      <p:sp>
        <p:nvSpPr>
          <p:cNvPr id="4" name="Texte">
            <a:extLst>
              <a:ext uri="{FF2B5EF4-FFF2-40B4-BE49-F238E27FC236}">
                <a16:creationId xmlns:a16="http://schemas.microsoft.com/office/drawing/2014/main" id="{39A27EB5-5B3A-026B-DB8F-A86518CD28FE}"/>
              </a:ext>
            </a:extLst>
          </p:cNvPr>
          <p:cNvSpPr>
            <a:spLocks noGrp="1"/>
          </p:cNvSpPr>
          <p:nvPr>
            <p:ph type="body" sz="quarter" idx="10" hasCustomPrompt="1"/>
          </p:nvPr>
        </p:nvSpPr>
        <p:spPr>
          <a:xfrm>
            <a:off x="312738" y="1203325"/>
            <a:ext cx="8516937" cy="3455988"/>
          </a:xfrm>
        </p:spPr>
        <p:txBody>
          <a:bodyPr/>
          <a:lstStyle>
            <a:lvl2pPr marL="285750" indent="-285750">
              <a:spcAft>
                <a:spcPts val="1200"/>
              </a:spcAft>
              <a:buClr>
                <a:srgbClr val="FF7900"/>
              </a:buClr>
              <a:buSzPct val="100000"/>
              <a:buFont typeface="Wingdings" pitchFamily="2" charset="2"/>
              <a:buChar char="ü"/>
              <a:defRPr sz="1800" b="0"/>
            </a:lvl2pPr>
          </a:lstStyle>
          <a:p>
            <a:pPr lvl="0"/>
            <a:r>
              <a:rPr lang="fr-FR"/>
              <a:t>Cliquez pour saisir les objectifs de la formation</a:t>
            </a:r>
          </a:p>
          <a:p>
            <a:pPr lvl="1"/>
            <a:r>
              <a:rPr lang="fr-FR"/>
              <a:t>Premier objectif de la formation</a:t>
            </a:r>
          </a:p>
          <a:p>
            <a:pPr lvl="1"/>
            <a:r>
              <a:rPr lang="fr-FR"/>
              <a:t>Deuxième objectif</a:t>
            </a:r>
          </a:p>
        </p:txBody>
      </p:sp>
    </p:spTree>
    <p:extLst>
      <p:ext uri="{BB962C8B-B14F-4D97-AF65-F5344CB8AC3E}">
        <p14:creationId xmlns:p14="http://schemas.microsoft.com/office/powerpoint/2010/main" val="239273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leine page">
    <p:spTree>
      <p:nvGrpSpPr>
        <p:cNvPr id="1" name=""/>
        <p:cNvGrpSpPr/>
        <p:nvPr/>
      </p:nvGrpSpPr>
      <p:grpSpPr>
        <a:xfrm>
          <a:off x="0" y="0"/>
          <a:ext cx="0" cy="0"/>
          <a:chOff x="0" y="0"/>
          <a:chExt cx="0" cy="0"/>
        </a:xfrm>
      </p:grpSpPr>
      <p:sp>
        <p:nvSpPr>
          <p:cNvPr id="2" name="Title slide"/>
          <p:cNvSpPr>
            <a:spLocks noGrp="1"/>
          </p:cNvSpPr>
          <p:nvPr>
            <p:ph type="title" hasCustomPrompt="1"/>
          </p:nvPr>
        </p:nvSpPr>
        <p:spPr/>
        <p:txBody>
          <a:bodyPr/>
          <a:lstStyle>
            <a:lvl1pPr>
              <a:defRPr baseline="0">
                <a:solidFill>
                  <a:srgbClr val="FF7900"/>
                </a:solidFill>
              </a:defRPr>
            </a:lvl1pPr>
          </a:lstStyle>
          <a:p>
            <a:r>
              <a:rPr lang="fr-FR" noProof="0"/>
              <a:t>Cliquez pour modifiez le titre</a:t>
            </a:r>
          </a:p>
        </p:txBody>
      </p:sp>
      <p:sp>
        <p:nvSpPr>
          <p:cNvPr id="4" name="Photo"/>
          <p:cNvSpPr>
            <a:spLocks noGrp="1"/>
          </p:cNvSpPr>
          <p:nvPr>
            <p:ph type="pic" sz="quarter" idx="12" hasCustomPrompt="1"/>
          </p:nvPr>
        </p:nvSpPr>
        <p:spPr>
          <a:xfrm>
            <a:off x="0" y="0"/>
            <a:ext cx="9144000" cy="5143500"/>
          </a:xfrm>
        </p:spPr>
        <p:txBody>
          <a:bodyPr/>
          <a:lstStyle>
            <a:lvl1pPr>
              <a:defRPr/>
            </a:lvl1pPr>
          </a:lstStyle>
          <a:p>
            <a:r>
              <a:rPr lang="fr-FR" noProof="0"/>
              <a:t>Cliquez sur l’icone pour ajouter une photo</a:t>
            </a:r>
          </a:p>
        </p:txBody>
      </p:sp>
    </p:spTree>
    <p:extLst>
      <p:ext uri="{BB962C8B-B14F-4D97-AF65-F5344CB8AC3E}">
        <p14:creationId xmlns:p14="http://schemas.microsoft.com/office/powerpoint/2010/main" val="18188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630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de section">
    <p:spTree>
      <p:nvGrpSpPr>
        <p:cNvPr id="1" name=""/>
        <p:cNvGrpSpPr/>
        <p:nvPr/>
      </p:nvGrpSpPr>
      <p:grpSpPr>
        <a:xfrm>
          <a:off x="0" y="0"/>
          <a:ext cx="0" cy="0"/>
          <a:chOff x="0" y="0"/>
          <a:chExt cx="0" cy="0"/>
        </a:xfrm>
      </p:grpSpPr>
      <p:sp>
        <p:nvSpPr>
          <p:cNvPr id="8" name="Titre slide"/>
          <p:cNvSpPr>
            <a:spLocks noGrp="1"/>
          </p:cNvSpPr>
          <p:nvPr>
            <p:ph type="body" sz="quarter" idx="12" hasCustomPrompt="1"/>
          </p:nvPr>
        </p:nvSpPr>
        <p:spPr>
          <a:xfrm>
            <a:off x="313769" y="268288"/>
            <a:ext cx="6096839" cy="4283075"/>
          </a:xfrm>
        </p:spPr>
        <p:txBody>
          <a:bodyPr>
            <a:normAutofit/>
          </a:bodyPr>
          <a:lstStyle>
            <a:lvl1pPr>
              <a:lnSpc>
                <a:spcPct val="85000"/>
              </a:lnSpc>
              <a:spcBef>
                <a:spcPts val="0"/>
              </a:spcBef>
              <a:buNone/>
              <a:defRPr sz="4800" baseline="0"/>
            </a:lvl1pPr>
            <a:lvl2pPr>
              <a:lnSpc>
                <a:spcPct val="85000"/>
              </a:lnSpc>
              <a:spcBef>
                <a:spcPts val="0"/>
              </a:spcBef>
              <a:defRPr sz="4800"/>
            </a:lvl2pPr>
            <a:lvl3pPr>
              <a:defRPr sz="5500"/>
            </a:lvl3pPr>
            <a:lvl4pPr>
              <a:defRPr sz="5500"/>
            </a:lvl4pPr>
            <a:lvl5pPr>
              <a:defRPr sz="5500"/>
            </a:lvl5pPr>
          </a:lstStyle>
          <a:p>
            <a:pPr lvl="0"/>
            <a:r>
              <a:rPr lang="fr-FR" noProof="0"/>
              <a:t>Cliquez pour modifier le nom de la section </a:t>
            </a:r>
          </a:p>
          <a:p>
            <a:pPr lvl="1"/>
            <a:r>
              <a:rPr lang="fr-FR" noProof="0"/>
              <a:t>Deuxième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en-GB" sz="800"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41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3" name="Titre slide"/>
          <p:cNvSpPr>
            <a:spLocks noGrp="1"/>
          </p:cNvSpPr>
          <p:nvPr>
            <p:ph type="title" hasCustomPrompt="1"/>
          </p:nvPr>
        </p:nvSpPr>
        <p:spPr/>
        <p:txBody>
          <a:bodyPr/>
          <a:lstStyle>
            <a:lvl1pPr>
              <a:defRPr/>
            </a:lvl1pPr>
          </a:lstStyle>
          <a:p>
            <a:r>
              <a:rPr lang="en-US"/>
              <a:t>Click to edit title</a:t>
            </a:r>
            <a:endParaRPr lang="en-GB"/>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en-GB" sz="800"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3794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4326" y="1181101"/>
            <a:ext cx="8515350" cy="3370262"/>
          </a:xfrm>
        </p:spPr>
        <p:txBody>
          <a:bodyPr/>
          <a:lstStyle>
            <a:lvl1pPr>
              <a:defRPr baseline="0"/>
            </a:lvl1pPr>
            <a:lvl2pPr>
              <a:defRPr sz="1600">
                <a:solidFill>
                  <a:schemeClr val="bg1"/>
                </a:solidFill>
              </a:defRPr>
            </a:lvl2pPr>
            <a:lvl3pPr>
              <a:defRPr sz="1600">
                <a:solidFill>
                  <a:schemeClr val="bg1"/>
                </a:solidFill>
              </a:defRPr>
            </a:lvl3pPr>
            <a:lvl4pPr>
              <a:defRPr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7" name="Titre 6"/>
          <p:cNvSpPr>
            <a:spLocks noGrp="1"/>
          </p:cNvSpPr>
          <p:nvPr>
            <p:ph type="title" hasCustomPrompt="1"/>
          </p:nvPr>
        </p:nvSpPr>
        <p:spPr/>
        <p:txBody>
          <a:bodyPr/>
          <a:lstStyle>
            <a:lvl1pPr>
              <a:defRPr>
                <a:solidFill>
                  <a:srgbClr val="FF7900"/>
                </a:solidFill>
              </a:defRPr>
            </a:lvl1pPr>
          </a:lstStyle>
          <a:p>
            <a:r>
              <a:rPr lang="fr-FR"/>
              <a:t>Modifiez le titre</a:t>
            </a:r>
          </a:p>
        </p:txBody>
      </p:sp>
    </p:spTree>
    <p:extLst>
      <p:ext uri="{BB962C8B-B14F-4D97-AF65-F5344CB8AC3E}">
        <p14:creationId xmlns:p14="http://schemas.microsoft.com/office/powerpoint/2010/main" val="20353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7" name="Titre slide"/>
          <p:cNvSpPr>
            <a:spLocks noGrp="1"/>
          </p:cNvSpPr>
          <p:nvPr>
            <p:ph type="title" hasCustomPrompt="1"/>
          </p:nvPr>
        </p:nvSpPr>
        <p:spPr/>
        <p:txBody>
          <a:bodyPr/>
          <a:lstStyle>
            <a:lvl1pPr>
              <a:defRPr>
                <a:solidFill>
                  <a:srgbClr val="FF7900"/>
                </a:solidFill>
              </a:defRPr>
            </a:lvl1pPr>
          </a:lstStyle>
          <a:p>
            <a:r>
              <a:rPr lang="fr-FR"/>
              <a:t>Modifiez le titre</a:t>
            </a:r>
          </a:p>
        </p:txBody>
      </p:sp>
      <p:sp>
        <p:nvSpPr>
          <p:cNvPr id="3" name="Texte"/>
          <p:cNvSpPr>
            <a:spLocks noGrp="1"/>
          </p:cNvSpPr>
          <p:nvPr>
            <p:ph idx="1" hasCustomPrompt="1"/>
          </p:nvPr>
        </p:nvSpPr>
        <p:spPr>
          <a:xfrm>
            <a:off x="314326" y="1181101"/>
            <a:ext cx="8515350" cy="3370262"/>
          </a:xfrm>
        </p:spPr>
        <p:txBody>
          <a:bodyPr/>
          <a:lstStyle>
            <a:lvl1pPr>
              <a:defRPr baseline="0"/>
            </a:lvl1pPr>
            <a:lvl2pPr>
              <a:defRPr>
                <a:solidFill>
                  <a:schemeClr val="bg1"/>
                </a:solidFill>
              </a:defRPr>
            </a:lvl2pPr>
            <a:lvl3pPr>
              <a:defRPr>
                <a:solidFill>
                  <a:schemeClr val="bg1"/>
                </a:solidFill>
              </a:defRPr>
            </a:lvl3pPr>
            <a:lvl4pPr>
              <a:defRPr sz="1600"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0353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2 lignes et contenu">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AC4D29B8-CC73-E02A-7DEC-2CCF7A8E352C}"/>
              </a:ext>
            </a:extLst>
          </p:cNvPr>
          <p:cNvSpPr>
            <a:spLocks noGrp="1"/>
          </p:cNvSpPr>
          <p:nvPr>
            <p:ph type="title" hasCustomPrompt="1"/>
          </p:nvPr>
        </p:nvSpPr>
        <p:spPr/>
        <p:txBody>
          <a:bodyPr/>
          <a:lstStyle>
            <a:lvl1pPr>
              <a:defRPr/>
            </a:lvl1pPr>
          </a:lstStyle>
          <a:p>
            <a:r>
              <a:rPr lang="fr-FR"/>
              <a:t>Modifiez le titre</a:t>
            </a:r>
            <a:br>
              <a:rPr lang="fr-FR"/>
            </a:br>
            <a:r>
              <a:rPr lang="fr-FR">
                <a:solidFill>
                  <a:schemeClr val="bg1"/>
                </a:solidFill>
              </a:rPr>
              <a:t>Modifiez le complément du titre</a:t>
            </a:r>
            <a:endParaRPr lang="fr-FR"/>
          </a:p>
        </p:txBody>
      </p:sp>
      <p:sp>
        <p:nvSpPr>
          <p:cNvPr id="3" name="Texte">
            <a:extLst>
              <a:ext uri="{FF2B5EF4-FFF2-40B4-BE49-F238E27FC236}">
                <a16:creationId xmlns:a16="http://schemas.microsoft.com/office/drawing/2014/main" id="{C4572365-ADF5-0545-D7A8-1A854CF749C9}"/>
              </a:ext>
            </a:extLst>
          </p:cNvPr>
          <p:cNvSpPr>
            <a:spLocks noGrp="1"/>
          </p:cNvSpPr>
          <p:nvPr>
            <p:ph idx="1" hasCustomPrompt="1"/>
          </p:nvPr>
        </p:nvSpPr>
        <p:spPr>
          <a:xfrm>
            <a:off x="314326" y="1181101"/>
            <a:ext cx="8515350" cy="3370262"/>
          </a:xfrm>
        </p:spPr>
        <p:txBody>
          <a:bodyPr/>
          <a:lstStyle>
            <a:lvl1pPr>
              <a:defRPr baseline="0"/>
            </a:lvl1pPr>
            <a:lvl2pPr>
              <a:defRPr>
                <a:solidFill>
                  <a:schemeClr val="bg1"/>
                </a:solidFill>
              </a:defRPr>
            </a:lvl2pPr>
            <a:lvl3pPr>
              <a:defRPr>
                <a:solidFill>
                  <a:schemeClr val="bg1"/>
                </a:solidFill>
              </a:defRPr>
            </a:lvl3pPr>
            <a:lvl4pPr>
              <a:defRPr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Tree>
    <p:extLst>
      <p:ext uri="{BB962C8B-B14F-4D97-AF65-F5344CB8AC3E}">
        <p14:creationId xmlns:p14="http://schemas.microsoft.com/office/powerpoint/2010/main" val="274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slide"/>
          <p:cNvSpPr>
            <a:spLocks noGrp="1"/>
          </p:cNvSpPr>
          <p:nvPr>
            <p:ph type="ctrTitle" hasCustomPrompt="1"/>
          </p:nvPr>
        </p:nvSpPr>
        <p:spPr>
          <a:xfrm>
            <a:off x="313535" y="267618"/>
            <a:ext cx="4829289" cy="2844215"/>
          </a:xfrm>
        </p:spPr>
        <p:txBody>
          <a:bodyPr>
            <a:noAutofit/>
          </a:bodyPr>
          <a:lstStyle>
            <a:lvl1pPr algn="l">
              <a:lnSpc>
                <a:spcPct val="85000"/>
              </a:lnSpc>
              <a:defRPr sz="3600" baseline="0">
                <a:solidFill>
                  <a:schemeClr val="bg1"/>
                </a:solidFill>
              </a:defRPr>
            </a:lvl1pPr>
          </a:lstStyle>
          <a:p>
            <a:r>
              <a:rPr lang="fr-FR" noProof="0"/>
              <a:t>Modifiez le texte du masque</a:t>
            </a:r>
          </a:p>
        </p:txBody>
      </p:sp>
      <p:sp>
        <p:nvSpPr>
          <p:cNvPr id="17" name="Texte droite"/>
          <p:cNvSpPr>
            <a:spLocks noGrp="1"/>
          </p:cNvSpPr>
          <p:nvPr>
            <p:ph type="body" sz="quarter" idx="16" hasCustomPrompt="1"/>
          </p:nvPr>
        </p:nvSpPr>
        <p:spPr>
          <a:xfrm>
            <a:off x="5800726" y="267618"/>
            <a:ext cx="3028950" cy="3888307"/>
          </a:xfrm>
        </p:spPr>
        <p:txBody>
          <a:bodyPr/>
          <a:lstStyle>
            <a:lvl1pPr>
              <a:defRPr b="0" i="0" baseline="0">
                <a:latin typeface="Verdana" panose="020B0604030504040204" pitchFamily="34" charset="0"/>
                <a:ea typeface="Verdana" panose="020B0604030504040204" pitchFamily="34" charset="0"/>
                <a:cs typeface="Verdana" panose="020B0604030504040204" pitchFamily="34" charset="0"/>
              </a:defRPr>
            </a:lvl1pPr>
            <a:lvl2pPr>
              <a:defRPr/>
            </a:lvl2pPr>
          </a:lstStyle>
          <a:p>
            <a:pPr lvl="0"/>
            <a:r>
              <a:rPr lang="fr-FR" noProof="0"/>
              <a:t>Modifiez le texte</a:t>
            </a:r>
          </a:p>
          <a:p>
            <a:pPr lvl="1"/>
            <a:r>
              <a:rPr lang="fr-FR" noProof="0"/>
              <a:t>Deuxième niveau</a:t>
            </a:r>
          </a:p>
        </p:txBody>
      </p:sp>
      <p:sp>
        <p:nvSpPr>
          <p:cNvPr id="16" name="Auteurs de la formation"/>
          <p:cNvSpPr>
            <a:spLocks noGrp="1"/>
          </p:cNvSpPr>
          <p:nvPr>
            <p:ph type="subTitle" idx="1" hasCustomPrompt="1"/>
          </p:nvPr>
        </p:nvSpPr>
        <p:spPr>
          <a:xfrm>
            <a:off x="314325" y="3189770"/>
            <a:ext cx="4827547" cy="966156"/>
          </a:xfrm>
        </p:spPr>
        <p:txBody>
          <a:bodyPr/>
          <a:lstStyle>
            <a:lvl1pPr marL="0" indent="0" algn="l">
              <a:buNone/>
              <a:defRPr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noProof="0"/>
              <a:t>Cliquez pour indiquer le nom du présentateur</a:t>
            </a:r>
          </a:p>
        </p:txBody>
      </p:sp>
      <p:grpSp>
        <p:nvGrpSpPr>
          <p:cNvPr id="3" name="Logo Orange"/>
          <p:cNvGrpSpPr/>
          <p:nvPr userDrawn="1"/>
        </p:nvGrpSpPr>
        <p:grpSpPr>
          <a:xfrm>
            <a:off x="313535" y="4233863"/>
            <a:ext cx="612775" cy="612775"/>
            <a:chOff x="313535" y="4233863"/>
            <a:chExt cx="612775" cy="612775"/>
          </a:xfrm>
        </p:grpSpPr>
        <p:sp>
          <p:nvSpPr>
            <p:cNvPr id="50"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1"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2"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3"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4"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5"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6"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7"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grpSp>
    </p:spTree>
    <p:extLst>
      <p:ext uri="{BB962C8B-B14F-4D97-AF65-F5344CB8AC3E}">
        <p14:creationId xmlns:p14="http://schemas.microsoft.com/office/powerpoint/2010/main" val="74709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de titre a11y">
    <p:spTree>
      <p:nvGrpSpPr>
        <p:cNvPr id="1" name=""/>
        <p:cNvGrpSpPr/>
        <p:nvPr/>
      </p:nvGrpSpPr>
      <p:grpSpPr>
        <a:xfrm>
          <a:off x="0" y="0"/>
          <a:ext cx="0" cy="0"/>
          <a:chOff x="0" y="0"/>
          <a:chExt cx="0" cy="0"/>
        </a:xfrm>
      </p:grpSpPr>
      <p:sp>
        <p:nvSpPr>
          <p:cNvPr id="16" name="Auteurs formation"/>
          <p:cNvSpPr>
            <a:spLocks noGrp="1"/>
          </p:cNvSpPr>
          <p:nvPr>
            <p:ph type="subTitle" idx="1" hasCustomPrompt="1"/>
          </p:nvPr>
        </p:nvSpPr>
        <p:spPr>
          <a:xfrm>
            <a:off x="314325" y="3189770"/>
            <a:ext cx="4827547" cy="966156"/>
          </a:xfrm>
        </p:spPr>
        <p:txBody>
          <a:bodyPr/>
          <a:lstStyle>
            <a:lvl1pPr marL="0" indent="0" algn="l">
              <a:buNone/>
              <a:defRPr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Cliquez pour indiquer les auteurs de la formation</a:t>
            </a:r>
            <a:endPar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re slide"/>
          <p:cNvSpPr>
            <a:spLocks noGrp="1"/>
          </p:cNvSpPr>
          <p:nvPr>
            <p:ph type="ctrTitle" hasCustomPrompt="1"/>
          </p:nvPr>
        </p:nvSpPr>
        <p:spPr>
          <a:xfrm>
            <a:off x="313535" y="267618"/>
            <a:ext cx="4829289" cy="2844215"/>
          </a:xfrm>
        </p:spPr>
        <p:txBody>
          <a:bodyPr>
            <a:noAutofit/>
          </a:bodyPr>
          <a:lstStyle>
            <a:lvl1pPr algn="l">
              <a:lnSpc>
                <a:spcPct val="85000"/>
              </a:lnSpc>
              <a:defRPr sz="3600" baseline="0">
                <a:solidFill>
                  <a:schemeClr val="bg1"/>
                </a:solidFill>
              </a:defRPr>
            </a:lvl1pPr>
          </a:lstStyle>
          <a:p>
            <a:r>
              <a:rPr lang="fr-FR" noProof="0"/>
              <a:t>Cliquer pour indiquer le titre de la formation</a:t>
            </a:r>
          </a:p>
        </p:txBody>
      </p:sp>
      <p:pic>
        <p:nvPicPr>
          <p:cNvPr id="4" name="Image - Horloge" descr="Durée de la formation :">
            <a:extLst>
              <a:ext uri="{FF2B5EF4-FFF2-40B4-BE49-F238E27FC236}">
                <a16:creationId xmlns:a16="http://schemas.microsoft.com/office/drawing/2014/main" id="{C2E0D47A-68E1-4FAE-07E1-63E24D563992}"/>
              </a:ext>
            </a:extLst>
          </p:cNvPr>
          <p:cNvPicPr>
            <a:picLocks noChangeAspect="1"/>
          </p:cNvPicPr>
          <p:nvPr userDrawn="1"/>
        </p:nvPicPr>
        <p:blipFill>
          <a:blip r:embed="rId2"/>
          <a:stretch>
            <a:fillRect/>
          </a:stretch>
        </p:blipFill>
        <p:spPr>
          <a:xfrm>
            <a:off x="7956376" y="3147814"/>
            <a:ext cx="288032" cy="288032"/>
          </a:xfrm>
          <a:prstGeom prst="rect">
            <a:avLst/>
          </a:prstGeom>
        </p:spPr>
      </p:pic>
      <p:sp>
        <p:nvSpPr>
          <p:cNvPr id="17" name="Durée formation"/>
          <p:cNvSpPr>
            <a:spLocks noGrp="1"/>
          </p:cNvSpPr>
          <p:nvPr>
            <p:ph type="body" sz="quarter" idx="16" hasCustomPrompt="1"/>
          </p:nvPr>
        </p:nvSpPr>
        <p:spPr>
          <a:xfrm>
            <a:off x="8172400" y="3189769"/>
            <a:ext cx="657276" cy="966156"/>
          </a:xfrm>
        </p:spPr>
        <p:txBody>
          <a:bodyPr/>
          <a:lstStyle>
            <a:lvl1pPr algn="r">
              <a:defRPr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lvl2pPr>
          </a:lstStyle>
          <a:p>
            <a:pPr lvl="0"/>
            <a:r>
              <a:rPr lang="fr-FR" noProof="0"/>
              <a:t>1h00</a:t>
            </a:r>
          </a:p>
        </p:txBody>
      </p:sp>
      <p:grpSp>
        <p:nvGrpSpPr>
          <p:cNvPr id="3" name="Logo Orange"/>
          <p:cNvGrpSpPr/>
          <p:nvPr userDrawn="1"/>
        </p:nvGrpSpPr>
        <p:grpSpPr>
          <a:xfrm>
            <a:off x="313535" y="4233863"/>
            <a:ext cx="612775" cy="612775"/>
            <a:chOff x="313535" y="4233863"/>
            <a:chExt cx="612775" cy="612775"/>
          </a:xfrm>
        </p:grpSpPr>
        <p:sp>
          <p:nvSpPr>
            <p:cNvPr id="50"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1"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2"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3"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4"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5"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6"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7"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grpSp>
      <p:pic>
        <p:nvPicPr>
          <p:cNvPr id="5" name="Image - Accessibilité">
            <a:extLst>
              <a:ext uri="{FF2B5EF4-FFF2-40B4-BE49-F238E27FC236}">
                <a16:creationId xmlns:a16="http://schemas.microsoft.com/office/drawing/2014/main" id="{78E3196C-DCE0-35A6-4247-DB9A3AFE566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8384" y="267618"/>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49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5" name="Titre slide"/>
          <p:cNvSpPr>
            <a:spLocks noGrp="1"/>
          </p:cNvSpPr>
          <p:nvPr>
            <p:ph idx="1" hasCustomPrompt="1"/>
          </p:nvPr>
        </p:nvSpPr>
        <p:spPr>
          <a:xfrm>
            <a:off x="314325" y="267494"/>
            <a:ext cx="8515349" cy="4283869"/>
          </a:xfrm>
        </p:spPr>
        <p:txBody>
          <a:bodyPr/>
          <a:lstStyle>
            <a:lvl1pPr>
              <a:spcBef>
                <a:spcPts val="0"/>
              </a:spcBef>
              <a:defRPr sz="3000" b="1" i="0" baseline="0">
                <a:latin typeface="Verdana" panose="020B0604030504040204" pitchFamily="34" charset="0"/>
                <a:ea typeface="Verdana" panose="020B0604030504040204" pitchFamily="34" charset="0"/>
                <a:cs typeface="Verdana" panose="020B0604030504040204" pitchFamily="34" charset="0"/>
              </a:defRPr>
            </a:lvl1pPr>
            <a:lvl2pPr marL="361950" indent="-361950">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modifiez le texte</a:t>
            </a:r>
          </a:p>
          <a:p>
            <a:pPr lvl="1"/>
            <a:r>
              <a:rPr lang="fr-FR" noProof="0"/>
              <a:t>Deuxième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12774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de section ">
    <p:spTree>
      <p:nvGrpSpPr>
        <p:cNvPr id="1" name=""/>
        <p:cNvGrpSpPr/>
        <p:nvPr/>
      </p:nvGrpSpPr>
      <p:grpSpPr>
        <a:xfrm>
          <a:off x="0" y="0"/>
          <a:ext cx="0" cy="0"/>
          <a:chOff x="0" y="0"/>
          <a:chExt cx="0" cy="0"/>
        </a:xfrm>
      </p:grpSpPr>
      <p:sp>
        <p:nvSpPr>
          <p:cNvPr id="8" name="Titre slide"/>
          <p:cNvSpPr>
            <a:spLocks noGrp="1"/>
          </p:cNvSpPr>
          <p:nvPr>
            <p:ph type="body" sz="quarter" idx="12" hasCustomPrompt="1"/>
          </p:nvPr>
        </p:nvSpPr>
        <p:spPr>
          <a:xfrm>
            <a:off x="313769" y="268288"/>
            <a:ext cx="6096839" cy="4283075"/>
          </a:xfrm>
        </p:spPr>
        <p:txBody>
          <a:bodyPr>
            <a:normAutofit/>
          </a:bodyPr>
          <a:lstStyle>
            <a:lvl1pPr>
              <a:lnSpc>
                <a:spcPct val="85000"/>
              </a:lnSpc>
              <a:spcBef>
                <a:spcPts val="0"/>
              </a:spcBef>
              <a:buNone/>
              <a:defRPr sz="4800" b="1" i="0" baseline="0">
                <a:latin typeface="Verdana" panose="020B0604030504040204" pitchFamily="34" charset="0"/>
                <a:ea typeface="Verdana" panose="020B0604030504040204" pitchFamily="34" charset="0"/>
                <a:cs typeface="Verdana" panose="020B0604030504040204" pitchFamily="34" charset="0"/>
              </a:defRPr>
            </a:lvl1pPr>
            <a:lvl2pPr>
              <a:lnSpc>
                <a:spcPct val="85000"/>
              </a:lnSpc>
              <a:spcBef>
                <a:spcPts val="0"/>
              </a:spcBef>
              <a:defRPr sz="4800"/>
            </a:lvl2pPr>
            <a:lvl3pPr>
              <a:defRPr sz="5500"/>
            </a:lvl3pPr>
            <a:lvl4pPr>
              <a:defRPr sz="5500"/>
            </a:lvl4pPr>
            <a:lvl5pPr>
              <a:defRPr sz="5500"/>
            </a:lvl5pPr>
          </a:lstStyle>
          <a:p>
            <a:pPr lvl="0"/>
            <a:r>
              <a:rPr lang="fr-FR" noProof="0"/>
              <a:t>Cliquez pour ajouter un nom de section</a:t>
            </a:r>
          </a:p>
          <a:p>
            <a:pPr lvl="1"/>
            <a:r>
              <a:rPr lang="fr-FR" noProof="0"/>
              <a:t>Deuxième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6248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7" name="Title slide"/>
          <p:cNvSpPr>
            <a:spLocks noGrp="1"/>
          </p:cNvSpPr>
          <p:nvPr>
            <p:ph type="title" hasCustomPrompt="1"/>
          </p:nvPr>
        </p:nvSpPr>
        <p:spPr>
          <a:xfrm>
            <a:off x="313199" y="268288"/>
            <a:ext cx="8516475" cy="741362"/>
          </a:xfrm>
        </p:spPr>
        <p:txBody>
          <a:bodyPr/>
          <a:lstStyle>
            <a:lvl1pPr>
              <a:defRPr baseline="0"/>
            </a:lvl1pPr>
          </a:lstStyle>
          <a:p>
            <a:r>
              <a:rPr lang="fr-FR" noProof="0"/>
              <a:t>Cliquez pour modifiez le titre</a:t>
            </a:r>
          </a:p>
        </p:txBody>
      </p:sp>
      <p:sp>
        <p:nvSpPr>
          <p:cNvPr id="3" name="Texte gauche"/>
          <p:cNvSpPr>
            <a:spLocks noGrp="1"/>
          </p:cNvSpPr>
          <p:nvPr>
            <p:ph sz="half" idx="1" hasCustomPrompt="1"/>
          </p:nvPr>
        </p:nvSpPr>
        <p:spPr>
          <a:xfrm>
            <a:off x="313200" y="1181100"/>
            <a:ext cx="3968055" cy="3370262"/>
          </a:xfrm>
        </p:spPr>
        <p:txBody>
          <a:bodyPr>
            <a:normAutofit/>
          </a:bodyPr>
          <a:lstStyle>
            <a:lvl1pPr>
              <a:defRPr sz="1600" baseline="0"/>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buClr>
                <a:schemeClr val="bg1"/>
              </a:buClr>
              <a:defRPr sz="1400" baseline="0">
                <a:solidFill>
                  <a:schemeClr val="bg1"/>
                </a:solidFill>
              </a:defRPr>
            </a:lvl5pPr>
            <a:lvl6pPr>
              <a:defRPr sz="1400"/>
            </a:lvl6pPr>
            <a:lvl7pPr>
              <a:defRPr sz="1800"/>
            </a:lvl7pPr>
            <a:lvl8pPr>
              <a:defRPr sz="1800"/>
            </a:lvl8pPr>
            <a:lvl9pPr>
              <a:defRPr sz="1800"/>
            </a:lvl9pPr>
          </a:lstStyle>
          <a:p>
            <a:pPr lvl="0"/>
            <a:r>
              <a:rPr lang="fr-FR" noProof="0"/>
              <a:t>Modifiez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exte droite"/>
          <p:cNvSpPr>
            <a:spLocks noGrp="1"/>
          </p:cNvSpPr>
          <p:nvPr>
            <p:ph sz="half" idx="2" hasCustomPrompt="1"/>
          </p:nvPr>
        </p:nvSpPr>
        <p:spPr>
          <a:xfrm>
            <a:off x="4864795" y="1181100"/>
            <a:ext cx="3964880" cy="3370262"/>
          </a:xfrm>
        </p:spPr>
        <p:txBody>
          <a:bodyPr>
            <a:normAutofit/>
          </a:bodyPr>
          <a:lstStyle>
            <a:lvl1pPr>
              <a:defRPr sz="1600"/>
            </a:lvl1pPr>
            <a:lvl2pPr>
              <a:defRPr sz="1600">
                <a:solidFill>
                  <a:schemeClr val="bg1"/>
                </a:solidFill>
              </a:defRPr>
            </a:lvl2pPr>
            <a:lvl3pPr>
              <a:defRPr sz="1600">
                <a:solidFill>
                  <a:schemeClr val="bg1"/>
                </a:solidFill>
              </a:defRPr>
            </a:lvl3pPr>
            <a:lvl4pPr>
              <a:defRPr sz="1600">
                <a:solidFill>
                  <a:schemeClr val="bg1"/>
                </a:solidFill>
              </a:defRPr>
            </a:lvl4pPr>
            <a:lvl5pPr>
              <a:buClr>
                <a:schemeClr val="bg1"/>
              </a:buClr>
              <a:defRPr sz="1400">
                <a:solidFill>
                  <a:schemeClr val="bg1"/>
                </a:solidFill>
              </a:defRPr>
            </a:lvl5pPr>
            <a:lvl6pPr>
              <a:defRPr sz="1400"/>
            </a:lvl6pPr>
            <a:lvl7pPr>
              <a:defRPr sz="1800"/>
            </a:lvl7pPr>
            <a:lvl8pPr>
              <a:defRPr sz="1800"/>
            </a:lvl8pPr>
            <a:lvl9pPr>
              <a:defRPr sz="1800"/>
            </a:lvl9pPr>
          </a:lstStyle>
          <a:p>
            <a:pPr lvl="0"/>
            <a:r>
              <a:rPr lang="fr-FR" noProof="0"/>
              <a:t>Modifiez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6"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66865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le slide"/>
          <p:cNvSpPr>
            <a:spLocks noGrp="1"/>
          </p:cNvSpPr>
          <p:nvPr>
            <p:ph type="title" hasCustomPrompt="1"/>
          </p:nvPr>
        </p:nvSpPr>
        <p:spPr/>
        <p:txBody>
          <a:bodyPr/>
          <a:lstStyle>
            <a:lvl1pPr>
              <a:defRPr/>
            </a:lvl1pPr>
          </a:lstStyle>
          <a:p>
            <a:r>
              <a:rPr lang="fr-FR" noProof="0"/>
              <a:t>Cliquez pour modifiez le titre</a:t>
            </a:r>
          </a:p>
        </p:txBody>
      </p:sp>
      <p:sp>
        <p:nvSpPr>
          <p:cNvPr id="5"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1992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00" y="268288"/>
            <a:ext cx="8516475" cy="741362"/>
          </a:xfrm>
          <a:prstGeom prst="rect">
            <a:avLst/>
          </a:prstGeom>
        </p:spPr>
        <p:txBody>
          <a:bodyPr vert="horz" lIns="0" tIns="0" rIns="0" bIns="0" rtlCol="0" anchor="t" anchorCtr="0">
            <a:noAutofit/>
          </a:bodyPr>
          <a:lstStyle/>
          <a:p>
            <a:r>
              <a:rPr lang="fr-FR" noProof="0"/>
              <a:t>Cliquez ici pour saisir le titre</a:t>
            </a:r>
          </a:p>
        </p:txBody>
      </p:sp>
      <p:sp>
        <p:nvSpPr>
          <p:cNvPr id="3" name="Text Placeholder 2"/>
          <p:cNvSpPr>
            <a:spLocks noGrp="1"/>
          </p:cNvSpPr>
          <p:nvPr>
            <p:ph type="body" idx="1"/>
          </p:nvPr>
        </p:nvSpPr>
        <p:spPr>
          <a:xfrm>
            <a:off x="313200" y="1181100"/>
            <a:ext cx="8516475" cy="3370263"/>
          </a:xfrm>
          <a:prstGeom prst="rect">
            <a:avLst/>
          </a:prstGeom>
        </p:spPr>
        <p:txBody>
          <a:bodyPr vert="horz" lIns="0" tIns="0" rIns="0" bIns="0" rtlCol="0">
            <a:noAutofit/>
          </a:bodyPr>
          <a:lstStyle/>
          <a:p>
            <a:pPr lvl="0"/>
            <a:r>
              <a:rPr lang="fr-FR" noProof="0"/>
              <a:t>Modifier le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9" name="Page number Placeholder 3"/>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bg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a:ln>
                <a:noFill/>
              </a:ln>
              <a:solidFill>
                <a:schemeClr val="bg1"/>
              </a:solidFill>
              <a:effectLst/>
              <a:uLnTx/>
              <a:uFillTx/>
              <a:latin typeface="Helvetica 75 Bold" panose="020B0804020202020204" pitchFamily="34" charset="0"/>
              <a:ea typeface="+mn-ea"/>
              <a:cs typeface="+mn-cs"/>
            </a:endParaRPr>
          </a:p>
        </p:txBody>
      </p:sp>
      <p:sp>
        <p:nvSpPr>
          <p:cNvPr id="4" name="MSIPCMContentMarking" descr="{&quot;HashCode&quot;:6032642,&quot;Placement&quot;:&quot;Footer&quot;,&quot;Top&quot;:387.034332,&quot;Left&quot;:320.845978,&quot;SlideWidth&quot;:720,&quot;SlideHeight&quot;:405}">
            <a:extLst>
              <a:ext uri="{FF2B5EF4-FFF2-40B4-BE49-F238E27FC236}">
                <a16:creationId xmlns:a16="http://schemas.microsoft.com/office/drawing/2014/main" id="{1FF1A567-A3C8-4B70-BAC6-4BDC43847A57}"/>
              </a:ext>
            </a:extLst>
          </p:cNvPr>
          <p:cNvSpPr txBox="1"/>
          <p:nvPr userDrawn="1"/>
        </p:nvSpPr>
        <p:spPr>
          <a:xfrm>
            <a:off x="4074744" y="4915336"/>
            <a:ext cx="994512" cy="228163"/>
          </a:xfrm>
          <a:prstGeom prst="rect">
            <a:avLst/>
          </a:prstGeom>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a:t>
            </a:r>
            <a:r>
              <a:rPr lang="fr-FR" sz="800" err="1">
                <a:solidFill>
                  <a:srgbClr val="ED7D31"/>
                </a:solidFill>
                <a:latin typeface="Calibri" panose="020F0502020204030204" pitchFamily="34" charset="0"/>
              </a:rPr>
              <a:t>Restricted</a:t>
            </a:r>
            <a:endParaRPr lang="fr-FR" sz="800">
              <a:solidFill>
                <a:srgbClr val="ED7D31"/>
              </a:solidFill>
              <a:latin typeface="Calibri" panose="020F0502020204030204" pitchFamily="34" charset="0"/>
            </a:endParaRPr>
          </a:p>
        </p:txBody>
      </p:sp>
    </p:spTree>
    <p:extLst>
      <p:ext uri="{BB962C8B-B14F-4D97-AF65-F5344CB8AC3E}">
        <p14:creationId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70" r:id="rId1"/>
    <p:sldLayoutId id="2147483660" r:id="rId2"/>
    <p:sldLayoutId id="2147483669" r:id="rId3"/>
    <p:sldLayoutId id="2147483659" r:id="rId4"/>
    <p:sldLayoutId id="2147483671" r:id="rId5"/>
    <p:sldLayoutId id="2147483665" r:id="rId6"/>
    <p:sldLayoutId id="2147483664" r:id="rId7"/>
    <p:sldLayoutId id="2147483661" r:id="rId8"/>
    <p:sldLayoutId id="2147483662" r:id="rId9"/>
    <p:sldLayoutId id="2147483663" r:id="rId10"/>
    <p:sldLayoutId id="2147483666" r:id="rId11"/>
    <p:sldLayoutId id="2147483667" r:id="rId12"/>
    <p:sldLayoutId id="214748366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indent="0" algn="l" defTabSz="914400" rtl="0" eaLnBrk="1" latinLnBrk="0" hangingPunct="1">
        <a:lnSpc>
          <a:spcPct val="90000"/>
        </a:lnSpc>
        <a:spcBef>
          <a:spcPct val="0"/>
        </a:spcBef>
        <a:buNone/>
        <a:defRPr sz="2000" b="1"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6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spcAft>
          <a:spcPts val="600"/>
        </a:spcAft>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spcAft>
          <a:spcPts val="600"/>
        </a:spcAft>
        <a:buFont typeface="Arial" panose="020B0604020202020204" pitchFamily="34" charset="0"/>
        <a:buChar char="–"/>
        <a:defRPr sz="16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00" y="268288"/>
            <a:ext cx="8516475" cy="741362"/>
          </a:xfrm>
          <a:prstGeom prst="rect">
            <a:avLst/>
          </a:prstGeom>
        </p:spPr>
        <p:txBody>
          <a:bodyPr vert="horz" lIns="0" tIns="0" rIns="0" bIns="0" rtlCol="0" anchor="t" anchorCtr="0">
            <a:noAutofit/>
          </a:bodyPr>
          <a:lstStyle/>
          <a:p>
            <a:r>
              <a:rPr lang="fr-FR" noProof="0"/>
              <a:t>Cliquez ici pour saisir le titre</a:t>
            </a:r>
          </a:p>
        </p:txBody>
      </p:sp>
      <p:sp>
        <p:nvSpPr>
          <p:cNvPr id="3" name="Text Placeholder 2"/>
          <p:cNvSpPr>
            <a:spLocks noGrp="1"/>
          </p:cNvSpPr>
          <p:nvPr>
            <p:ph type="body" idx="1"/>
          </p:nvPr>
        </p:nvSpPr>
        <p:spPr>
          <a:xfrm>
            <a:off x="313200" y="1181100"/>
            <a:ext cx="8516475" cy="3370263"/>
          </a:xfrm>
          <a:prstGeom prst="rect">
            <a:avLst/>
          </a:prstGeom>
        </p:spPr>
        <p:txBody>
          <a:bodyPr vert="horz" lIns="0" tIns="0" rIns="0" bIns="0" rtlCol="0">
            <a:noAutofit/>
          </a:bodyPr>
          <a:lstStyle/>
          <a:p>
            <a:pPr lvl="0"/>
            <a:r>
              <a:rPr lang="fr-FR" noProof="0"/>
              <a:t>Modifier le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bg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a:ln>
                <a:noFill/>
              </a:ln>
              <a:solidFill>
                <a:schemeClr val="bg1"/>
              </a:solidFill>
              <a:effectLst/>
              <a:uLnTx/>
              <a:uFillTx/>
              <a:latin typeface="Helvetica 75 Bold" panose="020B0804020202020204" pitchFamily="34" charset="0"/>
              <a:ea typeface="+mn-ea"/>
              <a:cs typeface="+mn-cs"/>
            </a:endParaRPr>
          </a:p>
        </p:txBody>
      </p:sp>
      <p:sp>
        <p:nvSpPr>
          <p:cNvPr id="4" name="MSIPCMContentMarking" descr="{&quot;HashCode&quot;:6032642,&quot;Placement&quot;:&quot;Footer&quot;,&quot;Top&quot;:387.034332,&quot;Left&quot;:320.845978,&quot;SlideWidth&quot;:720,&quot;SlideHeight&quot;:405}">
            <a:extLst>
              <a:ext uri="{FF2B5EF4-FFF2-40B4-BE49-F238E27FC236}">
                <a16:creationId xmlns:a16="http://schemas.microsoft.com/office/drawing/2014/main" id="{1FF1A567-A3C8-4B70-BAC6-4BDC43847A57}"/>
              </a:ext>
            </a:extLst>
          </p:cNvPr>
          <p:cNvSpPr txBox="1"/>
          <p:nvPr userDrawn="1"/>
        </p:nvSpPr>
        <p:spPr>
          <a:xfrm>
            <a:off x="4074744" y="4915336"/>
            <a:ext cx="994512" cy="228163"/>
          </a:xfrm>
          <a:prstGeom prst="rect">
            <a:avLst/>
          </a:prstGeom>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a:t>
            </a:r>
            <a:r>
              <a:rPr lang="fr-FR" sz="800" err="1">
                <a:solidFill>
                  <a:srgbClr val="ED7D31"/>
                </a:solidFill>
                <a:latin typeface="Calibri" panose="020F0502020204030204" pitchFamily="34" charset="0"/>
              </a:rPr>
              <a:t>Restricted</a:t>
            </a:r>
            <a:endParaRPr lang="fr-FR" sz="800">
              <a:solidFill>
                <a:srgbClr val="ED7D31"/>
              </a:solidFill>
              <a:latin typeface="Calibri" panose="020F0502020204030204" pitchFamily="34" charset="0"/>
            </a:endParaRPr>
          </a:p>
        </p:txBody>
      </p:sp>
    </p:spTree>
    <p:extLst>
      <p:ext uri="{BB962C8B-B14F-4D97-AF65-F5344CB8AC3E}">
        <p14:creationId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indent="0" algn="l" defTabSz="914400" rtl="0" eaLnBrk="1" latinLnBrk="0" hangingPunct="1">
        <a:lnSpc>
          <a:spcPct val="90000"/>
        </a:lnSpc>
        <a:spcBef>
          <a:spcPct val="0"/>
        </a:spcBef>
        <a:buNone/>
        <a:defRPr sz="2000" b="1"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ccessibility.support@orange.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9.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WAI/ARIA/apg/pattern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boosted.orange.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plazza.orange.com/docs/DOC-1427626"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hyperlink" Target="http://pratique.itn.ftgroup/" TargetMode="External"/><Relationship Id="rId3" Type="http://schemas.openxmlformats.org/officeDocument/2006/relationships/hyperlink" Target="http://a11y-guidelines.orange.com/" TargetMode="External"/><Relationship Id="rId7" Type="http://schemas.openxmlformats.org/officeDocument/2006/relationships/hyperlink" Target="https://www.paciellogroup.com/resources/contrastanalyser/"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boosted.orange.com/" TargetMode="External"/><Relationship Id="rId5" Type="http://schemas.openxmlformats.org/officeDocument/2006/relationships/hyperlink" Target="https://design.orange.com/fr/" TargetMode="External"/><Relationship Id="rId4" Type="http://schemas.openxmlformats.org/officeDocument/2006/relationships/hyperlink" Target="https://www.w3.org/TR/WCAG21/"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hart" Target="../charts/chart1.xml"/><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1D55921A-73C7-2E06-D2F6-84E8368C74DD}"/>
              </a:ext>
            </a:extLst>
          </p:cNvPr>
          <p:cNvSpPr>
            <a:spLocks noGrp="1"/>
          </p:cNvSpPr>
          <p:nvPr>
            <p:ph type="ctrTitle"/>
          </p:nvPr>
        </p:nvSpPr>
        <p:spPr/>
        <p:txBody>
          <a:bodyPr/>
          <a:lstStyle/>
          <a:p>
            <a:r>
              <a:rPr lang="fr-FR"/>
              <a:t>Connaitre les </a:t>
            </a:r>
            <a:r>
              <a:rPr lang="fr-FR">
                <a:solidFill>
                  <a:srgbClr val="FF7900"/>
                </a:solidFill>
              </a:rPr>
              <a:t>principales règles d’accessibilité</a:t>
            </a:r>
            <a:r>
              <a:rPr lang="fr-FR"/>
              <a:t> pour réaliser une solution </a:t>
            </a:r>
            <a:r>
              <a:rPr lang="fr-FR">
                <a:solidFill>
                  <a:srgbClr val="FF7900"/>
                </a:solidFill>
              </a:rPr>
              <a:t>web</a:t>
            </a:r>
          </a:p>
        </p:txBody>
      </p:sp>
      <p:sp>
        <p:nvSpPr>
          <p:cNvPr id="4" name="Texte - Auteurs de la formation">
            <a:extLst>
              <a:ext uri="{FF2B5EF4-FFF2-40B4-BE49-F238E27FC236}">
                <a16:creationId xmlns:a16="http://schemas.microsoft.com/office/drawing/2014/main" id="{80B43356-F8A5-B26F-CA9B-A9FC5693C70B}"/>
              </a:ext>
            </a:extLst>
          </p:cNvPr>
          <p:cNvSpPr>
            <a:spLocks noGrp="1"/>
          </p:cNvSpPr>
          <p:nvPr>
            <p:ph type="subTitle" idx="1"/>
          </p:nvPr>
        </p:nvSpPr>
        <p:spPr/>
        <p:txBody>
          <a:bodyPr/>
          <a:lstStyle/>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Orange</a:t>
            </a:r>
            <a:r>
              <a:rPr lang="fr-FR" sz="1400" b="1" spc="-25">
                <a:solidFill>
                  <a:srgbClr val="FFFFFF"/>
                </a:solidFill>
                <a:latin typeface="Verdana" panose="020B0604030504040204" pitchFamily="34" charset="0"/>
                <a:ea typeface="Verdana" panose="020B0604030504040204" pitchFamily="34" charset="0"/>
                <a:cs typeface="Helvetica 55 Roman"/>
              </a:rPr>
              <a:t> </a:t>
            </a:r>
            <a:r>
              <a:rPr lang="fr-FR" sz="1400" b="1">
                <a:solidFill>
                  <a:srgbClr val="FFFFFF"/>
                </a:solidFill>
                <a:latin typeface="Verdana" panose="020B0604030504040204" pitchFamily="34" charset="0"/>
                <a:ea typeface="Verdana" panose="020B0604030504040204" pitchFamily="34" charset="0"/>
                <a:cs typeface="Helvetica 55 Roman"/>
              </a:rPr>
              <a:t>/ INNOV</a:t>
            </a:r>
            <a:r>
              <a:rPr lang="fr-FR" sz="1400" b="1" spc="-30">
                <a:solidFill>
                  <a:srgbClr val="FFFFFF"/>
                </a:solidFill>
                <a:latin typeface="Verdana" panose="020B0604030504040204" pitchFamily="34" charset="0"/>
                <a:ea typeface="Verdana" panose="020B0604030504040204" pitchFamily="34" charset="0"/>
                <a:cs typeface="Helvetica 55 Roman"/>
              </a:rPr>
              <a:t> </a:t>
            </a:r>
            <a:r>
              <a:rPr lang="fr-FR" sz="1400" b="1">
                <a:solidFill>
                  <a:srgbClr val="FFFFFF"/>
                </a:solidFill>
                <a:latin typeface="Verdana" panose="020B0604030504040204" pitchFamily="34" charset="0"/>
                <a:ea typeface="Verdana" panose="020B0604030504040204" pitchFamily="34" charset="0"/>
                <a:cs typeface="Helvetica 55 Roman"/>
              </a:rPr>
              <a:t>/ IT-S</a:t>
            </a:r>
          </a:p>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Centre de compétences accessibilité numérique</a:t>
            </a:r>
          </a:p>
          <a:p>
            <a:pPr marL="12700">
              <a:spcBef>
                <a:spcPts val="434"/>
              </a:spcBef>
            </a:pPr>
            <a:r>
              <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hlinkClick r:id="rId3"/>
              </a:rPr>
              <a:t>ZZZ </a:t>
            </a:r>
            <a:r>
              <a:rPr lang="fr-FR" sz="1400" spc="-25" err="1">
                <a:solidFill>
                  <a:srgbClr val="FFFFFF"/>
                </a:solidFill>
                <a:latin typeface="Verdana" panose="020B0604030504040204" pitchFamily="34" charset="0"/>
                <a:ea typeface="Verdana" panose="020B0604030504040204" pitchFamily="34" charset="0"/>
                <a:cs typeface="Verdana" panose="020B0604030504040204" pitchFamily="34" charset="0"/>
                <a:hlinkClick r:id="rId3"/>
              </a:rPr>
              <a:t>accessibility</a:t>
            </a:r>
            <a:r>
              <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hlinkClick r:id="rId3"/>
              </a:rPr>
              <a:t> support</a:t>
            </a:r>
            <a:endPar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endParaRPr>
          </a:p>
          <a:p>
            <a:endParaRPr lang="fr-FR" sz="1400"/>
          </a:p>
        </p:txBody>
      </p:sp>
      <p:sp>
        <p:nvSpPr>
          <p:cNvPr id="3" name="Texte - Durée formation">
            <a:extLst>
              <a:ext uri="{FF2B5EF4-FFF2-40B4-BE49-F238E27FC236}">
                <a16:creationId xmlns:a16="http://schemas.microsoft.com/office/drawing/2014/main" id="{D54216A6-3D89-0E7B-D7FF-50AFE6C2EA06}"/>
              </a:ext>
            </a:extLst>
          </p:cNvPr>
          <p:cNvSpPr>
            <a:spLocks noGrp="1"/>
          </p:cNvSpPr>
          <p:nvPr>
            <p:ph type="body" sz="quarter" idx="16"/>
          </p:nvPr>
        </p:nvSpPr>
        <p:spPr/>
        <p:txBody>
          <a:bodyPr/>
          <a:lstStyle/>
          <a:p>
            <a:r>
              <a:rPr lang="fr-FR" dirty="0"/>
              <a:t>2h00</a:t>
            </a:r>
          </a:p>
        </p:txBody>
      </p:sp>
    </p:spTree>
    <p:extLst>
      <p:ext uri="{BB962C8B-B14F-4D97-AF65-F5344CB8AC3E}">
        <p14:creationId xmlns:p14="http://schemas.microsoft.com/office/powerpoint/2010/main" val="3307177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Exemple</a:t>
            </a:r>
            <a:endParaRPr lang="fr-FR"/>
          </a:p>
        </p:txBody>
      </p:sp>
      <p:sp>
        <p:nvSpPr>
          <p:cNvPr id="2" name="Texte">
            <a:extLst>
              <a:ext uri="{FF2B5EF4-FFF2-40B4-BE49-F238E27FC236}">
                <a16:creationId xmlns:a16="http://schemas.microsoft.com/office/drawing/2014/main" id="{B74F5BDA-5E87-443D-2A53-478AED52E660}"/>
              </a:ext>
            </a:extLst>
          </p:cNvPr>
          <p:cNvSpPr txBox="1"/>
          <p:nvPr/>
        </p:nvSpPr>
        <p:spPr>
          <a:xfrm>
            <a:off x="755576" y="915566"/>
            <a:ext cx="3384376" cy="4062651"/>
          </a:xfrm>
          <a:prstGeom prst="rect">
            <a:avLst/>
          </a:prstGeom>
        </p:spPr>
        <p:txBody>
          <a:bodyPr wrap="square" lIns="0" tIns="0" rIns="0" bIns="0" rtlCol="0">
            <a:spAutoFit/>
          </a:bodyPr>
          <a:lstStyle/>
          <a:p>
            <a:r>
              <a:rPr lang="fr-FR" sz="1100">
                <a:solidFill>
                  <a:schemeClr val="bg1"/>
                </a:solidFill>
                <a:latin typeface="Verdana" panose="020B0604030504040204" pitchFamily="34" charset="0"/>
                <a:ea typeface="Verdana" panose="020B0604030504040204" pitchFamily="34" charset="0"/>
              </a:rPr>
              <a:t>…</a:t>
            </a:r>
          </a:p>
          <a:p>
            <a:r>
              <a:rPr lang="fr-FR" sz="1100">
                <a:solidFill>
                  <a:schemeClr val="bg1"/>
                </a:solidFill>
                <a:latin typeface="Verdana" panose="020B0604030504040204" pitchFamily="34" charset="0"/>
                <a:ea typeface="Verdana" panose="020B0604030504040204" pitchFamily="34" charset="0"/>
              </a:rPr>
              <a:t> &lt;</a:t>
            </a:r>
            <a:r>
              <a:rPr lang="fr-FR" sz="1100">
                <a:solidFill>
                  <a:srgbClr val="558ED5"/>
                </a:solidFill>
                <a:latin typeface="Verdana" panose="020B0604030504040204" pitchFamily="34" charset="0"/>
                <a:ea typeface="Verdana" panose="020B0604030504040204" pitchFamily="34" charset="0"/>
              </a:rPr>
              <a:t>title</a:t>
            </a:r>
            <a:r>
              <a:rPr lang="fr-FR" sz="1100">
                <a:solidFill>
                  <a:schemeClr val="bg1"/>
                </a:solidFill>
                <a:latin typeface="Verdana" panose="020B0604030504040204" pitchFamily="34" charset="0"/>
                <a:ea typeface="Verdana" panose="020B0604030504040204" pitchFamily="34" charset="0"/>
              </a:rPr>
              <a:t>&gt;Accueil&lt;/</a:t>
            </a:r>
            <a:r>
              <a:rPr lang="fr-FR" sz="1100">
                <a:solidFill>
                  <a:srgbClr val="558ED5"/>
                </a:solidFill>
                <a:latin typeface="Verdana" panose="020B0604030504040204" pitchFamily="34" charset="0"/>
                <a:ea typeface="Verdana" panose="020B0604030504040204" pitchFamily="34" charset="0"/>
              </a:rPr>
              <a:t>title</a:t>
            </a:r>
            <a:r>
              <a:rPr lang="fr-FR" sz="1100">
                <a:solidFill>
                  <a:schemeClr val="bg1"/>
                </a:solidFill>
                <a:latin typeface="Verdana" panose="020B0604030504040204" pitchFamily="34" charset="0"/>
                <a:ea typeface="Verdana" panose="020B0604030504040204" pitchFamily="34" charset="0"/>
              </a:rPr>
              <a:t>&gt;</a:t>
            </a:r>
          </a:p>
          <a:p>
            <a:r>
              <a:rPr lang="fr-FR" sz="1100">
                <a:solidFill>
                  <a:schemeClr val="bg1"/>
                </a:solidFill>
                <a:latin typeface="Verdana" panose="020B0604030504040204" pitchFamily="34" charset="0"/>
                <a:ea typeface="Verdana" panose="020B0604030504040204" pitchFamily="34" charset="0"/>
              </a:rPr>
              <a:t> …</a:t>
            </a:r>
          </a:p>
          <a:p>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body</a:t>
            </a:r>
            <a:r>
              <a:rPr lang="fr-FR" sz="1100">
                <a:solidFill>
                  <a:schemeClr val="bg1"/>
                </a:solidFill>
                <a:latin typeface="Verdana" panose="020B0604030504040204" pitchFamily="34" charset="0"/>
                <a:ea typeface="Verdana" panose="020B0604030504040204" pitchFamily="34" charset="0"/>
              </a:rPr>
              <a:t>&gt;</a:t>
            </a:r>
          </a:p>
          <a:p>
            <a:pPr marL="268288" lvl="1"/>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header</a:t>
            </a:r>
            <a:r>
              <a:rPr lang="fr-FR" sz="1100">
                <a:solidFill>
                  <a:schemeClr val="bg1"/>
                </a:solidFill>
                <a:latin typeface="Verdana" panose="020B0604030504040204" pitchFamily="34" charset="0"/>
                <a:ea typeface="Verdana" panose="020B0604030504040204" pitchFamily="34" charset="0"/>
              </a:rPr>
              <a:t>&gt;</a:t>
            </a:r>
          </a:p>
          <a:p>
            <a:pPr marL="538163"/>
            <a:r>
              <a:rPr lang="fr-FR" sz="1100">
                <a:solidFill>
                  <a:schemeClr val="bg1"/>
                </a:solidFill>
                <a:latin typeface="Verdana" panose="020B0604030504040204" pitchFamily="34" charset="0"/>
                <a:ea typeface="Verdana" panose="020B0604030504040204" pitchFamily="34" charset="0"/>
              </a:rPr>
              <a:t>&lt;div&gt;Mobiles et forfaits &lt;/div&gt;</a:t>
            </a:r>
          </a:p>
          <a:p>
            <a:pPr marL="538163"/>
            <a:r>
              <a:rPr lang="fr-FR" sz="1100">
                <a:solidFill>
                  <a:schemeClr val="bg1"/>
                </a:solidFill>
                <a:latin typeface="Verdana" panose="020B0604030504040204" pitchFamily="34" charset="0"/>
                <a:ea typeface="Verdana" panose="020B0604030504040204" pitchFamily="34" charset="0"/>
              </a:rPr>
              <a:t>&lt;div&gt;Internet &lt;/div&gt;</a:t>
            </a:r>
          </a:p>
          <a:p>
            <a:pPr marL="538163"/>
            <a:r>
              <a:rPr lang="fr-FR" sz="1100">
                <a:solidFill>
                  <a:schemeClr val="bg1"/>
                </a:solidFill>
                <a:latin typeface="Verdana" panose="020B0604030504040204" pitchFamily="34" charset="0"/>
                <a:ea typeface="Verdana" panose="020B0604030504040204" pitchFamily="34" charset="0"/>
              </a:rPr>
              <a:t>…</a:t>
            </a:r>
          </a:p>
          <a:p>
            <a:pPr marL="268288"/>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header</a:t>
            </a:r>
            <a:r>
              <a:rPr lang="fr-FR" sz="1100">
                <a:solidFill>
                  <a:schemeClr val="bg1"/>
                </a:solidFill>
                <a:latin typeface="Verdana" panose="020B0604030504040204" pitchFamily="34" charset="0"/>
                <a:ea typeface="Verdana" panose="020B0604030504040204" pitchFamily="34" charset="0"/>
              </a:rPr>
              <a:t>&gt;</a:t>
            </a:r>
          </a:p>
          <a:p>
            <a:pPr marL="268288"/>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main</a:t>
            </a:r>
            <a:r>
              <a:rPr lang="fr-FR" sz="1100">
                <a:solidFill>
                  <a:schemeClr val="bg1"/>
                </a:solidFill>
                <a:latin typeface="Verdana" panose="020B0604030504040204" pitchFamily="34" charset="0"/>
                <a:ea typeface="Verdana" panose="020B0604030504040204" pitchFamily="34" charset="0"/>
              </a:rPr>
              <a:t>&gt;</a:t>
            </a:r>
          </a:p>
          <a:p>
            <a:pPr marL="725488" lvl="1"/>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h2</a:t>
            </a:r>
            <a:r>
              <a:rPr lang="fr-FR" sz="1100">
                <a:solidFill>
                  <a:schemeClr val="bg1"/>
                </a:solidFill>
                <a:latin typeface="Verdana" panose="020B0604030504040204" pitchFamily="34" charset="0"/>
                <a:ea typeface="Verdana" panose="020B0604030504040204" pitchFamily="34" charset="0"/>
              </a:rPr>
              <a:t>&gt; Tous les directs / résultats </a:t>
            </a:r>
          </a:p>
          <a:p>
            <a:pPr marL="725488" lvl="1"/>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h2</a:t>
            </a:r>
            <a:r>
              <a:rPr lang="fr-FR" sz="1100">
                <a:solidFill>
                  <a:schemeClr val="bg1"/>
                </a:solidFill>
                <a:latin typeface="Verdana" panose="020B0604030504040204" pitchFamily="34" charset="0"/>
                <a:ea typeface="Verdana" panose="020B0604030504040204" pitchFamily="34" charset="0"/>
              </a:rPr>
              <a:t>&gt; Football</a:t>
            </a:r>
          </a:p>
          <a:p>
            <a:pPr marL="725488" lvl="1"/>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h2</a:t>
            </a:r>
            <a:r>
              <a:rPr lang="fr-FR" sz="1100">
                <a:solidFill>
                  <a:schemeClr val="bg1"/>
                </a:solidFill>
                <a:latin typeface="Verdana" panose="020B0604030504040204" pitchFamily="34" charset="0"/>
                <a:ea typeface="Verdana" panose="020B0604030504040204" pitchFamily="34" charset="0"/>
              </a:rPr>
              <a:t>&gt; Football</a:t>
            </a:r>
          </a:p>
          <a:p>
            <a:pPr marL="995363" lvl="1"/>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h5</a:t>
            </a:r>
            <a:r>
              <a:rPr lang="fr-FR" sz="1100">
                <a:solidFill>
                  <a:schemeClr val="bg1"/>
                </a:solidFill>
                <a:latin typeface="Verdana" panose="020B0604030504040204" pitchFamily="34" charset="0"/>
                <a:ea typeface="Verdana" panose="020B0604030504040204" pitchFamily="34" charset="0"/>
              </a:rPr>
              <a:t>&gt; Fil info</a:t>
            </a:r>
          </a:p>
          <a:p>
            <a:pPr marL="268288"/>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main</a:t>
            </a:r>
            <a:r>
              <a:rPr lang="fr-FR" sz="1100">
                <a:solidFill>
                  <a:schemeClr val="bg1"/>
                </a:solidFill>
                <a:latin typeface="Verdana" panose="020B0604030504040204" pitchFamily="34" charset="0"/>
                <a:ea typeface="Verdana" panose="020B0604030504040204" pitchFamily="34" charset="0"/>
              </a:rPr>
              <a:t>&gt;</a:t>
            </a:r>
          </a:p>
          <a:p>
            <a:pPr marL="268288"/>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footer</a:t>
            </a:r>
            <a:r>
              <a:rPr lang="fr-FR" sz="1100">
                <a:solidFill>
                  <a:schemeClr val="bg1"/>
                </a:solidFill>
                <a:latin typeface="Verdana" panose="020B0604030504040204" pitchFamily="34" charset="0"/>
                <a:ea typeface="Verdana" panose="020B0604030504040204" pitchFamily="34" charset="0"/>
              </a:rPr>
              <a:t>&gt;</a:t>
            </a:r>
          </a:p>
          <a:p>
            <a:pPr marL="720725"/>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h2</a:t>
            </a:r>
            <a:r>
              <a:rPr lang="fr-FR" sz="1100">
                <a:solidFill>
                  <a:schemeClr val="bg1"/>
                </a:solidFill>
                <a:latin typeface="Verdana" panose="020B0604030504040204" pitchFamily="34" charset="0"/>
                <a:ea typeface="Verdana" panose="020B0604030504040204" pitchFamily="34" charset="0"/>
              </a:rPr>
              <a:t>&gt; Plan de site</a:t>
            </a:r>
          </a:p>
          <a:p>
            <a:pPr marL="989013"/>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h3</a:t>
            </a:r>
            <a:r>
              <a:rPr lang="fr-FR" sz="1100">
                <a:solidFill>
                  <a:schemeClr val="bg1"/>
                </a:solidFill>
                <a:latin typeface="Verdana" panose="020B0604030504040204" pitchFamily="34" charset="0"/>
                <a:ea typeface="Verdana" panose="020B0604030504040204" pitchFamily="34" charset="0"/>
              </a:rPr>
              <a:t>&gt; Espace client</a:t>
            </a:r>
          </a:p>
          <a:p>
            <a:pPr marL="989013"/>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h3</a:t>
            </a:r>
            <a:r>
              <a:rPr lang="fr-FR" sz="1100">
                <a:solidFill>
                  <a:schemeClr val="bg1"/>
                </a:solidFill>
                <a:latin typeface="Verdana" panose="020B0604030504040204" pitchFamily="34" charset="0"/>
                <a:ea typeface="Verdana" panose="020B0604030504040204" pitchFamily="34" charset="0"/>
              </a:rPr>
              <a:t>&gt; Aide et contact</a:t>
            </a:r>
          </a:p>
          <a:p>
            <a:pPr marL="989013"/>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h3</a:t>
            </a:r>
            <a:r>
              <a:rPr lang="fr-FR" sz="1100">
                <a:solidFill>
                  <a:schemeClr val="bg1"/>
                </a:solidFill>
                <a:latin typeface="Verdana" panose="020B0604030504040204" pitchFamily="34" charset="0"/>
                <a:ea typeface="Verdana" panose="020B0604030504040204" pitchFamily="34" charset="0"/>
              </a:rPr>
              <a:t>&gt; Boutique Orange</a:t>
            </a:r>
          </a:p>
          <a:p>
            <a:pPr marL="989013"/>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h3</a:t>
            </a:r>
            <a:r>
              <a:rPr lang="fr-FR" sz="1100">
                <a:solidFill>
                  <a:schemeClr val="bg1"/>
                </a:solidFill>
                <a:latin typeface="Verdana" panose="020B0604030504040204" pitchFamily="34" charset="0"/>
                <a:ea typeface="Verdana" panose="020B0604030504040204" pitchFamily="34" charset="0"/>
              </a:rPr>
              <a:t>&gt; TV et divertissement</a:t>
            </a:r>
          </a:p>
          <a:p>
            <a:pPr marL="989013"/>
            <a:r>
              <a:rPr lang="fr-FR" sz="1100">
                <a:solidFill>
                  <a:schemeClr val="bg1"/>
                </a:solidFill>
                <a:latin typeface="Verdana" panose="020B0604030504040204" pitchFamily="34" charset="0"/>
                <a:ea typeface="Verdana" panose="020B0604030504040204" pitchFamily="34" charset="0"/>
              </a:rPr>
              <a:t>…</a:t>
            </a:r>
          </a:p>
          <a:p>
            <a:pPr marL="268288"/>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footer</a:t>
            </a:r>
            <a:r>
              <a:rPr lang="fr-FR" sz="1100">
                <a:solidFill>
                  <a:schemeClr val="bg1"/>
                </a:solidFill>
                <a:latin typeface="Verdana" panose="020B0604030504040204" pitchFamily="34" charset="0"/>
                <a:ea typeface="Verdana" panose="020B0604030504040204" pitchFamily="34" charset="0"/>
              </a:rPr>
              <a:t>&gt;</a:t>
            </a:r>
          </a:p>
          <a:p>
            <a:r>
              <a:rPr lang="fr-FR" sz="1100">
                <a:solidFill>
                  <a:schemeClr val="bg1"/>
                </a:solidFill>
                <a:latin typeface="Verdana" panose="020B0604030504040204" pitchFamily="34" charset="0"/>
                <a:ea typeface="Verdana" panose="020B0604030504040204" pitchFamily="34" charset="0"/>
              </a:rPr>
              <a:t>&lt;/</a:t>
            </a:r>
            <a:r>
              <a:rPr lang="fr-FR" sz="1100">
                <a:solidFill>
                  <a:srgbClr val="558ED5"/>
                </a:solidFill>
                <a:latin typeface="Verdana" panose="020B0604030504040204" pitchFamily="34" charset="0"/>
                <a:ea typeface="Verdana" panose="020B0604030504040204" pitchFamily="34" charset="0"/>
              </a:rPr>
              <a:t>body</a:t>
            </a:r>
            <a:r>
              <a:rPr lang="fr-FR" sz="1100">
                <a:solidFill>
                  <a:schemeClr val="bg1"/>
                </a:solidFill>
                <a:latin typeface="Verdana" panose="020B0604030504040204" pitchFamily="34" charset="0"/>
                <a:ea typeface="Verdana" panose="020B0604030504040204" pitchFamily="34" charset="0"/>
              </a:rPr>
              <a:t>&gt;</a:t>
            </a:r>
          </a:p>
        </p:txBody>
      </p:sp>
      <p:grpSp>
        <p:nvGrpSpPr>
          <p:cNvPr id="11" name="Image - Onglet Accueil">
            <a:extLst>
              <a:ext uri="{FF2B5EF4-FFF2-40B4-BE49-F238E27FC236}">
                <a16:creationId xmlns:a16="http://schemas.microsoft.com/office/drawing/2014/main" id="{7CAA3E77-7E84-2D85-2538-9D2CE9D0AC4E}"/>
              </a:ext>
              <a:ext uri="{C183D7F6-B498-43B3-948B-1728B52AA6E4}">
                <adec:decorative xmlns:adec="http://schemas.microsoft.com/office/drawing/2017/decorative" val="1"/>
              </a:ext>
            </a:extLst>
          </p:cNvPr>
          <p:cNvGrpSpPr/>
          <p:nvPr/>
        </p:nvGrpSpPr>
        <p:grpSpPr>
          <a:xfrm>
            <a:off x="4274246" y="126872"/>
            <a:ext cx="827438" cy="155370"/>
            <a:chOff x="3481387" y="2366962"/>
            <a:chExt cx="2181225" cy="409575"/>
          </a:xfrm>
        </p:grpSpPr>
        <p:pic>
          <p:nvPicPr>
            <p:cNvPr id="12" name="Image - onglet Accueil">
              <a:extLst>
                <a:ext uri="{FF2B5EF4-FFF2-40B4-BE49-F238E27FC236}">
                  <a16:creationId xmlns:a16="http://schemas.microsoft.com/office/drawing/2014/main" id="{183B805B-D3CB-DA75-823A-8988B2BD3747}"/>
                </a:ext>
              </a:extLst>
            </p:cNvPr>
            <p:cNvPicPr>
              <a:picLocks noChangeAspect="1"/>
            </p:cNvPicPr>
            <p:nvPr/>
          </p:nvPicPr>
          <p:blipFill>
            <a:blip r:embed="rId3"/>
            <a:stretch>
              <a:fillRect/>
            </a:stretch>
          </p:blipFill>
          <p:spPr>
            <a:xfrm>
              <a:off x="3481387" y="2366962"/>
              <a:ext cx="2181225" cy="409575"/>
            </a:xfrm>
            <a:prstGeom prst="rect">
              <a:avLst/>
            </a:prstGeom>
          </p:spPr>
        </p:pic>
        <p:pic>
          <p:nvPicPr>
            <p:cNvPr id="13" name="Rectangle couleur">
              <a:extLst>
                <a:ext uri="{FF2B5EF4-FFF2-40B4-BE49-F238E27FC236}">
                  <a16:creationId xmlns:a16="http://schemas.microsoft.com/office/drawing/2014/main" id="{6549F4BB-B4EA-7CEB-6342-E7F8D13FFA27}"/>
                </a:ext>
              </a:extLst>
            </p:cNvPr>
            <p:cNvPicPr>
              <a:picLocks noChangeAspect="1"/>
            </p:cNvPicPr>
            <p:nvPr/>
          </p:nvPicPr>
          <p:blipFill>
            <a:blip r:embed="rId4"/>
            <a:stretch>
              <a:fillRect/>
            </a:stretch>
          </p:blipFill>
          <p:spPr>
            <a:xfrm>
              <a:off x="4247412" y="2421514"/>
              <a:ext cx="805295" cy="268432"/>
            </a:xfrm>
            <a:prstGeom prst="rect">
              <a:avLst/>
            </a:prstGeom>
          </p:spPr>
        </p:pic>
      </p:grpSp>
      <p:pic>
        <p:nvPicPr>
          <p:cNvPr id="9" name="Image - partie haute">
            <a:extLst>
              <a:ext uri="{FF2B5EF4-FFF2-40B4-BE49-F238E27FC236}">
                <a16:creationId xmlns:a16="http://schemas.microsoft.com/office/drawing/2014/main" id="{00B63EA0-3648-3FA1-F4C0-66D91B2BE6D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88419" y="290293"/>
            <a:ext cx="4568978" cy="2476867"/>
          </a:xfrm>
          <a:prstGeom prst="rect">
            <a:avLst/>
          </a:prstGeom>
          <a:ln>
            <a:solidFill>
              <a:schemeClr val="bg1"/>
            </a:solidFill>
          </a:ln>
        </p:spPr>
      </p:pic>
      <p:pic>
        <p:nvPicPr>
          <p:cNvPr id="10" name="Image - Partie basse">
            <a:extLst>
              <a:ext uri="{FF2B5EF4-FFF2-40B4-BE49-F238E27FC236}">
                <a16:creationId xmlns:a16="http://schemas.microsoft.com/office/drawing/2014/main" id="{80F54A2E-2B1B-9D33-53DA-C52CD1F47AB0}"/>
              </a:ext>
              <a:ext uri="{C183D7F6-B498-43B3-948B-1728B52AA6E4}">
                <adec:decorative xmlns:adec="http://schemas.microsoft.com/office/drawing/2017/decorative" val="1"/>
              </a:ext>
            </a:extLst>
          </p:cNvPr>
          <p:cNvPicPr>
            <a:picLocks noChangeAspect="1"/>
          </p:cNvPicPr>
          <p:nvPr/>
        </p:nvPicPr>
        <p:blipFill rotWithShape="1">
          <a:blip r:embed="rId6"/>
          <a:srcRect l="8048" r="5294"/>
          <a:stretch/>
        </p:blipFill>
        <p:spPr>
          <a:xfrm>
            <a:off x="4285397" y="2770255"/>
            <a:ext cx="4572000" cy="2294975"/>
          </a:xfrm>
          <a:prstGeom prst="rect">
            <a:avLst/>
          </a:prstGeom>
          <a:ln>
            <a:solidFill>
              <a:schemeClr val="bg1"/>
            </a:solidFill>
          </a:ln>
        </p:spPr>
      </p:pic>
    </p:spTree>
    <p:extLst>
      <p:ext uri="{BB962C8B-B14F-4D97-AF65-F5344CB8AC3E}">
        <p14:creationId xmlns:p14="http://schemas.microsoft.com/office/powerpoint/2010/main" val="636240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Donner un titre aux pages</a:t>
            </a:r>
            <a:endParaRPr lang="fr-FR"/>
          </a:p>
        </p:txBody>
      </p:sp>
      <p:sp>
        <p:nvSpPr>
          <p:cNvPr id="2" name="Texte">
            <a:extLst>
              <a:ext uri="{FF2B5EF4-FFF2-40B4-BE49-F238E27FC236}">
                <a16:creationId xmlns:a16="http://schemas.microsoft.com/office/drawing/2014/main" id="{94134C6F-9D9D-5752-6539-355BB8F2AC1D}"/>
              </a:ext>
            </a:extLst>
          </p:cNvPr>
          <p:cNvSpPr>
            <a:spLocks noGrp="1"/>
          </p:cNvSpPr>
          <p:nvPr>
            <p:ph sz="half" idx="1"/>
          </p:nvPr>
        </p:nvSpPr>
        <p:spPr/>
        <p:txBody>
          <a:bodyPr>
            <a:normAutofit/>
          </a:bodyPr>
          <a:lstStyle/>
          <a:p>
            <a:pPr lvl="2"/>
            <a:r>
              <a:rPr lang="fr-FR"/>
              <a:t>Description :</a:t>
            </a:r>
          </a:p>
          <a:p>
            <a:pPr lvl="3"/>
            <a:r>
              <a:rPr lang="fr-FR"/>
              <a:t>Donner à chaque page un </a:t>
            </a:r>
            <a:r>
              <a:rPr lang="fr-FR" b="1">
                <a:solidFill>
                  <a:srgbClr val="FF7900"/>
                </a:solidFill>
              </a:rPr>
              <a:t>titre</a:t>
            </a:r>
            <a:r>
              <a:rPr lang="fr-FR"/>
              <a:t> </a:t>
            </a:r>
            <a:r>
              <a:rPr lang="fr-FR" b="1">
                <a:solidFill>
                  <a:srgbClr val="FF7900"/>
                </a:solidFill>
              </a:rPr>
              <a:t>unique</a:t>
            </a:r>
            <a:r>
              <a:rPr lang="fr-FR"/>
              <a:t> (balise &lt;title&gt;)</a:t>
            </a:r>
          </a:p>
          <a:p>
            <a:pPr lvl="3"/>
            <a:r>
              <a:rPr lang="fr-FR"/>
              <a:t>Première information vocalisée</a:t>
            </a:r>
          </a:p>
          <a:p>
            <a:pPr lvl="2"/>
            <a:endParaRPr lang="fr-FR"/>
          </a:p>
          <a:p>
            <a:pPr lvl="2"/>
            <a:r>
              <a:rPr lang="fr-FR"/>
              <a:t>Quand ?</a:t>
            </a:r>
          </a:p>
          <a:p>
            <a:pPr marL="536575" lvl="3" indent="-355600"/>
            <a:r>
              <a:rPr lang="fr-FR" b="1">
                <a:solidFill>
                  <a:srgbClr val="FF7900"/>
                </a:solidFill>
              </a:rPr>
              <a:t>Dès la conception </a:t>
            </a:r>
            <a:r>
              <a:rPr lang="fr-FR"/>
              <a:t>: spécifier des titres de pages</a:t>
            </a:r>
          </a:p>
          <a:p>
            <a:pPr marL="536575" lvl="3" indent="-355600"/>
            <a:r>
              <a:rPr lang="fr-FR" b="1">
                <a:solidFill>
                  <a:srgbClr val="FF7900"/>
                </a:solidFill>
              </a:rPr>
              <a:t>Au développement </a:t>
            </a:r>
            <a:r>
              <a:rPr lang="fr-FR"/>
              <a:t>: intégrer le titre dans le TITLE de chaque page</a:t>
            </a:r>
          </a:p>
          <a:p>
            <a:pPr lvl="3"/>
            <a:endParaRPr lang="fr-FR"/>
          </a:p>
        </p:txBody>
      </p:sp>
      <p:pic>
        <p:nvPicPr>
          <p:cNvPr id="12" name="Image - Conception">
            <a:extLst>
              <a:ext uri="{FF2B5EF4-FFF2-40B4-BE49-F238E27FC236}">
                <a16:creationId xmlns:a16="http://schemas.microsoft.com/office/drawing/2014/main" id="{50213D02-5051-AEEB-EBF5-00BAC2E1FF6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4728" y="3147814"/>
            <a:ext cx="252000" cy="252000"/>
          </a:xfrm>
          <a:prstGeom prst="rect">
            <a:avLst/>
          </a:prstGeom>
          <a:solidFill>
            <a:schemeClr val="tx1"/>
          </a:solidFill>
        </p:spPr>
      </p:pic>
      <p:pic>
        <p:nvPicPr>
          <p:cNvPr id="13" name="Image - Dév">
            <a:extLst>
              <a:ext uri="{FF2B5EF4-FFF2-40B4-BE49-F238E27FC236}">
                <a16:creationId xmlns:a16="http://schemas.microsoft.com/office/drawing/2014/main" id="{3B80391B-5F9F-0716-EBA3-E32F710E277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7544" y="3710400"/>
            <a:ext cx="252000" cy="252000"/>
          </a:xfrm>
          <a:prstGeom prst="rect">
            <a:avLst/>
          </a:prstGeom>
          <a:solidFill>
            <a:schemeClr val="tx1"/>
          </a:solidFill>
        </p:spPr>
      </p:pic>
      <p:grpSp>
        <p:nvGrpSpPr>
          <p:cNvPr id="14" name="Exemple non-valide" descr="Exemple non valide">
            <a:extLst>
              <a:ext uri="{FF2B5EF4-FFF2-40B4-BE49-F238E27FC236}">
                <a16:creationId xmlns:a16="http://schemas.microsoft.com/office/drawing/2014/main" id="{CD179D19-79B5-7729-8E35-C44CEEEE4901}"/>
              </a:ext>
            </a:extLst>
          </p:cNvPr>
          <p:cNvGrpSpPr/>
          <p:nvPr/>
        </p:nvGrpSpPr>
        <p:grpSpPr>
          <a:xfrm>
            <a:off x="4985403" y="1263302"/>
            <a:ext cx="2530334" cy="444352"/>
            <a:chOff x="5570004" y="374089"/>
            <a:chExt cx="2530334" cy="444352"/>
          </a:xfrm>
        </p:grpSpPr>
        <p:pic>
          <p:nvPicPr>
            <p:cNvPr id="8" name="Croix rouge">
              <a:extLst>
                <a:ext uri="{FF2B5EF4-FFF2-40B4-BE49-F238E27FC236}">
                  <a16:creationId xmlns:a16="http://schemas.microsoft.com/office/drawing/2014/main" id="{5A408C65-419A-441A-AE1F-6FC03E2AD74D}"/>
                </a:ext>
                <a:ext uri="{C183D7F6-B498-43B3-948B-1728B52AA6E4}">
                  <adec:decorative xmlns:adec="http://schemas.microsoft.com/office/drawing/2017/decorative" val="1"/>
                </a:ext>
              </a:extLst>
            </p:cNvPr>
            <p:cNvPicPr/>
            <p:nvPr/>
          </p:nvPicPr>
          <p:blipFill>
            <a:blip r:embed="rId5" cstate="print"/>
            <a:stretch>
              <a:fillRect/>
            </a:stretch>
          </p:blipFill>
          <p:spPr>
            <a:xfrm>
              <a:off x="5570004" y="546375"/>
              <a:ext cx="269341" cy="264718"/>
            </a:xfrm>
            <a:prstGeom prst="rect">
              <a:avLst/>
            </a:prstGeom>
          </p:spPr>
        </p:pic>
        <p:sp>
          <p:nvSpPr>
            <p:cNvPr id="10" name="Texte non-valide">
              <a:extLst>
                <a:ext uri="{FF2B5EF4-FFF2-40B4-BE49-F238E27FC236}">
                  <a16:creationId xmlns:a16="http://schemas.microsoft.com/office/drawing/2014/main" id="{84AF6886-6F5E-8A18-7A34-40F6E4A3E9BA}"/>
                </a:ext>
                <a:ext uri="{C183D7F6-B498-43B3-948B-1728B52AA6E4}">
                  <adec:decorative xmlns:adec="http://schemas.microsoft.com/office/drawing/2017/decorative" val="1"/>
                </a:ext>
              </a:extLst>
            </p:cNvPr>
            <p:cNvSpPr txBox="1"/>
            <p:nvPr/>
          </p:nvSpPr>
          <p:spPr>
            <a:xfrm>
              <a:off x="5993613" y="374089"/>
              <a:ext cx="2106725" cy="444352"/>
            </a:xfrm>
            <a:prstGeom prst="rect">
              <a:avLst/>
            </a:prstGeom>
          </p:spPr>
          <p:txBody>
            <a:bodyPr vert="horz" wrap="square" lIns="0" tIns="13335" rIns="0" bIns="0" rtlCol="0">
              <a:spAutoFit/>
            </a:bodyPr>
            <a:lstStyle/>
            <a:p>
              <a:pPr>
                <a:lnSpc>
                  <a:spcPct val="100000"/>
                </a:lnSpc>
                <a:spcBef>
                  <a:spcPts val="20"/>
                </a:spcBef>
              </a:pPr>
              <a:endParaRPr sz="1400">
                <a:solidFill>
                  <a:schemeClr val="bg1"/>
                </a:solidFill>
                <a:latin typeface="Verdana" panose="020B0604030504040204" pitchFamily="34" charset="0"/>
                <a:ea typeface="Verdana" panose="020B0604030504040204" pitchFamily="34" charset="0"/>
                <a:cs typeface="Arial"/>
              </a:endParaRPr>
            </a:p>
            <a:p>
              <a:pPr marL="12700">
                <a:lnSpc>
                  <a:spcPct val="100000"/>
                </a:lnSpc>
                <a:spcBef>
                  <a:spcPts val="5"/>
                </a:spcBef>
                <a:tabLst>
                  <a:tab pos="3614420" algn="l"/>
                </a:tabLst>
              </a:pPr>
              <a:r>
                <a:rPr lang="fr-FR" sz="1400">
                  <a:solidFill>
                    <a:schemeClr val="bg1"/>
                  </a:solidFill>
                  <a:latin typeface="Verdana" panose="020B0604030504040204" pitchFamily="34" charset="0"/>
                  <a:ea typeface="Verdana" panose="020B0604030504040204" pitchFamily="34" charset="0"/>
                  <a:cs typeface="Helvetica 55 Roman"/>
                </a:rPr>
                <a:t>Exemple</a:t>
              </a:r>
              <a:r>
                <a:rPr lang="fr-FR" sz="1400" spc="-25">
                  <a:solidFill>
                    <a:schemeClr val="bg1"/>
                  </a:solidFill>
                  <a:latin typeface="Verdana" panose="020B0604030504040204" pitchFamily="34" charset="0"/>
                  <a:ea typeface="Verdana" panose="020B0604030504040204" pitchFamily="34" charset="0"/>
                  <a:cs typeface="Helvetica 55 Roman"/>
                </a:rPr>
                <a:t> </a:t>
              </a:r>
              <a:r>
                <a:rPr lang="fr-FR" sz="1400" spc="-5">
                  <a:solidFill>
                    <a:schemeClr val="bg1"/>
                  </a:solidFill>
                  <a:latin typeface="Verdana" panose="020B0604030504040204" pitchFamily="34" charset="0"/>
                  <a:ea typeface="Verdana" panose="020B0604030504040204" pitchFamily="34" charset="0"/>
                  <a:cs typeface="Helvetica 55 Roman"/>
                </a:rPr>
                <a:t>non-valide</a:t>
              </a:r>
              <a:endParaRPr lang="fr-FR" sz="1400">
                <a:solidFill>
                  <a:schemeClr val="bg1"/>
                </a:solidFill>
                <a:latin typeface="Verdana" panose="020B0604030504040204" pitchFamily="34" charset="0"/>
                <a:ea typeface="Verdana" panose="020B0604030504040204" pitchFamily="34" charset="0"/>
                <a:cs typeface="Helvetica 55 Roman"/>
              </a:endParaRPr>
            </a:p>
          </p:txBody>
        </p:sp>
      </p:grpSp>
      <p:sp>
        <p:nvSpPr>
          <p:cNvPr id="6" name="Texte - Exemple non-valide" descr="Exemple non valide &lt;title&gt;Accueil&lt;/title&gt;">
            <a:extLst>
              <a:ext uri="{FF2B5EF4-FFF2-40B4-BE49-F238E27FC236}">
                <a16:creationId xmlns:a16="http://schemas.microsoft.com/office/drawing/2014/main" id="{401957F1-286F-25D6-F2EF-0854606E0540}"/>
              </a:ext>
            </a:extLst>
          </p:cNvPr>
          <p:cNvSpPr txBox="1"/>
          <p:nvPr/>
        </p:nvSpPr>
        <p:spPr>
          <a:xfrm>
            <a:off x="4985403" y="1805660"/>
            <a:ext cx="2682941" cy="402775"/>
          </a:xfrm>
          <a:prstGeom prst="rect">
            <a:avLst/>
          </a:prstGeom>
          <a:solidFill>
            <a:srgbClr val="000000"/>
          </a:solidFill>
          <a:ln>
            <a:solidFill>
              <a:schemeClr val="bg1"/>
            </a:solidFill>
          </a:ln>
        </p:spPr>
        <p:txBody>
          <a:bodyPr vert="horz" wrap="square" lIns="0" tIns="108000" rIns="0" bIns="108000" rtlCol="0">
            <a:spAutoFit/>
          </a:bodyPr>
          <a:lstStyle/>
          <a:p>
            <a:pPr marL="91440">
              <a:lnSpc>
                <a:spcPct val="100000"/>
              </a:lnSpc>
              <a:spcBef>
                <a:spcPts val="295"/>
              </a:spcBef>
            </a:pPr>
            <a:r>
              <a:rPr sz="1200">
                <a:solidFill>
                  <a:srgbClr val="FFFFFF"/>
                </a:solidFill>
                <a:latin typeface="Verdana" panose="020B0604030504040204" pitchFamily="34" charset="0"/>
                <a:ea typeface="Verdana" panose="020B0604030504040204" pitchFamily="34" charset="0"/>
                <a:cs typeface="Consolas"/>
              </a:rPr>
              <a:t>&lt;</a:t>
            </a:r>
            <a:r>
              <a:rPr sz="1200">
                <a:solidFill>
                  <a:srgbClr val="558ED5"/>
                </a:solidFill>
                <a:latin typeface="Verdana" panose="020B0604030504040204" pitchFamily="34" charset="0"/>
                <a:ea typeface="Verdana" panose="020B0604030504040204" pitchFamily="34" charset="0"/>
                <a:cs typeface="Consolas"/>
              </a:rPr>
              <a:t>title</a:t>
            </a:r>
            <a:r>
              <a:rPr sz="1200">
                <a:solidFill>
                  <a:srgbClr val="FFFFFF"/>
                </a:solidFill>
                <a:latin typeface="Verdana" panose="020B0604030504040204" pitchFamily="34" charset="0"/>
                <a:ea typeface="Verdana" panose="020B0604030504040204" pitchFamily="34" charset="0"/>
                <a:cs typeface="Consolas"/>
              </a:rPr>
              <a:t>&gt;</a:t>
            </a:r>
            <a:r>
              <a:rPr lang="fr-FR" sz="1200">
                <a:solidFill>
                  <a:srgbClr val="FFFFFF"/>
                </a:solidFill>
                <a:latin typeface="Verdana" panose="020B0604030504040204" pitchFamily="34" charset="0"/>
                <a:ea typeface="Verdana" panose="020B0604030504040204" pitchFamily="34" charset="0"/>
                <a:cs typeface="Consolas"/>
              </a:rPr>
              <a:t>Accueil</a:t>
            </a:r>
            <a:r>
              <a:rPr sz="1200">
                <a:solidFill>
                  <a:srgbClr val="FFFFFF"/>
                </a:solidFill>
                <a:latin typeface="Verdana" panose="020B0604030504040204" pitchFamily="34" charset="0"/>
                <a:ea typeface="Verdana" panose="020B0604030504040204" pitchFamily="34" charset="0"/>
                <a:cs typeface="Consolas"/>
              </a:rPr>
              <a:t>&lt;/</a:t>
            </a:r>
            <a:r>
              <a:rPr sz="1200">
                <a:solidFill>
                  <a:srgbClr val="558ED5"/>
                </a:solidFill>
                <a:latin typeface="Verdana" panose="020B0604030504040204" pitchFamily="34" charset="0"/>
                <a:ea typeface="Verdana" panose="020B0604030504040204" pitchFamily="34" charset="0"/>
                <a:cs typeface="Consolas"/>
              </a:rPr>
              <a:t>title</a:t>
            </a:r>
            <a:r>
              <a:rPr sz="1200">
                <a:solidFill>
                  <a:srgbClr val="FFFFFF"/>
                </a:solidFill>
                <a:latin typeface="Verdana" panose="020B0604030504040204" pitchFamily="34" charset="0"/>
                <a:ea typeface="Verdana" panose="020B0604030504040204" pitchFamily="34" charset="0"/>
                <a:cs typeface="Consolas"/>
              </a:rPr>
              <a:t>&gt;</a:t>
            </a:r>
            <a:endParaRPr sz="1200">
              <a:latin typeface="Verdana" panose="020B0604030504040204" pitchFamily="34" charset="0"/>
              <a:ea typeface="Verdana" panose="020B0604030504040204" pitchFamily="34" charset="0"/>
              <a:cs typeface="Consolas"/>
            </a:endParaRPr>
          </a:p>
        </p:txBody>
      </p:sp>
      <p:grpSp>
        <p:nvGrpSpPr>
          <p:cNvPr id="15" name="Exemple valide" descr="Exemple valide">
            <a:extLst>
              <a:ext uri="{FF2B5EF4-FFF2-40B4-BE49-F238E27FC236}">
                <a16:creationId xmlns:a16="http://schemas.microsoft.com/office/drawing/2014/main" id="{A582EB1C-1AAE-6212-C3AF-6120345DB49D}"/>
              </a:ext>
            </a:extLst>
          </p:cNvPr>
          <p:cNvGrpSpPr/>
          <p:nvPr/>
        </p:nvGrpSpPr>
        <p:grpSpPr>
          <a:xfrm>
            <a:off x="4988118" y="2487438"/>
            <a:ext cx="2317068" cy="444352"/>
            <a:chOff x="5508104" y="2676757"/>
            <a:chExt cx="2317068" cy="444352"/>
          </a:xfrm>
        </p:grpSpPr>
        <p:pic>
          <p:nvPicPr>
            <p:cNvPr id="9" name="Coche verte">
              <a:extLst>
                <a:ext uri="{FF2B5EF4-FFF2-40B4-BE49-F238E27FC236}">
                  <a16:creationId xmlns:a16="http://schemas.microsoft.com/office/drawing/2014/main" id="{6124A060-B4D1-FEB9-6F63-2179A38EFE22}"/>
                </a:ext>
                <a:ext uri="{C183D7F6-B498-43B3-948B-1728B52AA6E4}">
                  <adec:decorative xmlns:adec="http://schemas.microsoft.com/office/drawing/2017/decorative" val="1"/>
                </a:ext>
              </a:extLst>
            </p:cNvPr>
            <p:cNvPicPr/>
            <p:nvPr/>
          </p:nvPicPr>
          <p:blipFill>
            <a:blip r:embed="rId6" cstate="print"/>
            <a:stretch>
              <a:fillRect/>
            </a:stretch>
          </p:blipFill>
          <p:spPr>
            <a:xfrm>
              <a:off x="5508104" y="2816928"/>
              <a:ext cx="367284" cy="294131"/>
            </a:xfrm>
            <a:prstGeom prst="rect">
              <a:avLst/>
            </a:prstGeom>
          </p:spPr>
        </p:pic>
        <p:sp>
          <p:nvSpPr>
            <p:cNvPr id="11" name="Texte valide">
              <a:extLst>
                <a:ext uri="{FF2B5EF4-FFF2-40B4-BE49-F238E27FC236}">
                  <a16:creationId xmlns:a16="http://schemas.microsoft.com/office/drawing/2014/main" id="{6B94E779-C873-255B-F1F9-6E22B84F33C0}"/>
                </a:ext>
                <a:ext uri="{C183D7F6-B498-43B3-948B-1728B52AA6E4}">
                  <adec:decorative xmlns:adec="http://schemas.microsoft.com/office/drawing/2017/decorative" val="1"/>
                </a:ext>
              </a:extLst>
            </p:cNvPr>
            <p:cNvSpPr txBox="1"/>
            <p:nvPr/>
          </p:nvSpPr>
          <p:spPr>
            <a:xfrm>
              <a:off x="5996372" y="2676757"/>
              <a:ext cx="1828800" cy="444352"/>
            </a:xfrm>
            <a:prstGeom prst="rect">
              <a:avLst/>
            </a:prstGeom>
          </p:spPr>
          <p:txBody>
            <a:bodyPr vert="horz" wrap="square" lIns="0" tIns="13335" rIns="0" bIns="0" rtlCol="0">
              <a:spAutoFit/>
            </a:bodyPr>
            <a:lstStyle>
              <a:defPPr>
                <a:defRPr lang="en-US"/>
              </a:defPPr>
              <a:lvl1pPr>
                <a:lnSpc>
                  <a:spcPct val="100000"/>
                </a:lnSpc>
                <a:spcBef>
                  <a:spcPts val="20"/>
                </a:spcBef>
                <a:defRPr sz="1400">
                  <a:solidFill>
                    <a:schemeClr val="bg1"/>
                  </a:solidFill>
                  <a:latin typeface="Verdana" panose="020B0604030504040204" pitchFamily="34" charset="0"/>
                  <a:ea typeface="Verdana" panose="020B0604030504040204" pitchFamily="34" charset="0"/>
                  <a:cs typeface="Arial"/>
                </a:defRPr>
              </a:lvl1pPr>
            </a:lstStyle>
            <a:p>
              <a:endParaRPr b="1"/>
            </a:p>
            <a:p>
              <a:r>
                <a:rPr lang="fr-FR"/>
                <a:t>Exemple valide</a:t>
              </a:r>
            </a:p>
          </p:txBody>
        </p:sp>
      </p:grpSp>
      <p:sp>
        <p:nvSpPr>
          <p:cNvPr id="7" name="Texte - Exemple valide" descr="Exemple valide : &lt;title&gt;Accueil - Espace client Orange&lt;/title&gt;">
            <a:extLst>
              <a:ext uri="{FF2B5EF4-FFF2-40B4-BE49-F238E27FC236}">
                <a16:creationId xmlns:a16="http://schemas.microsoft.com/office/drawing/2014/main" id="{3D01AF68-0EEC-2832-D6B8-0ABCD4811AE9}"/>
              </a:ext>
            </a:extLst>
          </p:cNvPr>
          <p:cNvSpPr txBox="1"/>
          <p:nvPr/>
        </p:nvSpPr>
        <p:spPr>
          <a:xfrm>
            <a:off x="4988118" y="2996684"/>
            <a:ext cx="3976370" cy="402775"/>
          </a:xfrm>
          <a:prstGeom prst="rect">
            <a:avLst/>
          </a:prstGeom>
          <a:solidFill>
            <a:srgbClr val="000000"/>
          </a:solidFill>
          <a:ln>
            <a:solidFill>
              <a:schemeClr val="bg1"/>
            </a:solidFill>
          </a:ln>
        </p:spPr>
        <p:txBody>
          <a:bodyPr vert="horz" wrap="square" lIns="0" tIns="108000" rIns="0" bIns="108000" rtlCol="0">
            <a:spAutoFit/>
          </a:bodyPr>
          <a:lstStyle/>
          <a:p>
            <a:pPr marL="90805">
              <a:lnSpc>
                <a:spcPct val="100000"/>
              </a:lnSpc>
              <a:spcBef>
                <a:spcPts val="300"/>
              </a:spcBef>
            </a:pPr>
            <a:r>
              <a:rPr sz="1200">
                <a:solidFill>
                  <a:srgbClr val="FFFFFF"/>
                </a:solidFill>
                <a:latin typeface="Verdana" panose="020B0604030504040204" pitchFamily="34" charset="0"/>
                <a:ea typeface="Verdana" panose="020B0604030504040204" pitchFamily="34" charset="0"/>
                <a:cs typeface="Consolas"/>
              </a:rPr>
              <a:t>&lt;</a:t>
            </a:r>
            <a:r>
              <a:rPr sz="1200">
                <a:solidFill>
                  <a:srgbClr val="558ED5"/>
                </a:solidFill>
                <a:latin typeface="Verdana" panose="020B0604030504040204" pitchFamily="34" charset="0"/>
                <a:ea typeface="Verdana" panose="020B0604030504040204" pitchFamily="34" charset="0"/>
                <a:cs typeface="Consolas"/>
              </a:rPr>
              <a:t>title</a:t>
            </a:r>
            <a:r>
              <a:rPr sz="1200">
                <a:solidFill>
                  <a:srgbClr val="FFFFFF"/>
                </a:solidFill>
                <a:latin typeface="Verdana" panose="020B0604030504040204" pitchFamily="34" charset="0"/>
                <a:ea typeface="Verdana" panose="020B0604030504040204" pitchFamily="34" charset="0"/>
                <a:cs typeface="Consolas"/>
              </a:rPr>
              <a:t>&gt;</a:t>
            </a:r>
            <a:r>
              <a:rPr lang="fr-FR" sz="1200">
                <a:solidFill>
                  <a:srgbClr val="FFFFFF"/>
                </a:solidFill>
                <a:latin typeface="Verdana" panose="020B0604030504040204" pitchFamily="34" charset="0"/>
                <a:ea typeface="Verdana" panose="020B0604030504040204" pitchFamily="34" charset="0"/>
                <a:cs typeface="Consolas"/>
              </a:rPr>
              <a:t>Accueil</a:t>
            </a:r>
            <a:r>
              <a:rPr sz="1200" spc="-10">
                <a:solidFill>
                  <a:srgbClr val="FFFFFF"/>
                </a:solidFill>
                <a:latin typeface="Verdana" panose="020B0604030504040204" pitchFamily="34" charset="0"/>
                <a:ea typeface="Verdana" panose="020B0604030504040204" pitchFamily="34" charset="0"/>
                <a:cs typeface="Consolas"/>
              </a:rPr>
              <a:t> </a:t>
            </a:r>
            <a:r>
              <a:rPr sz="1200">
                <a:solidFill>
                  <a:srgbClr val="FFFFFF"/>
                </a:solidFill>
                <a:latin typeface="Verdana" panose="020B0604030504040204" pitchFamily="34" charset="0"/>
                <a:ea typeface="Verdana" panose="020B0604030504040204" pitchFamily="34" charset="0"/>
                <a:cs typeface="Consolas"/>
              </a:rPr>
              <a:t>-</a:t>
            </a:r>
            <a:r>
              <a:rPr sz="1200" spc="5">
                <a:solidFill>
                  <a:srgbClr val="FFFFFF"/>
                </a:solidFill>
                <a:latin typeface="Verdana" panose="020B0604030504040204" pitchFamily="34" charset="0"/>
                <a:ea typeface="Verdana" panose="020B0604030504040204" pitchFamily="34" charset="0"/>
                <a:cs typeface="Consolas"/>
              </a:rPr>
              <a:t> </a:t>
            </a:r>
            <a:r>
              <a:rPr lang="fr-FR" sz="1200">
                <a:solidFill>
                  <a:srgbClr val="FFFFFF"/>
                </a:solidFill>
                <a:latin typeface="Verdana" panose="020B0604030504040204" pitchFamily="34" charset="0"/>
                <a:ea typeface="Verdana" panose="020B0604030504040204" pitchFamily="34" charset="0"/>
                <a:cs typeface="Consolas"/>
              </a:rPr>
              <a:t>Espace</a:t>
            </a:r>
            <a:r>
              <a:rPr sz="1200" spc="-5">
                <a:solidFill>
                  <a:srgbClr val="FFFFFF"/>
                </a:solidFill>
                <a:latin typeface="Verdana" panose="020B0604030504040204" pitchFamily="34" charset="0"/>
                <a:ea typeface="Verdana" panose="020B0604030504040204" pitchFamily="34" charset="0"/>
                <a:cs typeface="Consolas"/>
              </a:rPr>
              <a:t> </a:t>
            </a:r>
            <a:r>
              <a:rPr sz="1200">
                <a:solidFill>
                  <a:srgbClr val="FFFFFF"/>
                </a:solidFill>
                <a:latin typeface="Verdana" panose="020B0604030504040204" pitchFamily="34" charset="0"/>
                <a:ea typeface="Verdana" panose="020B0604030504040204" pitchFamily="34" charset="0"/>
                <a:cs typeface="Consolas"/>
              </a:rPr>
              <a:t>client</a:t>
            </a:r>
            <a:r>
              <a:rPr sz="1200" spc="5">
                <a:solidFill>
                  <a:srgbClr val="FFFFFF"/>
                </a:solidFill>
                <a:latin typeface="Verdana" panose="020B0604030504040204" pitchFamily="34" charset="0"/>
                <a:ea typeface="Verdana" panose="020B0604030504040204" pitchFamily="34" charset="0"/>
                <a:cs typeface="Consolas"/>
              </a:rPr>
              <a:t> </a:t>
            </a:r>
            <a:r>
              <a:rPr sz="1200">
                <a:solidFill>
                  <a:srgbClr val="FFFFFF"/>
                </a:solidFill>
                <a:latin typeface="Verdana" panose="020B0604030504040204" pitchFamily="34" charset="0"/>
                <a:ea typeface="Verdana" panose="020B0604030504040204" pitchFamily="34" charset="0"/>
                <a:cs typeface="Consolas"/>
              </a:rPr>
              <a:t>Orange&lt;/</a:t>
            </a:r>
            <a:r>
              <a:rPr sz="1200">
                <a:solidFill>
                  <a:srgbClr val="558ED5"/>
                </a:solidFill>
                <a:latin typeface="Verdana" panose="020B0604030504040204" pitchFamily="34" charset="0"/>
                <a:ea typeface="Verdana" panose="020B0604030504040204" pitchFamily="34" charset="0"/>
                <a:cs typeface="Consolas"/>
              </a:rPr>
              <a:t>title</a:t>
            </a:r>
            <a:r>
              <a:rPr sz="1200">
                <a:solidFill>
                  <a:srgbClr val="FFFFFF"/>
                </a:solidFill>
                <a:latin typeface="Verdana" panose="020B0604030504040204" pitchFamily="34" charset="0"/>
                <a:ea typeface="Verdana" panose="020B0604030504040204" pitchFamily="34" charset="0"/>
                <a:cs typeface="Consolas"/>
              </a:rPr>
              <a:t>&gt;</a:t>
            </a:r>
            <a:endParaRPr sz="1200">
              <a:latin typeface="Verdana" panose="020B0604030504040204" pitchFamily="34" charset="0"/>
              <a:ea typeface="Verdana" panose="020B0604030504040204" pitchFamily="34" charset="0"/>
              <a:cs typeface="Consolas"/>
            </a:endParaRPr>
          </a:p>
        </p:txBody>
      </p:sp>
    </p:spTree>
    <p:extLst>
      <p:ext uri="{BB962C8B-B14F-4D97-AF65-F5344CB8AC3E}">
        <p14:creationId xmlns:p14="http://schemas.microsoft.com/office/powerpoint/2010/main" val="1923531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Structurer la page sémantiquement</a:t>
            </a:r>
            <a:endParaRPr lang="fr-FR"/>
          </a:p>
        </p:txBody>
      </p:sp>
      <p:sp>
        <p:nvSpPr>
          <p:cNvPr id="2" name="Texte">
            <a:extLst>
              <a:ext uri="{FF2B5EF4-FFF2-40B4-BE49-F238E27FC236}">
                <a16:creationId xmlns:a16="http://schemas.microsoft.com/office/drawing/2014/main" id="{94134C6F-9D9D-5752-6539-355BB8F2AC1D}"/>
              </a:ext>
            </a:extLst>
          </p:cNvPr>
          <p:cNvSpPr>
            <a:spLocks noGrp="1"/>
          </p:cNvSpPr>
          <p:nvPr>
            <p:ph sz="half" idx="1"/>
          </p:nvPr>
        </p:nvSpPr>
        <p:spPr/>
        <p:txBody>
          <a:bodyPr>
            <a:normAutofit/>
          </a:bodyPr>
          <a:lstStyle/>
          <a:p>
            <a:pPr lvl="2"/>
            <a:r>
              <a:rPr lang="fr-FR"/>
              <a:t>Description :</a:t>
            </a:r>
          </a:p>
          <a:p>
            <a:pPr lvl="3"/>
            <a:r>
              <a:rPr lang="fr-FR"/>
              <a:t>Utiliser les balises sémantiques HTML5 (header, main, aside, footer, ...)</a:t>
            </a:r>
          </a:p>
          <a:p>
            <a:pPr marL="0" lvl="2" indent="0">
              <a:buNone/>
            </a:pPr>
            <a:endParaRPr lang="fr-FR"/>
          </a:p>
          <a:p>
            <a:pPr lvl="2"/>
            <a:r>
              <a:rPr lang="fr-FR"/>
              <a:t>Quand ?</a:t>
            </a:r>
          </a:p>
          <a:p>
            <a:pPr marL="536575" lvl="3" indent="-265113"/>
            <a:r>
              <a:rPr lang="fr-FR" b="1">
                <a:solidFill>
                  <a:srgbClr val="FF7900"/>
                </a:solidFill>
              </a:rPr>
              <a:t>Dès la conception </a:t>
            </a:r>
            <a:r>
              <a:rPr lang="fr-FR"/>
              <a:t>: prévoir les grandes zones des pages dès les wireframes</a:t>
            </a:r>
          </a:p>
          <a:p>
            <a:pPr marL="536575" lvl="3" indent="-265113"/>
            <a:r>
              <a:rPr lang="fr-FR" b="1">
                <a:solidFill>
                  <a:srgbClr val="FF7900"/>
                </a:solidFill>
              </a:rPr>
              <a:t>Au développement </a:t>
            </a:r>
            <a:r>
              <a:rPr lang="fr-FR"/>
              <a:t>: zoner la page avec le balisage approprié</a:t>
            </a:r>
          </a:p>
          <a:p>
            <a:pPr lvl="3"/>
            <a:endParaRPr lang="fr-FR"/>
          </a:p>
        </p:txBody>
      </p:sp>
      <p:pic>
        <p:nvPicPr>
          <p:cNvPr id="12" name="Image - Conception">
            <a:extLst>
              <a:ext uri="{FF2B5EF4-FFF2-40B4-BE49-F238E27FC236}">
                <a16:creationId xmlns:a16="http://schemas.microsoft.com/office/drawing/2014/main" id="{50213D02-5051-AEEB-EBF5-00BAC2E1FF6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0760" y="3039830"/>
            <a:ext cx="252000" cy="252000"/>
          </a:xfrm>
          <a:prstGeom prst="rect">
            <a:avLst/>
          </a:prstGeom>
          <a:solidFill>
            <a:schemeClr val="tx1"/>
          </a:solidFill>
        </p:spPr>
      </p:pic>
      <p:pic>
        <p:nvPicPr>
          <p:cNvPr id="13" name="Image - Dév">
            <a:extLst>
              <a:ext uri="{FF2B5EF4-FFF2-40B4-BE49-F238E27FC236}">
                <a16:creationId xmlns:a16="http://schemas.microsoft.com/office/drawing/2014/main" id="{3B80391B-5F9F-0716-EBA3-E32F710E277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3576" y="3795886"/>
            <a:ext cx="252000" cy="252000"/>
          </a:xfrm>
          <a:prstGeom prst="rect">
            <a:avLst/>
          </a:prstGeom>
          <a:solidFill>
            <a:schemeClr val="tx1"/>
          </a:solidFill>
        </p:spPr>
      </p:pic>
      <p:sp>
        <p:nvSpPr>
          <p:cNvPr id="4" name="Code">
            <a:extLst>
              <a:ext uri="{FF2B5EF4-FFF2-40B4-BE49-F238E27FC236}">
                <a16:creationId xmlns:a16="http://schemas.microsoft.com/office/drawing/2014/main" id="{1BBB8781-A205-FF7B-ED3E-48B24145E25A}"/>
              </a:ext>
            </a:extLst>
          </p:cNvPr>
          <p:cNvSpPr txBox="1"/>
          <p:nvPr/>
        </p:nvSpPr>
        <p:spPr>
          <a:xfrm>
            <a:off x="4956771" y="957084"/>
            <a:ext cx="3968055" cy="4093428"/>
          </a:xfrm>
          <a:prstGeom prst="rect">
            <a:avLst/>
          </a:prstGeom>
          <a:noFill/>
          <a:ln>
            <a:solidFill>
              <a:schemeClr val="bg1"/>
            </a:solidFill>
          </a:ln>
        </p:spPr>
        <p:txBody>
          <a:bodyPr wrap="square">
            <a:spAutoFit/>
          </a:bodyPr>
          <a:lstStyle/>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&lt;</a:t>
            </a:r>
            <a:r>
              <a:rPr lang="fr-FR" sz="1000" err="1">
                <a:solidFill>
                  <a:srgbClr val="558ED5"/>
                </a:solidFill>
                <a:latin typeface="Verdana" panose="020B0604030504040204" pitchFamily="34" charset="0"/>
                <a:ea typeface="Verdana" panose="020B0604030504040204" pitchFamily="34" charset="0"/>
                <a:cs typeface="Arial"/>
              </a:rPr>
              <a:t>head</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title</a:t>
            </a:r>
            <a:r>
              <a:rPr lang="fr-FR" sz="1000">
                <a:solidFill>
                  <a:schemeClr val="bg1"/>
                </a:solidFill>
                <a:latin typeface="Verdana" panose="020B0604030504040204" pitchFamily="34" charset="0"/>
                <a:ea typeface="Verdana" panose="020B0604030504040204" pitchFamily="34" charset="0"/>
                <a:cs typeface="Arial"/>
              </a:rPr>
              <a:t>&gt;Titre de la page&lt;/</a:t>
            </a:r>
            <a:r>
              <a:rPr lang="fr-FR" sz="1000">
                <a:solidFill>
                  <a:srgbClr val="558ED5"/>
                </a:solidFill>
                <a:latin typeface="Verdana" panose="020B0604030504040204" pitchFamily="34" charset="0"/>
                <a:ea typeface="Verdana" panose="020B0604030504040204" pitchFamily="34" charset="0"/>
                <a:cs typeface="Arial"/>
              </a:rPr>
              <a:t>title</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&lt;/</a:t>
            </a:r>
            <a:r>
              <a:rPr lang="fr-FR" sz="1000" err="1">
                <a:solidFill>
                  <a:srgbClr val="558ED5"/>
                </a:solidFill>
                <a:latin typeface="Verdana" panose="020B0604030504040204" pitchFamily="34" charset="0"/>
                <a:ea typeface="Verdana" panose="020B0604030504040204" pitchFamily="34" charset="0"/>
                <a:cs typeface="Arial"/>
              </a:rPr>
              <a:t>head</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&lt;</a:t>
            </a:r>
            <a:r>
              <a:rPr lang="fr-FR" sz="1000">
                <a:solidFill>
                  <a:srgbClr val="558ED5"/>
                </a:solidFill>
                <a:latin typeface="Verdana" panose="020B0604030504040204" pitchFamily="34" charset="0"/>
                <a:ea typeface="Verdana" panose="020B0604030504040204" pitchFamily="34" charset="0"/>
                <a:cs typeface="Arial"/>
              </a:rPr>
              <a:t>body</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header</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h1</a:t>
            </a:r>
            <a:r>
              <a:rPr lang="fr-FR" sz="1000">
                <a:solidFill>
                  <a:schemeClr val="bg1"/>
                </a:solidFill>
                <a:latin typeface="Verdana" panose="020B0604030504040204" pitchFamily="34" charset="0"/>
                <a:ea typeface="Verdana" panose="020B0604030504040204" pitchFamily="34" charset="0"/>
                <a:cs typeface="Arial"/>
              </a:rPr>
              <a:t>&gt;…&lt;/</a:t>
            </a:r>
            <a:r>
              <a:rPr lang="fr-FR" sz="1000">
                <a:solidFill>
                  <a:srgbClr val="558ED5"/>
                </a:solidFill>
                <a:latin typeface="Verdana" panose="020B0604030504040204" pitchFamily="34" charset="0"/>
                <a:ea typeface="Verdana" panose="020B0604030504040204" pitchFamily="34" charset="0"/>
                <a:cs typeface="Arial"/>
              </a:rPr>
              <a:t>h1</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nav</a:t>
            </a:r>
            <a:r>
              <a:rPr lang="fr-FR" sz="1000">
                <a:solidFill>
                  <a:schemeClr val="bg1"/>
                </a:solidFill>
                <a:latin typeface="Verdana" panose="020B0604030504040204" pitchFamily="34" charset="0"/>
                <a:ea typeface="Verdana" panose="020B0604030504040204" pitchFamily="34" charset="0"/>
                <a:cs typeface="Arial"/>
              </a:rPr>
              <a:t>&gt;…navigation…&lt;/</a:t>
            </a:r>
            <a:r>
              <a:rPr lang="fr-FR" sz="1000">
                <a:solidFill>
                  <a:srgbClr val="558ED5"/>
                </a:solidFill>
                <a:latin typeface="Verdana" panose="020B0604030504040204" pitchFamily="34" charset="0"/>
                <a:ea typeface="Verdana" panose="020B0604030504040204" pitchFamily="34" charset="0"/>
                <a:cs typeface="Arial"/>
              </a:rPr>
              <a:t>nav</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p</a:t>
            </a:r>
            <a:r>
              <a:rPr lang="fr-FR" sz="1000">
                <a:solidFill>
                  <a:schemeClr val="bg1"/>
                </a:solidFill>
                <a:latin typeface="Verdana" panose="020B0604030504040204" pitchFamily="34" charset="0"/>
                <a:ea typeface="Verdana" panose="020B0604030504040204" pitchFamily="34" charset="0"/>
                <a:cs typeface="Arial"/>
              </a:rPr>
              <a:t>&gt;en tête de page : logo, </a:t>
            </a:r>
            <a:r>
              <a:rPr lang="fr-FR" sz="1000" err="1">
                <a:solidFill>
                  <a:schemeClr val="bg1"/>
                </a:solidFill>
                <a:latin typeface="Verdana" panose="020B0604030504040204" pitchFamily="34" charset="0"/>
                <a:ea typeface="Verdana" panose="020B0604030504040204" pitchFamily="34" charset="0"/>
                <a:cs typeface="Arial"/>
              </a:rPr>
              <a:t>baseline</a:t>
            </a:r>
            <a:r>
              <a:rPr lang="fr-FR" sz="1000">
                <a:solidFill>
                  <a:schemeClr val="bg1"/>
                </a:solidFill>
                <a:latin typeface="Verdana" panose="020B0604030504040204" pitchFamily="34" charset="0"/>
                <a:ea typeface="Verdana" panose="020B0604030504040204" pitchFamily="34" charset="0"/>
                <a:cs typeface="Arial"/>
              </a:rPr>
              <a:t>…&lt;/</a:t>
            </a:r>
            <a:r>
              <a:rPr lang="fr-FR" sz="1000">
                <a:solidFill>
                  <a:srgbClr val="558ED5"/>
                </a:solidFill>
                <a:latin typeface="Verdana" panose="020B0604030504040204" pitchFamily="34" charset="0"/>
                <a:ea typeface="Verdana" panose="020B0604030504040204" pitchFamily="34" charset="0"/>
                <a:cs typeface="Arial"/>
              </a:rPr>
              <a:t>p</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article</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article</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main</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aside</a:t>
            </a:r>
            <a:r>
              <a:rPr lang="fr-FR" sz="1000">
                <a:solidFill>
                  <a:schemeClr val="bg1"/>
                </a:solidFill>
                <a:latin typeface="Verdana" panose="020B0604030504040204" pitchFamily="34" charset="0"/>
                <a:ea typeface="Verdana" panose="020B0604030504040204" pitchFamily="34" charset="0"/>
                <a:cs typeface="Arial"/>
              </a:rPr>
              <a:t>&gt;</a:t>
            </a:r>
          </a:p>
          <a:p>
            <a:pPr marL="447675" indent="-271463">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&lt;</a:t>
            </a:r>
            <a:r>
              <a:rPr lang="fr-FR" sz="1000">
                <a:solidFill>
                  <a:srgbClr val="558ED5"/>
                </a:solidFill>
                <a:latin typeface="Verdana" panose="020B0604030504040204" pitchFamily="34" charset="0"/>
                <a:ea typeface="Verdana" panose="020B0604030504040204" pitchFamily="34" charset="0"/>
                <a:cs typeface="Arial"/>
              </a:rPr>
              <a:t>p</a:t>
            </a:r>
            <a:r>
              <a:rPr lang="fr-FR" sz="1000">
                <a:solidFill>
                  <a:schemeClr val="bg1"/>
                </a:solidFill>
                <a:latin typeface="Verdana" panose="020B0604030504040204" pitchFamily="34" charset="0"/>
                <a:ea typeface="Verdana" panose="020B0604030504040204" pitchFamily="34" charset="0"/>
                <a:cs typeface="Arial"/>
              </a:rPr>
              <a:t>&gt;contenu annexe en relation avec le contenu principal&lt;/</a:t>
            </a:r>
            <a:r>
              <a:rPr lang="fr-FR" sz="1000">
                <a:solidFill>
                  <a:srgbClr val="558ED5"/>
                </a:solidFill>
                <a:latin typeface="Verdana" panose="020B0604030504040204" pitchFamily="34" charset="0"/>
                <a:ea typeface="Verdana" panose="020B0604030504040204" pitchFamily="34" charset="0"/>
                <a:cs typeface="Arial"/>
              </a:rPr>
              <a:t>p</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aside</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footer</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p</a:t>
            </a:r>
            <a:r>
              <a:rPr lang="fr-FR" sz="1000">
                <a:solidFill>
                  <a:schemeClr val="bg1"/>
                </a:solidFill>
                <a:latin typeface="Verdana" panose="020B0604030504040204" pitchFamily="34" charset="0"/>
                <a:ea typeface="Verdana" panose="020B0604030504040204" pitchFamily="34" charset="0"/>
                <a:cs typeface="Arial"/>
              </a:rPr>
              <a:t>&gt;contenu du pied de page : copyright…&lt;/</a:t>
            </a:r>
            <a:r>
              <a:rPr lang="fr-FR" sz="1000">
                <a:solidFill>
                  <a:srgbClr val="558ED5"/>
                </a:solidFill>
                <a:latin typeface="Verdana" panose="020B0604030504040204" pitchFamily="34" charset="0"/>
                <a:ea typeface="Verdana" panose="020B0604030504040204" pitchFamily="34" charset="0"/>
                <a:cs typeface="Arial"/>
              </a:rPr>
              <a:t>p</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  &lt;/</a:t>
            </a:r>
            <a:r>
              <a:rPr lang="fr-FR" sz="1000">
                <a:solidFill>
                  <a:srgbClr val="558ED5"/>
                </a:solidFill>
                <a:latin typeface="Verdana" panose="020B0604030504040204" pitchFamily="34" charset="0"/>
                <a:ea typeface="Verdana" panose="020B0604030504040204" pitchFamily="34" charset="0"/>
                <a:cs typeface="Arial"/>
              </a:rPr>
              <a:t>footer</a:t>
            </a:r>
            <a:r>
              <a:rPr lang="fr-FR" sz="1000">
                <a:solidFill>
                  <a:schemeClr val="bg1"/>
                </a:solidFill>
                <a:latin typeface="Verdana" panose="020B0604030504040204" pitchFamily="34" charset="0"/>
                <a:ea typeface="Verdana" panose="020B0604030504040204" pitchFamily="34" charset="0"/>
                <a:cs typeface="Arial"/>
              </a:rPr>
              <a:t>&gt;</a:t>
            </a:r>
          </a:p>
          <a:p>
            <a:pPr>
              <a:lnSpc>
                <a:spcPct val="100000"/>
              </a:lnSpc>
              <a:spcBef>
                <a:spcPts val="30"/>
              </a:spcBef>
            </a:pPr>
            <a:r>
              <a:rPr lang="fr-FR" sz="1000">
                <a:solidFill>
                  <a:schemeClr val="bg1"/>
                </a:solidFill>
                <a:latin typeface="Verdana" panose="020B0604030504040204" pitchFamily="34" charset="0"/>
                <a:ea typeface="Verdana" panose="020B0604030504040204" pitchFamily="34" charset="0"/>
                <a:cs typeface="Arial"/>
              </a:rPr>
              <a:t>&lt;/</a:t>
            </a:r>
            <a:r>
              <a:rPr lang="fr-FR" sz="1000">
                <a:solidFill>
                  <a:srgbClr val="558ED5"/>
                </a:solidFill>
                <a:latin typeface="Verdana" panose="020B0604030504040204" pitchFamily="34" charset="0"/>
                <a:ea typeface="Verdana" panose="020B0604030504040204" pitchFamily="34" charset="0"/>
                <a:cs typeface="Arial"/>
              </a:rPr>
              <a:t>body</a:t>
            </a:r>
            <a:r>
              <a:rPr lang="fr-FR" sz="1000">
                <a:solidFill>
                  <a:schemeClr val="bg1"/>
                </a:solidFill>
                <a:latin typeface="Verdana" panose="020B0604030504040204" pitchFamily="34" charset="0"/>
                <a:ea typeface="Verdana" panose="020B0604030504040204" pitchFamily="34" charset="0"/>
                <a:cs typeface="Arial"/>
              </a:rPr>
              <a:t>&gt;</a:t>
            </a:r>
          </a:p>
        </p:txBody>
      </p:sp>
    </p:spTree>
    <p:extLst>
      <p:ext uri="{BB962C8B-B14F-4D97-AF65-F5344CB8AC3E}">
        <p14:creationId xmlns:p14="http://schemas.microsoft.com/office/powerpoint/2010/main" val="3931538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Exemple – Structure d’une</a:t>
            </a:r>
            <a:br>
              <a:rPr lang="fr-FR">
                <a:solidFill>
                  <a:schemeClr val="bg1"/>
                </a:solidFill>
              </a:rPr>
            </a:br>
            <a:r>
              <a:rPr lang="fr-FR">
                <a:solidFill>
                  <a:schemeClr val="bg1"/>
                </a:solidFill>
              </a:rPr>
              <a:t>page client</a:t>
            </a:r>
            <a:endParaRPr lang="fr-FR"/>
          </a:p>
        </p:txBody>
      </p:sp>
      <p:sp>
        <p:nvSpPr>
          <p:cNvPr id="8" name="Titre de la page">
            <a:extLst>
              <a:ext uri="{FF2B5EF4-FFF2-40B4-BE49-F238E27FC236}">
                <a16:creationId xmlns:a16="http://schemas.microsoft.com/office/drawing/2014/main" id="{87C67791-90F7-F14D-FD4E-0FA0DDE572EE}"/>
              </a:ext>
            </a:extLst>
          </p:cNvPr>
          <p:cNvSpPr txBox="1"/>
          <p:nvPr/>
        </p:nvSpPr>
        <p:spPr>
          <a:xfrm>
            <a:off x="755576" y="1347614"/>
            <a:ext cx="2448272"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fr-FR" sz="1600" u="sng">
                <a:latin typeface="Verdana" panose="020B0604030504040204" pitchFamily="34" charset="0"/>
                <a:ea typeface="Verdana" panose="020B0604030504040204" pitchFamily="34" charset="0"/>
              </a:rPr>
              <a:t>Titre de la page </a:t>
            </a:r>
            <a:r>
              <a:rPr lang="fr-FR" sz="1600">
                <a:latin typeface="Verdana" panose="020B0604030504040204" pitchFamily="34" charset="0"/>
                <a:ea typeface="Verdana" panose="020B0604030504040204" pitchFamily="34" charset="0"/>
              </a:rPr>
              <a:t>: </a:t>
            </a:r>
          </a:p>
          <a:p>
            <a:r>
              <a:rPr lang="fr-FR" sz="1600">
                <a:latin typeface="Verdana" panose="020B0604030504040204" pitchFamily="34" charset="0"/>
                <a:ea typeface="Verdana" panose="020B0604030504040204" pitchFamily="34" charset="0"/>
              </a:rPr>
              <a:t>"Résultats financiers Q1 2022"</a:t>
            </a:r>
          </a:p>
        </p:txBody>
      </p:sp>
      <p:pic>
        <p:nvPicPr>
          <p:cNvPr id="9" name="Image - partie basse">
            <a:extLst>
              <a:ext uri="{FF2B5EF4-FFF2-40B4-BE49-F238E27FC236}">
                <a16:creationId xmlns:a16="http://schemas.microsoft.com/office/drawing/2014/main" id="{EA5078D6-C0CE-D1D9-02D5-9F7591DF6C5E}"/>
              </a:ext>
              <a:ext uri="{C183D7F6-B498-43B3-948B-1728B52AA6E4}">
                <adec:decorative xmlns:adec="http://schemas.microsoft.com/office/drawing/2017/decorative" val="1"/>
              </a:ext>
            </a:extLst>
          </p:cNvPr>
          <p:cNvPicPr>
            <a:picLocks noChangeAspect="1"/>
          </p:cNvPicPr>
          <p:nvPr/>
        </p:nvPicPr>
        <p:blipFill rotWithShape="1">
          <a:blip r:embed="rId3"/>
          <a:srcRect t="77496"/>
          <a:stretch/>
        </p:blipFill>
        <p:spPr>
          <a:xfrm>
            <a:off x="4917562" y="2923267"/>
            <a:ext cx="4163362" cy="2118438"/>
          </a:xfrm>
          <a:prstGeom prst="rect">
            <a:avLst/>
          </a:prstGeom>
        </p:spPr>
      </p:pic>
      <p:pic>
        <p:nvPicPr>
          <p:cNvPr id="10" name="Image - partie haute">
            <a:extLst>
              <a:ext uri="{FF2B5EF4-FFF2-40B4-BE49-F238E27FC236}">
                <a16:creationId xmlns:a16="http://schemas.microsoft.com/office/drawing/2014/main" id="{FC476F22-6044-0138-0B18-197EC8FBDA7C}"/>
              </a:ext>
              <a:ext uri="{C183D7F6-B498-43B3-948B-1728B52AA6E4}">
                <adec:decorative xmlns:adec="http://schemas.microsoft.com/office/drawing/2017/decorative" val="1"/>
              </a:ext>
            </a:extLst>
          </p:cNvPr>
          <p:cNvPicPr>
            <a:picLocks noChangeAspect="1"/>
          </p:cNvPicPr>
          <p:nvPr/>
        </p:nvPicPr>
        <p:blipFill rotWithShape="1">
          <a:blip r:embed="rId3"/>
          <a:srcRect b="69483"/>
          <a:stretch/>
        </p:blipFill>
        <p:spPr>
          <a:xfrm>
            <a:off x="4911352" y="198597"/>
            <a:ext cx="4169572" cy="2872714"/>
          </a:xfrm>
          <a:prstGeom prst="rect">
            <a:avLst/>
          </a:prstGeom>
        </p:spPr>
      </p:pic>
      <p:sp>
        <p:nvSpPr>
          <p:cNvPr id="2" name="Image - Rectangle blanc">
            <a:extLst>
              <a:ext uri="{FF2B5EF4-FFF2-40B4-BE49-F238E27FC236}">
                <a16:creationId xmlns:a16="http://schemas.microsoft.com/office/drawing/2014/main" id="{7B900E22-8CD7-538C-9452-891E33E1C7B8}"/>
              </a:ext>
              <a:ext uri="{C183D7F6-B498-43B3-948B-1728B52AA6E4}">
                <adec:decorative xmlns:adec="http://schemas.microsoft.com/office/drawing/2017/decorative" val="1"/>
              </a:ext>
            </a:extLst>
          </p:cNvPr>
          <p:cNvSpPr/>
          <p:nvPr/>
        </p:nvSpPr>
        <p:spPr>
          <a:xfrm>
            <a:off x="4860032" y="0"/>
            <a:ext cx="4244921" cy="504170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8" name="Texte - header">
            <a:extLst>
              <a:ext uri="{FF2B5EF4-FFF2-40B4-BE49-F238E27FC236}">
                <a16:creationId xmlns:a16="http://schemas.microsoft.com/office/drawing/2014/main" id="{DD0C9A6F-7480-FAAC-DB42-1359661895C1}"/>
              </a:ext>
            </a:extLst>
          </p:cNvPr>
          <p:cNvSpPr txBox="1"/>
          <p:nvPr/>
        </p:nvSpPr>
        <p:spPr>
          <a:xfrm>
            <a:off x="1263023" y="2386382"/>
            <a:ext cx="1291066" cy="338554"/>
          </a:xfrm>
          <a:prstGeom prst="rect">
            <a:avLst/>
          </a:prstGeom>
          <a:noFill/>
          <a:ln>
            <a:noFill/>
          </a:ln>
        </p:spPr>
        <p:txBody>
          <a:bodyPr wrap="square">
            <a:spAutoFit/>
          </a:bodyPr>
          <a:lstStyle/>
          <a:p>
            <a:r>
              <a:rPr lang="fr-FR" sz="1600">
                <a:solidFill>
                  <a:srgbClr val="00B050"/>
                </a:solidFill>
                <a:latin typeface="Verdana" panose="020B0604030504040204" pitchFamily="34" charset="0"/>
                <a:ea typeface="Verdana" panose="020B0604030504040204" pitchFamily="34" charset="0"/>
              </a:rPr>
              <a:t>[header]</a:t>
            </a:r>
          </a:p>
        </p:txBody>
      </p:sp>
      <p:cxnSp>
        <p:nvCxnSpPr>
          <p:cNvPr id="22" name="Flèche verte - header">
            <a:extLst>
              <a:ext uri="{FF2B5EF4-FFF2-40B4-BE49-F238E27FC236}">
                <a16:creationId xmlns:a16="http://schemas.microsoft.com/office/drawing/2014/main" id="{89FA401E-B584-0D05-93E0-4D593ACC21C5}"/>
              </a:ext>
              <a:ext uri="{C183D7F6-B498-43B3-948B-1728B52AA6E4}">
                <adec:decorative xmlns:adec="http://schemas.microsoft.com/office/drawing/2017/decorative" val="1"/>
              </a:ext>
            </a:extLst>
          </p:cNvPr>
          <p:cNvCxnSpPr>
            <a:cxnSpLocks/>
          </p:cNvCxnSpPr>
          <p:nvPr/>
        </p:nvCxnSpPr>
        <p:spPr>
          <a:xfrm flipV="1">
            <a:off x="2411760" y="458361"/>
            <a:ext cx="2585144" cy="2113389"/>
          </a:xfrm>
          <a:prstGeom prst="straightConnector1">
            <a:avLst/>
          </a:prstGeom>
          <a:ln w="28575">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vert - header">
            <a:extLst>
              <a:ext uri="{FF2B5EF4-FFF2-40B4-BE49-F238E27FC236}">
                <a16:creationId xmlns:a16="http://schemas.microsoft.com/office/drawing/2014/main" id="{364573F3-ACDA-101B-E34F-F5887EF8B248}"/>
              </a:ext>
              <a:ext uri="{C183D7F6-B498-43B3-948B-1728B52AA6E4}">
                <adec:decorative xmlns:adec="http://schemas.microsoft.com/office/drawing/2017/decorative" val="1"/>
              </a:ext>
            </a:extLst>
          </p:cNvPr>
          <p:cNvSpPr/>
          <p:nvPr/>
        </p:nvSpPr>
        <p:spPr>
          <a:xfrm>
            <a:off x="4911352" y="152745"/>
            <a:ext cx="4169571" cy="324962"/>
          </a:xfrm>
          <a:prstGeom prst="rect">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a:solidFill>
                <a:schemeClr val="accent3">
                  <a:lumMod val="75000"/>
                </a:schemeClr>
              </a:solidFill>
              <a:latin typeface="Verdana" panose="020B0604030504040204" pitchFamily="34" charset="0"/>
              <a:ea typeface="Verdana" panose="020B0604030504040204" pitchFamily="34" charset="0"/>
            </a:endParaRPr>
          </a:p>
        </p:txBody>
      </p:sp>
      <p:sp>
        <p:nvSpPr>
          <p:cNvPr id="24" name="Texte - nav">
            <a:extLst>
              <a:ext uri="{FF2B5EF4-FFF2-40B4-BE49-F238E27FC236}">
                <a16:creationId xmlns:a16="http://schemas.microsoft.com/office/drawing/2014/main" id="{16506E18-48B4-B09B-EE70-34B02022C0DE}"/>
              </a:ext>
            </a:extLst>
          </p:cNvPr>
          <p:cNvSpPr txBox="1"/>
          <p:nvPr/>
        </p:nvSpPr>
        <p:spPr>
          <a:xfrm>
            <a:off x="1521794" y="2815293"/>
            <a:ext cx="773525" cy="338554"/>
          </a:xfrm>
          <a:prstGeom prst="rect">
            <a:avLst/>
          </a:prstGeom>
          <a:noFill/>
        </p:spPr>
        <p:txBody>
          <a:bodyPr wrap="square">
            <a:spAutoFit/>
          </a:bodyPr>
          <a:lstStyle/>
          <a:p>
            <a:pPr>
              <a:tabLst>
                <a:tab pos="360363" algn="l"/>
              </a:tabLst>
            </a:pPr>
            <a:r>
              <a:rPr lang="fr-FR" sz="1600">
                <a:solidFill>
                  <a:schemeClr val="accent6"/>
                </a:solidFill>
                <a:latin typeface="Verdana" panose="020B0604030504040204" pitchFamily="34" charset="0"/>
                <a:ea typeface="Verdana" panose="020B0604030504040204" pitchFamily="34" charset="0"/>
              </a:rPr>
              <a:t>[</a:t>
            </a:r>
            <a:r>
              <a:rPr lang="en-GB" sz="1600">
                <a:solidFill>
                  <a:schemeClr val="accent6"/>
                </a:solidFill>
                <a:latin typeface="Verdana" panose="020B0604030504040204" pitchFamily="34" charset="0"/>
                <a:ea typeface="Verdana" panose="020B0604030504040204" pitchFamily="34" charset="0"/>
              </a:rPr>
              <a:t>nav</a:t>
            </a:r>
            <a:r>
              <a:rPr lang="fr-FR" sz="1600">
                <a:solidFill>
                  <a:schemeClr val="accent6"/>
                </a:solidFill>
                <a:latin typeface="Verdana" panose="020B0604030504040204" pitchFamily="34" charset="0"/>
                <a:ea typeface="Verdana" panose="020B0604030504040204" pitchFamily="34" charset="0"/>
              </a:rPr>
              <a:t>]</a:t>
            </a:r>
          </a:p>
        </p:txBody>
      </p:sp>
      <p:cxnSp>
        <p:nvCxnSpPr>
          <p:cNvPr id="17" name="Flèche jaune - nav">
            <a:extLst>
              <a:ext uri="{FF2B5EF4-FFF2-40B4-BE49-F238E27FC236}">
                <a16:creationId xmlns:a16="http://schemas.microsoft.com/office/drawing/2014/main" id="{139E9090-FD53-C457-F3B4-6C0F403DAF2C}"/>
              </a:ext>
              <a:ext uri="{C183D7F6-B498-43B3-948B-1728B52AA6E4}">
                <adec:decorative xmlns:adec="http://schemas.microsoft.com/office/drawing/2017/decorative" val="1"/>
              </a:ext>
            </a:extLst>
          </p:cNvPr>
          <p:cNvCxnSpPr>
            <a:cxnSpLocks/>
            <a:stCxn id="24" idx="3"/>
          </p:cNvCxnSpPr>
          <p:nvPr/>
        </p:nvCxnSpPr>
        <p:spPr>
          <a:xfrm flipV="1">
            <a:off x="2295319" y="386102"/>
            <a:ext cx="3572825" cy="259846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6" name="Rectangle jaune - nav">
            <a:extLst>
              <a:ext uri="{FF2B5EF4-FFF2-40B4-BE49-F238E27FC236}">
                <a16:creationId xmlns:a16="http://schemas.microsoft.com/office/drawing/2014/main" id="{07C7E3E2-60A0-42F8-DCFA-A4FB2EE8CCBC}"/>
              </a:ext>
              <a:ext uri="{C183D7F6-B498-43B3-948B-1728B52AA6E4}">
                <adec:decorative xmlns:adec="http://schemas.microsoft.com/office/drawing/2017/decorative" val="1"/>
              </a:ext>
            </a:extLst>
          </p:cNvPr>
          <p:cNvSpPr/>
          <p:nvPr/>
        </p:nvSpPr>
        <p:spPr>
          <a:xfrm>
            <a:off x="4996904" y="221474"/>
            <a:ext cx="3613696" cy="210207"/>
          </a:xfrm>
          <a:prstGeom prst="rect">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a:latin typeface="Verdana" panose="020B0604030504040204" pitchFamily="34" charset="0"/>
              <a:ea typeface="Verdana" panose="020B0604030504040204" pitchFamily="34" charset="0"/>
            </a:endParaRPr>
          </a:p>
        </p:txBody>
      </p:sp>
      <p:sp>
        <p:nvSpPr>
          <p:cNvPr id="25" name="Texte - main">
            <a:extLst>
              <a:ext uri="{FF2B5EF4-FFF2-40B4-BE49-F238E27FC236}">
                <a16:creationId xmlns:a16="http://schemas.microsoft.com/office/drawing/2014/main" id="{779F33B1-F626-3179-5FA6-69C2C0B791AF}"/>
              </a:ext>
            </a:extLst>
          </p:cNvPr>
          <p:cNvSpPr txBox="1"/>
          <p:nvPr/>
        </p:nvSpPr>
        <p:spPr>
          <a:xfrm>
            <a:off x="1431114" y="3227564"/>
            <a:ext cx="954884" cy="338554"/>
          </a:xfrm>
          <a:prstGeom prst="rect">
            <a:avLst/>
          </a:prstGeom>
          <a:noFill/>
        </p:spPr>
        <p:txBody>
          <a:bodyPr wrap="square">
            <a:spAutoFit/>
          </a:bodyPr>
          <a:lstStyle/>
          <a:p>
            <a:pPr>
              <a:tabLst>
                <a:tab pos="360363" algn="l"/>
              </a:tabLst>
            </a:pPr>
            <a:r>
              <a:rPr lang="fr-FR" sz="1600">
                <a:latin typeface="Verdana" panose="020B0604030504040204" pitchFamily="34" charset="0"/>
                <a:ea typeface="Verdana" panose="020B0604030504040204" pitchFamily="34" charset="0"/>
              </a:rPr>
              <a:t> </a:t>
            </a:r>
            <a:r>
              <a:rPr lang="fr-FR" sz="1600">
                <a:solidFill>
                  <a:srgbClr val="FF6600"/>
                </a:solidFill>
                <a:latin typeface="Verdana" panose="020B0604030504040204" pitchFamily="34" charset="0"/>
                <a:ea typeface="Verdana" panose="020B0604030504040204" pitchFamily="34" charset="0"/>
              </a:rPr>
              <a:t>[main]</a:t>
            </a:r>
          </a:p>
        </p:txBody>
      </p:sp>
      <p:cxnSp>
        <p:nvCxnSpPr>
          <p:cNvPr id="21" name="Flèche orange - main">
            <a:extLst>
              <a:ext uri="{FF2B5EF4-FFF2-40B4-BE49-F238E27FC236}">
                <a16:creationId xmlns:a16="http://schemas.microsoft.com/office/drawing/2014/main" id="{CDCBF1C8-2901-9C91-9EEE-CC523BDD28C8}"/>
              </a:ext>
              <a:ext uri="{C183D7F6-B498-43B3-948B-1728B52AA6E4}">
                <adec:decorative xmlns:adec="http://schemas.microsoft.com/office/drawing/2017/decorative" val="1"/>
              </a:ext>
            </a:extLst>
          </p:cNvPr>
          <p:cNvCxnSpPr>
            <a:cxnSpLocks/>
            <a:stCxn id="25" idx="3"/>
          </p:cNvCxnSpPr>
          <p:nvPr/>
        </p:nvCxnSpPr>
        <p:spPr>
          <a:xfrm flipV="1">
            <a:off x="2385998" y="1700821"/>
            <a:ext cx="2517543" cy="1696020"/>
          </a:xfrm>
          <a:prstGeom prst="straightConnector1">
            <a:avLst/>
          </a:prstGeom>
          <a:ln w="28575">
            <a:solidFill>
              <a:srgbClr val="FF6600"/>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orange - main">
            <a:extLst>
              <a:ext uri="{FF2B5EF4-FFF2-40B4-BE49-F238E27FC236}">
                <a16:creationId xmlns:a16="http://schemas.microsoft.com/office/drawing/2014/main" id="{2FE35832-EF8B-B8FE-68D8-2CCF66E731F1}"/>
              </a:ext>
              <a:ext uri="{C183D7F6-B498-43B3-948B-1728B52AA6E4}">
                <adec:decorative xmlns:adec="http://schemas.microsoft.com/office/drawing/2017/decorative" val="1"/>
              </a:ext>
            </a:extLst>
          </p:cNvPr>
          <p:cNvSpPr/>
          <p:nvPr/>
        </p:nvSpPr>
        <p:spPr>
          <a:xfrm>
            <a:off x="4917562" y="527501"/>
            <a:ext cx="4169571" cy="1791227"/>
          </a:xfrm>
          <a:prstGeom prst="rect">
            <a:avLst/>
          </a:prstGeom>
          <a:no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a:latin typeface="Verdana" panose="020B0604030504040204" pitchFamily="34" charset="0"/>
              <a:ea typeface="Verdana" panose="020B0604030504040204" pitchFamily="34" charset="0"/>
            </a:endParaRPr>
          </a:p>
        </p:txBody>
      </p:sp>
      <p:sp>
        <p:nvSpPr>
          <p:cNvPr id="26" name="Texte - aside">
            <a:extLst>
              <a:ext uri="{FF2B5EF4-FFF2-40B4-BE49-F238E27FC236}">
                <a16:creationId xmlns:a16="http://schemas.microsoft.com/office/drawing/2014/main" id="{F6297F31-F84C-77C1-9B69-50B1CC177C58}"/>
              </a:ext>
            </a:extLst>
          </p:cNvPr>
          <p:cNvSpPr txBox="1"/>
          <p:nvPr/>
        </p:nvSpPr>
        <p:spPr>
          <a:xfrm>
            <a:off x="1442137" y="3659200"/>
            <a:ext cx="932838" cy="338554"/>
          </a:xfrm>
          <a:prstGeom prst="rect">
            <a:avLst/>
          </a:prstGeom>
          <a:noFill/>
          <a:ln>
            <a:noFill/>
          </a:ln>
        </p:spPr>
        <p:txBody>
          <a:bodyPr wrap="square">
            <a:spAutoFit/>
          </a:bodyPr>
          <a:lstStyle/>
          <a:p>
            <a:pPr>
              <a:tabLst>
                <a:tab pos="360363" algn="l"/>
              </a:tabLst>
            </a:pPr>
            <a:r>
              <a:rPr lang="fr-FR" sz="1600">
                <a:solidFill>
                  <a:srgbClr val="A885D8"/>
                </a:solidFill>
                <a:latin typeface="Verdana" panose="020B0604030504040204" pitchFamily="34" charset="0"/>
                <a:ea typeface="Verdana" panose="020B0604030504040204" pitchFamily="34" charset="0"/>
              </a:rPr>
              <a:t>[</a:t>
            </a:r>
            <a:r>
              <a:rPr lang="en-GB" sz="1600">
                <a:solidFill>
                  <a:srgbClr val="A885D8"/>
                </a:solidFill>
                <a:latin typeface="Verdana" panose="020B0604030504040204" pitchFamily="34" charset="0"/>
                <a:ea typeface="Verdana" panose="020B0604030504040204" pitchFamily="34" charset="0"/>
              </a:rPr>
              <a:t>aside</a:t>
            </a:r>
            <a:r>
              <a:rPr lang="fr-FR" sz="1600">
                <a:solidFill>
                  <a:srgbClr val="A885D8"/>
                </a:solidFill>
                <a:latin typeface="Verdana" panose="020B0604030504040204" pitchFamily="34" charset="0"/>
                <a:ea typeface="Verdana" panose="020B0604030504040204" pitchFamily="34" charset="0"/>
              </a:rPr>
              <a:t>]</a:t>
            </a:r>
          </a:p>
        </p:txBody>
      </p:sp>
      <p:cxnSp>
        <p:nvCxnSpPr>
          <p:cNvPr id="20" name="Flèche violette - aside">
            <a:extLst>
              <a:ext uri="{FF2B5EF4-FFF2-40B4-BE49-F238E27FC236}">
                <a16:creationId xmlns:a16="http://schemas.microsoft.com/office/drawing/2014/main" id="{92172F50-B7EC-2E50-17AF-96ACF0B1B289}"/>
              </a:ext>
              <a:ext uri="{C183D7F6-B498-43B3-948B-1728B52AA6E4}">
                <adec:decorative xmlns:adec="http://schemas.microsoft.com/office/drawing/2017/decorative" val="1"/>
              </a:ext>
            </a:extLst>
          </p:cNvPr>
          <p:cNvCxnSpPr>
            <a:cxnSpLocks/>
          </p:cNvCxnSpPr>
          <p:nvPr/>
        </p:nvCxnSpPr>
        <p:spPr>
          <a:xfrm flipV="1">
            <a:off x="2560299" y="2598279"/>
            <a:ext cx="2587950" cy="1215940"/>
          </a:xfrm>
          <a:prstGeom prst="straightConnector1">
            <a:avLst/>
          </a:prstGeom>
          <a:ln w="28575">
            <a:solidFill>
              <a:srgbClr val="A885D8"/>
            </a:solidFill>
            <a:tailEnd type="triangle"/>
          </a:ln>
        </p:spPr>
        <p:style>
          <a:lnRef idx="1">
            <a:schemeClr val="accent6"/>
          </a:lnRef>
          <a:fillRef idx="0">
            <a:schemeClr val="accent6"/>
          </a:fillRef>
          <a:effectRef idx="0">
            <a:schemeClr val="accent6"/>
          </a:effectRef>
          <a:fontRef idx="minor">
            <a:schemeClr val="tx1"/>
          </a:fontRef>
        </p:style>
      </p:cxnSp>
      <p:sp>
        <p:nvSpPr>
          <p:cNvPr id="14" name="Rectangle violet - aside">
            <a:extLst>
              <a:ext uri="{FF2B5EF4-FFF2-40B4-BE49-F238E27FC236}">
                <a16:creationId xmlns:a16="http://schemas.microsoft.com/office/drawing/2014/main" id="{BB0B8CE1-6A16-67CD-0834-8BFA715CC7DA}"/>
              </a:ext>
              <a:ext uri="{C183D7F6-B498-43B3-948B-1728B52AA6E4}">
                <adec:decorative xmlns:adec="http://schemas.microsoft.com/office/drawing/2017/decorative" val="1"/>
              </a:ext>
            </a:extLst>
          </p:cNvPr>
          <p:cNvSpPr/>
          <p:nvPr/>
        </p:nvSpPr>
        <p:spPr>
          <a:xfrm flipV="1">
            <a:off x="5158894" y="2350649"/>
            <a:ext cx="3657954" cy="608086"/>
          </a:xfrm>
          <a:prstGeom prst="rect">
            <a:avLst/>
          </a:prstGeom>
          <a:noFill/>
          <a:ln>
            <a:solidFill>
              <a:srgbClr val="A885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a:solidFill>
                <a:srgbClr val="A885D8"/>
              </a:solidFill>
              <a:latin typeface="Verdana" panose="020B0604030504040204" pitchFamily="34" charset="0"/>
              <a:ea typeface="Verdana" panose="020B0604030504040204" pitchFamily="34" charset="0"/>
            </a:endParaRPr>
          </a:p>
        </p:txBody>
      </p:sp>
      <p:sp>
        <p:nvSpPr>
          <p:cNvPr id="27" name="Texte - footer">
            <a:extLst>
              <a:ext uri="{FF2B5EF4-FFF2-40B4-BE49-F238E27FC236}">
                <a16:creationId xmlns:a16="http://schemas.microsoft.com/office/drawing/2014/main" id="{3D56C96C-80DC-1A93-8AB3-FCAF08ADF379}"/>
              </a:ext>
            </a:extLst>
          </p:cNvPr>
          <p:cNvSpPr txBox="1"/>
          <p:nvPr/>
        </p:nvSpPr>
        <p:spPr>
          <a:xfrm>
            <a:off x="1420091" y="4153465"/>
            <a:ext cx="976930" cy="338554"/>
          </a:xfrm>
          <a:prstGeom prst="rect">
            <a:avLst/>
          </a:prstGeom>
          <a:noFill/>
        </p:spPr>
        <p:txBody>
          <a:bodyPr wrap="square">
            <a:spAutoFit/>
          </a:bodyPr>
          <a:lstStyle/>
          <a:p>
            <a:r>
              <a:rPr lang="fr-FR" sz="1600">
                <a:solidFill>
                  <a:srgbClr val="00B0F0"/>
                </a:solidFill>
                <a:latin typeface="Verdana" panose="020B0604030504040204" pitchFamily="34" charset="0"/>
                <a:ea typeface="Verdana" panose="020B0604030504040204" pitchFamily="34" charset="0"/>
              </a:rPr>
              <a:t>[</a:t>
            </a:r>
            <a:r>
              <a:rPr lang="en-GB" sz="1600">
                <a:solidFill>
                  <a:srgbClr val="00B0F0"/>
                </a:solidFill>
                <a:latin typeface="Verdana" panose="020B0604030504040204" pitchFamily="34" charset="0"/>
                <a:ea typeface="Verdana" panose="020B0604030504040204" pitchFamily="34" charset="0"/>
              </a:rPr>
              <a:t>footer</a:t>
            </a:r>
            <a:r>
              <a:rPr lang="fr-FR" sz="1600">
                <a:solidFill>
                  <a:srgbClr val="00B0F0"/>
                </a:solidFill>
                <a:latin typeface="Verdana" panose="020B0604030504040204" pitchFamily="34" charset="0"/>
                <a:ea typeface="Verdana" panose="020B0604030504040204" pitchFamily="34" charset="0"/>
              </a:rPr>
              <a:t>] </a:t>
            </a:r>
          </a:p>
        </p:txBody>
      </p:sp>
      <p:cxnSp>
        <p:nvCxnSpPr>
          <p:cNvPr id="23" name="Flèche bleue - footer">
            <a:extLst>
              <a:ext uri="{FF2B5EF4-FFF2-40B4-BE49-F238E27FC236}">
                <a16:creationId xmlns:a16="http://schemas.microsoft.com/office/drawing/2014/main" id="{FF757443-2235-D428-DDC3-40E1BE41AAD7}"/>
              </a:ext>
              <a:ext uri="{C183D7F6-B498-43B3-948B-1728B52AA6E4}">
                <adec:decorative xmlns:adec="http://schemas.microsoft.com/office/drawing/2017/decorative" val="1"/>
              </a:ext>
            </a:extLst>
          </p:cNvPr>
          <p:cNvCxnSpPr>
            <a:cxnSpLocks/>
            <a:stCxn id="27" idx="3"/>
          </p:cNvCxnSpPr>
          <p:nvPr/>
        </p:nvCxnSpPr>
        <p:spPr>
          <a:xfrm>
            <a:off x="2397021" y="4322742"/>
            <a:ext cx="2447285" cy="169277"/>
          </a:xfrm>
          <a:prstGeom prst="straightConnector1">
            <a:avLst/>
          </a:prstGeom>
          <a:ln w="28575">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19" name="Rectangle bleu - footer">
            <a:extLst>
              <a:ext uri="{FF2B5EF4-FFF2-40B4-BE49-F238E27FC236}">
                <a16:creationId xmlns:a16="http://schemas.microsoft.com/office/drawing/2014/main" id="{14E2F197-675C-5366-8788-AF36667C24E7}"/>
              </a:ext>
              <a:ext uri="{C183D7F6-B498-43B3-948B-1728B52AA6E4}">
                <adec:decorative xmlns:adec="http://schemas.microsoft.com/office/drawing/2017/decorative" val="1"/>
              </a:ext>
            </a:extLst>
          </p:cNvPr>
          <p:cNvSpPr/>
          <p:nvPr/>
        </p:nvSpPr>
        <p:spPr>
          <a:xfrm flipV="1">
            <a:off x="4903540" y="3061635"/>
            <a:ext cx="4201413" cy="1995535"/>
          </a:xfrm>
          <a:prstGeom prst="rect">
            <a:avLst/>
          </a:prstGeom>
          <a:no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84273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24" grpId="0"/>
      <p:bldP spid="16" grpId="0" animBg="1"/>
      <p:bldP spid="25" grpId="0"/>
      <p:bldP spid="15" grpId="0" animBg="1"/>
      <p:bldP spid="26" grpId="0" animBg="1"/>
      <p:bldP spid="14" grpId="0" animBg="1"/>
      <p:bldP spid="27"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22CB69AA-768E-565E-2B69-847DC482460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Donner des titres de niveau</a:t>
            </a:r>
            <a:endParaRPr lang="fr-FR"/>
          </a:p>
        </p:txBody>
      </p:sp>
      <p:sp>
        <p:nvSpPr>
          <p:cNvPr id="3" name="Texte">
            <a:extLst>
              <a:ext uri="{FF2B5EF4-FFF2-40B4-BE49-F238E27FC236}">
                <a16:creationId xmlns:a16="http://schemas.microsoft.com/office/drawing/2014/main" id="{A7D83781-13C5-0800-76CC-6D3D7B14F721}"/>
              </a:ext>
            </a:extLst>
          </p:cNvPr>
          <p:cNvSpPr>
            <a:spLocks noGrp="1"/>
          </p:cNvSpPr>
          <p:nvPr>
            <p:ph idx="1"/>
          </p:nvPr>
        </p:nvSpPr>
        <p:spPr/>
        <p:txBody>
          <a:bodyPr/>
          <a:lstStyle/>
          <a:p>
            <a:pPr lvl="2"/>
            <a:r>
              <a:rPr lang="fr-FR"/>
              <a:t>Description :</a:t>
            </a:r>
          </a:p>
          <a:p>
            <a:pPr lvl="3"/>
            <a:r>
              <a:rPr lang="fr-FR"/>
              <a:t>Utiliser des balises de titre de niveau (</a:t>
            </a:r>
            <a:r>
              <a:rPr lang="fr-FR" b="1">
                <a:solidFill>
                  <a:srgbClr val="FF7900"/>
                </a:solidFill>
              </a:rPr>
              <a:t>balises h1 à h6</a:t>
            </a:r>
            <a:r>
              <a:rPr lang="fr-FR"/>
              <a:t>)</a:t>
            </a:r>
          </a:p>
          <a:p>
            <a:pPr lvl="3"/>
            <a:r>
              <a:rPr lang="fr-FR"/>
              <a:t>Tout ce qui ressemble visuellement à un titre (taille, gras, couleur…) </a:t>
            </a:r>
            <a:br>
              <a:rPr lang="fr-FR"/>
            </a:br>
            <a:r>
              <a:rPr lang="fr-FR"/>
              <a:t>doit être un titre (balise </a:t>
            </a:r>
            <a:r>
              <a:rPr lang="fr-FR" err="1"/>
              <a:t>hx</a:t>
            </a:r>
            <a:r>
              <a:rPr lang="fr-FR"/>
              <a:t>)</a:t>
            </a:r>
          </a:p>
          <a:p>
            <a:pPr lvl="3"/>
            <a:r>
              <a:rPr lang="fr-FR"/>
              <a:t>Les </a:t>
            </a:r>
            <a:r>
              <a:rPr lang="fr-FR" b="1">
                <a:solidFill>
                  <a:srgbClr val="FF7900"/>
                </a:solidFill>
              </a:rPr>
              <a:t>titres</a:t>
            </a:r>
            <a:r>
              <a:rPr lang="fr-FR"/>
              <a:t> doivent </a:t>
            </a:r>
            <a:r>
              <a:rPr lang="fr-FR" b="1">
                <a:solidFill>
                  <a:srgbClr val="FF7900"/>
                </a:solidFill>
              </a:rPr>
              <a:t>s’imbriquer</a:t>
            </a:r>
            <a:r>
              <a:rPr lang="fr-FR"/>
              <a:t> </a:t>
            </a:r>
            <a:r>
              <a:rPr lang="fr-FR" b="1">
                <a:solidFill>
                  <a:srgbClr val="FF7900"/>
                </a:solidFill>
              </a:rPr>
              <a:t>de manière logique</a:t>
            </a:r>
          </a:p>
          <a:p>
            <a:pPr marL="0" lvl="2" indent="0">
              <a:buNone/>
            </a:pPr>
            <a:endParaRPr lang="fr-FR"/>
          </a:p>
          <a:p>
            <a:pPr lvl="2"/>
            <a:r>
              <a:rPr lang="fr-FR"/>
              <a:t>Quand ?</a:t>
            </a:r>
          </a:p>
          <a:p>
            <a:pPr marL="446088" lvl="3" indent="-265113"/>
            <a:r>
              <a:rPr lang="fr-FR" b="1">
                <a:solidFill>
                  <a:srgbClr val="FF7900"/>
                </a:solidFill>
              </a:rPr>
              <a:t>Dès la conception </a:t>
            </a:r>
            <a:r>
              <a:rPr lang="fr-FR"/>
              <a:t>: prévoir les grandes zones des pages dès les wireframes</a:t>
            </a:r>
          </a:p>
          <a:p>
            <a:pPr marL="446088" lvl="3" indent="-265113"/>
            <a:r>
              <a:rPr lang="fr-FR" b="1">
                <a:solidFill>
                  <a:srgbClr val="FF7900"/>
                </a:solidFill>
              </a:rPr>
              <a:t>Au développement </a:t>
            </a:r>
            <a:r>
              <a:rPr lang="fr-FR"/>
              <a:t>: zoner la page avec le balisage approprié</a:t>
            </a:r>
          </a:p>
          <a:p>
            <a:pPr marL="361950" lvl="3" indent="-144463"/>
            <a:endParaRPr lang="fr-FR"/>
          </a:p>
          <a:p>
            <a:endParaRPr lang="fr-FR"/>
          </a:p>
        </p:txBody>
      </p:sp>
      <p:pic>
        <p:nvPicPr>
          <p:cNvPr id="4" name="Image - Conception">
            <a:extLst>
              <a:ext uri="{FF2B5EF4-FFF2-40B4-BE49-F238E27FC236}">
                <a16:creationId xmlns:a16="http://schemas.microsoft.com/office/drawing/2014/main" id="{B8264F58-33E2-133B-5510-E17508B29DD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4728" y="3476359"/>
            <a:ext cx="252000" cy="252000"/>
          </a:xfrm>
          <a:prstGeom prst="rect">
            <a:avLst/>
          </a:prstGeom>
          <a:solidFill>
            <a:schemeClr val="tx1"/>
          </a:solidFill>
        </p:spPr>
      </p:pic>
      <p:pic>
        <p:nvPicPr>
          <p:cNvPr id="5" name="Image - Dév">
            <a:extLst>
              <a:ext uri="{FF2B5EF4-FFF2-40B4-BE49-F238E27FC236}">
                <a16:creationId xmlns:a16="http://schemas.microsoft.com/office/drawing/2014/main" id="{9DB87453-C71E-97BE-71FE-17024DA74B5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7544" y="3836399"/>
            <a:ext cx="252000" cy="252000"/>
          </a:xfrm>
          <a:prstGeom prst="rect">
            <a:avLst/>
          </a:prstGeom>
          <a:solidFill>
            <a:schemeClr val="tx1"/>
          </a:solidFill>
        </p:spPr>
      </p:pic>
    </p:spTree>
    <p:extLst>
      <p:ext uri="{BB962C8B-B14F-4D97-AF65-F5344CB8AC3E}">
        <p14:creationId xmlns:p14="http://schemas.microsoft.com/office/powerpoint/2010/main" val="73575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22CB69AA-768E-565E-2B69-847DC482460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Exemple - Titres de niveau</a:t>
            </a:r>
            <a:endParaRPr lang="fr-FR"/>
          </a:p>
        </p:txBody>
      </p:sp>
      <p:sp>
        <p:nvSpPr>
          <p:cNvPr id="18" name="Texte">
            <a:extLst>
              <a:ext uri="{FF2B5EF4-FFF2-40B4-BE49-F238E27FC236}">
                <a16:creationId xmlns:a16="http://schemas.microsoft.com/office/drawing/2014/main" id="{DD7B1F62-DD09-C4C1-C643-740BD7D8F907}"/>
              </a:ext>
            </a:extLst>
          </p:cNvPr>
          <p:cNvSpPr txBox="1"/>
          <p:nvPr/>
        </p:nvSpPr>
        <p:spPr>
          <a:xfrm>
            <a:off x="204249" y="1477689"/>
            <a:ext cx="4518876" cy="2376035"/>
          </a:xfrm>
          <a:prstGeom prst="rect">
            <a:avLst/>
          </a:prstGeom>
          <a:noFill/>
        </p:spPr>
        <p:txBody>
          <a:bodyPr wrap="square">
            <a:spAutoFit/>
          </a:bodyPr>
          <a:lstStyle/>
          <a:p>
            <a:pPr>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 [</a:t>
            </a:r>
            <a:r>
              <a:rPr lang="fr-FR" sz="1400">
                <a:solidFill>
                  <a:srgbClr val="00B050"/>
                </a:solidFill>
                <a:latin typeface="Verdana" panose="020B0604030504040204" pitchFamily="34" charset="0"/>
                <a:ea typeface="Verdana" panose="020B0604030504040204" pitchFamily="34" charset="0"/>
              </a:rPr>
              <a:t>h1</a:t>
            </a:r>
            <a:r>
              <a:rPr lang="fr-FR" sz="1400">
                <a:solidFill>
                  <a:schemeClr val="bg1"/>
                </a:solidFill>
                <a:latin typeface="Verdana" panose="020B0604030504040204" pitchFamily="34" charset="0"/>
                <a:ea typeface="Verdana" panose="020B0604030504040204" pitchFamily="34" charset="0"/>
              </a:rPr>
              <a:t>] Orange.com</a:t>
            </a:r>
          </a:p>
          <a:p>
            <a:pPr marL="268288">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 [</a:t>
            </a:r>
            <a:r>
              <a:rPr lang="fr-FR" sz="1400">
                <a:solidFill>
                  <a:srgbClr val="A885D8"/>
                </a:solidFill>
                <a:latin typeface="Verdana" panose="020B0604030504040204" pitchFamily="34" charset="0"/>
                <a:ea typeface="Verdana" panose="020B0604030504040204" pitchFamily="34" charset="0"/>
              </a:rPr>
              <a:t>h2</a:t>
            </a:r>
            <a:r>
              <a:rPr lang="fr-FR" sz="1400">
                <a:solidFill>
                  <a:schemeClr val="bg1"/>
                </a:solidFill>
                <a:latin typeface="Verdana" panose="020B0604030504040204" pitchFamily="34" charset="0"/>
                <a:ea typeface="Verdana" panose="020B0604030504040204" pitchFamily="34" charset="0"/>
              </a:rPr>
              <a:t>] Tous nos magazines</a:t>
            </a:r>
          </a:p>
          <a:p>
            <a:pPr marL="623888">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a:t>
            </a:r>
            <a:r>
              <a:rPr lang="fr-FR" sz="1400">
                <a:solidFill>
                  <a:srgbClr val="00B0F0"/>
                </a:solidFill>
                <a:latin typeface="Verdana" panose="020B0604030504040204" pitchFamily="34" charset="0"/>
                <a:ea typeface="Verdana" panose="020B0604030504040204" pitchFamily="34" charset="0"/>
              </a:rPr>
              <a:t>h3</a:t>
            </a:r>
            <a:r>
              <a:rPr lang="fr-FR" sz="1400">
                <a:solidFill>
                  <a:schemeClr val="bg1"/>
                </a:solidFill>
                <a:latin typeface="Verdana" panose="020B0604030504040204" pitchFamily="34" charset="0"/>
                <a:ea typeface="Verdana" panose="020B0604030504040204" pitchFamily="34" charset="0"/>
              </a:rPr>
              <a:t>] Handicap, neurodiversité : comment…</a:t>
            </a:r>
          </a:p>
          <a:p>
            <a:pPr marL="623888">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a:t>
            </a:r>
            <a:r>
              <a:rPr lang="fr-FR" sz="1400">
                <a:solidFill>
                  <a:srgbClr val="00B0F0"/>
                </a:solidFill>
                <a:latin typeface="Verdana" panose="020B0604030504040204" pitchFamily="34" charset="0"/>
                <a:ea typeface="Verdana" panose="020B0604030504040204" pitchFamily="34" charset="0"/>
              </a:rPr>
              <a:t>h3</a:t>
            </a:r>
            <a:r>
              <a:rPr lang="fr-FR" sz="1400">
                <a:solidFill>
                  <a:schemeClr val="bg1"/>
                </a:solidFill>
                <a:latin typeface="Verdana" panose="020B0604030504040204" pitchFamily="34" charset="0"/>
                <a:ea typeface="Verdana" panose="020B0604030504040204" pitchFamily="34" charset="0"/>
              </a:rPr>
              <a:t>] Nos précédents magazines</a:t>
            </a:r>
          </a:p>
          <a:p>
            <a:pPr marL="892175">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a:t>
            </a:r>
            <a:r>
              <a:rPr lang="fr-FR" sz="1400">
                <a:solidFill>
                  <a:srgbClr val="FF7900"/>
                </a:solidFill>
                <a:latin typeface="Verdana" panose="020B0604030504040204" pitchFamily="34" charset="0"/>
                <a:ea typeface="Verdana" panose="020B0604030504040204" pitchFamily="34" charset="0"/>
              </a:rPr>
              <a:t>h4</a:t>
            </a:r>
            <a:r>
              <a:rPr lang="fr-FR" sz="1400">
                <a:solidFill>
                  <a:schemeClr val="bg1"/>
                </a:solidFill>
                <a:latin typeface="Verdana" panose="020B0604030504040204" pitchFamily="34" charset="0"/>
                <a:ea typeface="Verdana" panose="020B0604030504040204" pitchFamily="34" charset="0"/>
              </a:rPr>
              <a:t>] Partageons les clés…             </a:t>
            </a:r>
          </a:p>
          <a:p>
            <a:pPr marL="892175">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a:t>
            </a:r>
            <a:r>
              <a:rPr lang="fr-FR" sz="1400">
                <a:solidFill>
                  <a:srgbClr val="FF7900"/>
                </a:solidFill>
                <a:latin typeface="Verdana" panose="020B0604030504040204" pitchFamily="34" charset="0"/>
                <a:ea typeface="Verdana" panose="020B0604030504040204" pitchFamily="34" charset="0"/>
              </a:rPr>
              <a:t>h4</a:t>
            </a:r>
            <a:r>
              <a:rPr lang="fr-FR" sz="1400">
                <a:solidFill>
                  <a:schemeClr val="bg1"/>
                </a:solidFill>
                <a:latin typeface="Verdana" panose="020B0604030504040204" pitchFamily="34" charset="0"/>
                <a:ea typeface="Verdana" panose="020B0604030504040204" pitchFamily="34" charset="0"/>
              </a:rPr>
              <a:t>] Pour une reprise…</a:t>
            </a:r>
          </a:p>
          <a:p>
            <a:pPr marL="892175">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a:t>
            </a:r>
            <a:r>
              <a:rPr lang="fr-FR" sz="1400">
                <a:solidFill>
                  <a:srgbClr val="FF7900"/>
                </a:solidFill>
                <a:latin typeface="Verdana" panose="020B0604030504040204" pitchFamily="34" charset="0"/>
                <a:ea typeface="Verdana" panose="020B0604030504040204" pitchFamily="34" charset="0"/>
              </a:rPr>
              <a:t>h4</a:t>
            </a:r>
            <a:r>
              <a:rPr lang="fr-FR" sz="1400">
                <a:solidFill>
                  <a:schemeClr val="bg1"/>
                </a:solidFill>
                <a:latin typeface="Verdana" panose="020B0604030504040204" pitchFamily="34" charset="0"/>
                <a:ea typeface="Verdana" panose="020B0604030504040204" pitchFamily="34" charset="0"/>
              </a:rPr>
              <a:t>] Ensemble même éloignés…</a:t>
            </a:r>
          </a:p>
          <a:p>
            <a:pPr marL="892175">
              <a:lnSpc>
                <a:spcPct val="90000"/>
              </a:lnSpc>
              <a:spcAft>
                <a:spcPts val="600"/>
              </a:spcAft>
            </a:pPr>
            <a:r>
              <a:rPr lang="fr-FR" sz="1400">
                <a:solidFill>
                  <a:schemeClr val="bg1"/>
                </a:solidFill>
                <a:latin typeface="Verdana" panose="020B0604030504040204" pitchFamily="34" charset="0"/>
                <a:ea typeface="Verdana" panose="020B0604030504040204" pitchFamily="34" charset="0"/>
              </a:rPr>
              <a:t>[</a:t>
            </a:r>
            <a:r>
              <a:rPr lang="fr-FR" sz="1400">
                <a:solidFill>
                  <a:srgbClr val="FF7900"/>
                </a:solidFill>
                <a:latin typeface="Verdana" panose="020B0604030504040204" pitchFamily="34" charset="0"/>
                <a:ea typeface="Verdana" panose="020B0604030504040204" pitchFamily="34" charset="0"/>
              </a:rPr>
              <a:t>h4</a:t>
            </a:r>
            <a:r>
              <a:rPr lang="fr-FR" sz="1400">
                <a:solidFill>
                  <a:schemeClr val="bg1"/>
                </a:solidFill>
                <a:latin typeface="Verdana" panose="020B0604030504040204" pitchFamily="34" charset="0"/>
                <a:ea typeface="Verdana" panose="020B0604030504040204" pitchFamily="34" charset="0"/>
              </a:rPr>
              <a:t>] Gardons une confiance d’avance</a:t>
            </a:r>
          </a:p>
        </p:txBody>
      </p:sp>
      <p:pic>
        <p:nvPicPr>
          <p:cNvPr id="9" name="Image - partie haute">
            <a:extLst>
              <a:ext uri="{FF2B5EF4-FFF2-40B4-BE49-F238E27FC236}">
                <a16:creationId xmlns:a16="http://schemas.microsoft.com/office/drawing/2014/main" id="{A3177768-BC8E-36AE-2098-15C2F8320A4B}"/>
              </a:ext>
              <a:ext uri="{C183D7F6-B498-43B3-948B-1728B52AA6E4}">
                <adec:decorative xmlns:adec="http://schemas.microsoft.com/office/drawing/2017/decorative" val="1"/>
              </a:ext>
            </a:extLst>
          </p:cNvPr>
          <p:cNvPicPr>
            <a:picLocks noChangeAspect="1"/>
          </p:cNvPicPr>
          <p:nvPr/>
        </p:nvPicPr>
        <p:blipFill rotWithShape="1">
          <a:blip r:embed="rId3"/>
          <a:srcRect r="37913" b="48518"/>
          <a:stretch/>
        </p:blipFill>
        <p:spPr>
          <a:xfrm>
            <a:off x="4935718" y="25061"/>
            <a:ext cx="4172786" cy="4223089"/>
          </a:xfrm>
          <a:prstGeom prst="rect">
            <a:avLst/>
          </a:prstGeom>
          <a:noFill/>
          <a:ln w="3175">
            <a:solidFill>
              <a:schemeClr val="tx1"/>
            </a:solidFill>
          </a:ln>
        </p:spPr>
      </p:pic>
      <p:pic>
        <p:nvPicPr>
          <p:cNvPr id="35" name="Image - partie basse">
            <a:extLst>
              <a:ext uri="{FF2B5EF4-FFF2-40B4-BE49-F238E27FC236}">
                <a16:creationId xmlns:a16="http://schemas.microsoft.com/office/drawing/2014/main" id="{C1A132FF-1697-AEF4-3CEF-6F55B980DEB5}"/>
              </a:ext>
              <a:ext uri="{C183D7F6-B498-43B3-948B-1728B52AA6E4}">
                <adec:decorative xmlns:adec="http://schemas.microsoft.com/office/drawing/2017/decorative" val="1"/>
              </a:ext>
            </a:extLst>
          </p:cNvPr>
          <p:cNvPicPr>
            <a:picLocks noChangeAspect="1"/>
          </p:cNvPicPr>
          <p:nvPr/>
        </p:nvPicPr>
        <p:blipFill rotWithShape="1">
          <a:blip r:embed="rId3"/>
          <a:srcRect l="396" t="88217" r="36233" b="-143"/>
          <a:stretch/>
        </p:blipFill>
        <p:spPr>
          <a:xfrm>
            <a:off x="4935717" y="4204038"/>
            <a:ext cx="4172786" cy="958512"/>
          </a:xfrm>
          <a:prstGeom prst="rect">
            <a:avLst/>
          </a:prstGeom>
        </p:spPr>
      </p:pic>
      <p:sp>
        <p:nvSpPr>
          <p:cNvPr id="28" name="Image - cadre blanc">
            <a:extLst>
              <a:ext uri="{FF2B5EF4-FFF2-40B4-BE49-F238E27FC236}">
                <a16:creationId xmlns:a16="http://schemas.microsoft.com/office/drawing/2014/main" id="{27E830EE-42F8-9670-44D5-6EC5A1363DDD}"/>
              </a:ext>
              <a:ext uri="{C183D7F6-B498-43B3-948B-1728B52AA6E4}">
                <adec:decorative xmlns:adec="http://schemas.microsoft.com/office/drawing/2017/decorative" val="1"/>
              </a:ext>
            </a:extLst>
          </p:cNvPr>
          <p:cNvSpPr/>
          <p:nvPr/>
        </p:nvSpPr>
        <p:spPr>
          <a:xfrm>
            <a:off x="4932558" y="0"/>
            <a:ext cx="4211482" cy="51435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4" name="Texte vert - h1">
            <a:extLst>
              <a:ext uri="{FF2B5EF4-FFF2-40B4-BE49-F238E27FC236}">
                <a16:creationId xmlns:a16="http://schemas.microsoft.com/office/drawing/2014/main" id="{3558D16A-E0FA-2435-93D0-2AE9BDB8627C}"/>
              </a:ext>
              <a:ext uri="{C183D7F6-B498-43B3-948B-1728B52AA6E4}">
                <adec:decorative xmlns:adec="http://schemas.microsoft.com/office/drawing/2017/decorative" val="1"/>
              </a:ext>
            </a:extLst>
          </p:cNvPr>
          <p:cNvSpPr txBox="1"/>
          <p:nvPr/>
        </p:nvSpPr>
        <p:spPr>
          <a:xfrm>
            <a:off x="4896663" y="-40418"/>
            <a:ext cx="753566" cy="369332"/>
          </a:xfrm>
          <a:prstGeom prst="rect">
            <a:avLst/>
          </a:prstGeom>
          <a:noFill/>
        </p:spPr>
        <p:txBody>
          <a:bodyPr wrap="square" rtlCol="0">
            <a:spAutoFit/>
          </a:bodyPr>
          <a:lstStyle/>
          <a:p>
            <a:r>
              <a:rPr lang="fr-FR">
                <a:solidFill>
                  <a:schemeClr val="accent3"/>
                </a:solidFill>
                <a:latin typeface="Verdana" panose="020B0604030504040204" pitchFamily="34" charset="0"/>
                <a:ea typeface="Verdana" panose="020B0604030504040204" pitchFamily="34" charset="0"/>
              </a:rPr>
              <a:t>h1</a:t>
            </a:r>
          </a:p>
        </p:txBody>
      </p:sp>
      <p:sp>
        <p:nvSpPr>
          <p:cNvPr id="19" name="Rectangle vert - h1">
            <a:extLst>
              <a:ext uri="{FF2B5EF4-FFF2-40B4-BE49-F238E27FC236}">
                <a16:creationId xmlns:a16="http://schemas.microsoft.com/office/drawing/2014/main" id="{3BDB4B92-5888-D14A-BE9C-5DE0DE197314}"/>
              </a:ext>
              <a:ext uri="{C183D7F6-B498-43B3-948B-1728B52AA6E4}">
                <adec:decorative xmlns:adec="http://schemas.microsoft.com/office/drawing/2017/decorative" val="1"/>
              </a:ext>
            </a:extLst>
          </p:cNvPr>
          <p:cNvSpPr/>
          <p:nvPr/>
        </p:nvSpPr>
        <p:spPr>
          <a:xfrm>
            <a:off x="5354265" y="41489"/>
            <a:ext cx="375792" cy="244261"/>
          </a:xfrm>
          <a:prstGeom prst="rect">
            <a:avLst/>
          </a:prstGeom>
          <a:no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
        <p:nvSpPr>
          <p:cNvPr id="26" name="Texte violet - h2">
            <a:extLst>
              <a:ext uri="{FF2B5EF4-FFF2-40B4-BE49-F238E27FC236}">
                <a16:creationId xmlns:a16="http://schemas.microsoft.com/office/drawing/2014/main" id="{FEC74AC4-2E54-A350-EB38-66A9289A6E5A}"/>
              </a:ext>
              <a:ext uri="{C183D7F6-B498-43B3-948B-1728B52AA6E4}">
                <adec:decorative xmlns:adec="http://schemas.microsoft.com/office/drawing/2017/decorative" val="1"/>
              </a:ext>
            </a:extLst>
          </p:cNvPr>
          <p:cNvSpPr txBox="1"/>
          <p:nvPr/>
        </p:nvSpPr>
        <p:spPr>
          <a:xfrm>
            <a:off x="5090167" y="330210"/>
            <a:ext cx="1719256" cy="369332"/>
          </a:xfrm>
          <a:prstGeom prst="rect">
            <a:avLst/>
          </a:prstGeom>
          <a:noFill/>
          <a:ln>
            <a:noFill/>
          </a:ln>
        </p:spPr>
        <p:txBody>
          <a:bodyPr wrap="square" rtlCol="0">
            <a:spAutoFit/>
          </a:bodyPr>
          <a:lstStyle/>
          <a:p>
            <a:r>
              <a:rPr lang="fr-FR">
                <a:solidFill>
                  <a:srgbClr val="7030A0"/>
                </a:solidFill>
                <a:latin typeface="Verdana" panose="020B0604030504040204" pitchFamily="34" charset="0"/>
                <a:ea typeface="Verdana" panose="020B0604030504040204" pitchFamily="34" charset="0"/>
              </a:rPr>
              <a:t>h2</a:t>
            </a:r>
          </a:p>
        </p:txBody>
      </p:sp>
      <p:sp>
        <p:nvSpPr>
          <p:cNvPr id="10" name="Rectangle violet - Tous nos magazines">
            <a:extLst>
              <a:ext uri="{FF2B5EF4-FFF2-40B4-BE49-F238E27FC236}">
                <a16:creationId xmlns:a16="http://schemas.microsoft.com/office/drawing/2014/main" id="{375DF6B4-ECD7-9B29-0D5D-2DB4FE5B0888}"/>
              </a:ext>
              <a:ext uri="{C183D7F6-B498-43B3-948B-1728B52AA6E4}">
                <adec:decorative xmlns:adec="http://schemas.microsoft.com/office/drawing/2017/decorative" val="1"/>
              </a:ext>
            </a:extLst>
          </p:cNvPr>
          <p:cNvSpPr/>
          <p:nvPr/>
        </p:nvSpPr>
        <p:spPr>
          <a:xfrm flipV="1">
            <a:off x="5604334" y="376997"/>
            <a:ext cx="1045331" cy="234280"/>
          </a:xfrm>
          <a:prstGeom prst="rect">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
        <p:nvSpPr>
          <p:cNvPr id="13" name="Texte bleu - h3">
            <a:extLst>
              <a:ext uri="{FF2B5EF4-FFF2-40B4-BE49-F238E27FC236}">
                <a16:creationId xmlns:a16="http://schemas.microsoft.com/office/drawing/2014/main" id="{D7A36562-F189-6DBF-685D-97DD56686ACF}"/>
              </a:ext>
              <a:ext uri="{C183D7F6-B498-43B3-948B-1728B52AA6E4}">
                <adec:decorative xmlns:adec="http://schemas.microsoft.com/office/drawing/2017/decorative" val="1"/>
              </a:ext>
            </a:extLst>
          </p:cNvPr>
          <p:cNvSpPr txBox="1"/>
          <p:nvPr/>
        </p:nvSpPr>
        <p:spPr>
          <a:xfrm>
            <a:off x="4932558" y="2410932"/>
            <a:ext cx="671775" cy="369332"/>
          </a:xfrm>
          <a:prstGeom prst="rect">
            <a:avLst/>
          </a:prstGeom>
          <a:noFill/>
        </p:spPr>
        <p:txBody>
          <a:bodyPr wrap="square" rtlCol="0">
            <a:spAutoFit/>
          </a:bodyPr>
          <a:lstStyle/>
          <a:p>
            <a:r>
              <a:rPr lang="fr-FR">
                <a:solidFill>
                  <a:srgbClr val="00B0F0"/>
                </a:solidFill>
                <a:latin typeface="Verdana" panose="020B0604030504040204" pitchFamily="34" charset="0"/>
                <a:ea typeface="Verdana" panose="020B0604030504040204" pitchFamily="34" charset="0"/>
              </a:rPr>
              <a:t>h3</a:t>
            </a:r>
          </a:p>
        </p:txBody>
      </p:sp>
      <p:cxnSp>
        <p:nvCxnSpPr>
          <p:cNvPr id="16" name="Flèche bleue - vers Handicap, neurodiversité">
            <a:extLst>
              <a:ext uri="{FF2B5EF4-FFF2-40B4-BE49-F238E27FC236}">
                <a16:creationId xmlns:a16="http://schemas.microsoft.com/office/drawing/2014/main" id="{249C3722-9FF5-5EA0-FEE0-D4479ABCA7EA}"/>
              </a:ext>
              <a:ext uri="{C183D7F6-B498-43B3-948B-1728B52AA6E4}">
                <adec:decorative xmlns:adec="http://schemas.microsoft.com/office/drawing/2017/decorative" val="1"/>
              </a:ext>
            </a:extLst>
          </p:cNvPr>
          <p:cNvCxnSpPr>
            <a:cxnSpLocks/>
          </p:cNvCxnSpPr>
          <p:nvPr/>
        </p:nvCxnSpPr>
        <p:spPr>
          <a:xfrm flipV="1">
            <a:off x="5247958" y="1419326"/>
            <a:ext cx="402271" cy="929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bleu - Handicap, neurodiversité">
            <a:extLst>
              <a:ext uri="{FF2B5EF4-FFF2-40B4-BE49-F238E27FC236}">
                <a16:creationId xmlns:a16="http://schemas.microsoft.com/office/drawing/2014/main" id="{1500756C-2766-E242-AB5F-0B9774C495AD}"/>
              </a:ext>
              <a:ext uri="{C183D7F6-B498-43B3-948B-1728B52AA6E4}">
                <adec:decorative xmlns:adec="http://schemas.microsoft.com/office/drawing/2017/decorative" val="1"/>
              </a:ext>
            </a:extLst>
          </p:cNvPr>
          <p:cNvSpPr/>
          <p:nvPr/>
        </p:nvSpPr>
        <p:spPr>
          <a:xfrm flipV="1">
            <a:off x="5604333" y="1132972"/>
            <a:ext cx="2721722" cy="202545"/>
          </a:xfrm>
          <a:prstGeom prst="rect">
            <a:avLst/>
          </a:prstGeom>
          <a:no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cxnSp>
        <p:nvCxnSpPr>
          <p:cNvPr id="17" name="Flèche bleue - vers Nos précédents magazines">
            <a:extLst>
              <a:ext uri="{FF2B5EF4-FFF2-40B4-BE49-F238E27FC236}">
                <a16:creationId xmlns:a16="http://schemas.microsoft.com/office/drawing/2014/main" id="{072724CC-15C0-4FE8-C342-6CB6C7A7EB3A}"/>
              </a:ext>
              <a:ext uri="{C183D7F6-B498-43B3-948B-1728B52AA6E4}">
                <adec:decorative xmlns:adec="http://schemas.microsoft.com/office/drawing/2017/decorative" val="1"/>
              </a:ext>
            </a:extLst>
          </p:cNvPr>
          <p:cNvCxnSpPr>
            <a:cxnSpLocks/>
          </p:cNvCxnSpPr>
          <p:nvPr/>
        </p:nvCxnSpPr>
        <p:spPr>
          <a:xfrm>
            <a:off x="5354265" y="2649769"/>
            <a:ext cx="335598" cy="144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bleu - Nos précédents magazines">
            <a:extLst>
              <a:ext uri="{FF2B5EF4-FFF2-40B4-BE49-F238E27FC236}">
                <a16:creationId xmlns:a16="http://schemas.microsoft.com/office/drawing/2014/main" id="{B0E4486B-3F27-A92D-9E69-79578B54D185}"/>
              </a:ext>
              <a:ext uri="{C183D7F6-B498-43B3-948B-1728B52AA6E4}">
                <adec:decorative xmlns:adec="http://schemas.microsoft.com/office/drawing/2017/decorative" val="1"/>
              </a:ext>
            </a:extLst>
          </p:cNvPr>
          <p:cNvSpPr/>
          <p:nvPr/>
        </p:nvSpPr>
        <p:spPr>
          <a:xfrm>
            <a:off x="5709970" y="2687842"/>
            <a:ext cx="1015895" cy="188708"/>
          </a:xfrm>
          <a:prstGeom prst="rect">
            <a:avLst/>
          </a:prstGeom>
          <a:no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
        <p:nvSpPr>
          <p:cNvPr id="24" name="Texte orange - h4">
            <a:extLst>
              <a:ext uri="{FF2B5EF4-FFF2-40B4-BE49-F238E27FC236}">
                <a16:creationId xmlns:a16="http://schemas.microsoft.com/office/drawing/2014/main" id="{52E12448-47A7-B22D-C852-FCA0C637C626}"/>
              </a:ext>
              <a:ext uri="{C183D7F6-B498-43B3-948B-1728B52AA6E4}">
                <adec:decorative xmlns:adec="http://schemas.microsoft.com/office/drawing/2017/decorative" val="1"/>
              </a:ext>
            </a:extLst>
          </p:cNvPr>
          <p:cNvSpPr txBox="1"/>
          <p:nvPr/>
        </p:nvSpPr>
        <p:spPr>
          <a:xfrm>
            <a:off x="4922164" y="3613415"/>
            <a:ext cx="1719256" cy="369332"/>
          </a:xfrm>
          <a:prstGeom prst="rect">
            <a:avLst/>
          </a:prstGeom>
          <a:noFill/>
        </p:spPr>
        <p:txBody>
          <a:bodyPr wrap="square" rtlCol="0">
            <a:spAutoFit/>
          </a:bodyPr>
          <a:lstStyle/>
          <a:p>
            <a:r>
              <a:rPr lang="fr-FR">
                <a:solidFill>
                  <a:srgbClr val="FF7900"/>
                </a:solidFill>
                <a:latin typeface="Verdana" panose="020B0604030504040204" pitchFamily="34" charset="0"/>
                <a:ea typeface="Verdana" panose="020B0604030504040204" pitchFamily="34" charset="0"/>
              </a:rPr>
              <a:t>h4</a:t>
            </a:r>
          </a:p>
        </p:txBody>
      </p:sp>
      <p:cxnSp>
        <p:nvCxnSpPr>
          <p:cNvPr id="25" name="Flèche orange - vers rectangles h4">
            <a:extLst>
              <a:ext uri="{FF2B5EF4-FFF2-40B4-BE49-F238E27FC236}">
                <a16:creationId xmlns:a16="http://schemas.microsoft.com/office/drawing/2014/main" id="{5CE56ADB-569F-94C1-11A9-3DE67EAFC557}"/>
              </a:ext>
              <a:ext uri="{C183D7F6-B498-43B3-948B-1728B52AA6E4}">
                <adec:decorative xmlns:adec="http://schemas.microsoft.com/office/drawing/2017/decorative" val="1"/>
              </a:ext>
            </a:extLst>
          </p:cNvPr>
          <p:cNvCxnSpPr>
            <a:cxnSpLocks/>
          </p:cNvCxnSpPr>
          <p:nvPr/>
        </p:nvCxnSpPr>
        <p:spPr>
          <a:xfrm>
            <a:off x="5382985" y="3830842"/>
            <a:ext cx="269135" cy="95877"/>
          </a:xfrm>
          <a:prstGeom prst="straightConnector1">
            <a:avLst/>
          </a:prstGeom>
          <a:ln w="38100">
            <a:solidFill>
              <a:srgbClr val="F16E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orange 1 - h4">
            <a:extLst>
              <a:ext uri="{FF2B5EF4-FFF2-40B4-BE49-F238E27FC236}">
                <a16:creationId xmlns:a16="http://schemas.microsoft.com/office/drawing/2014/main" id="{35750A0F-20E4-F436-5141-5D191547182D}"/>
              </a:ext>
              <a:ext uri="{C183D7F6-B498-43B3-948B-1728B52AA6E4}">
                <adec:decorative xmlns:adec="http://schemas.microsoft.com/office/drawing/2017/decorative" val="1"/>
              </a:ext>
            </a:extLst>
          </p:cNvPr>
          <p:cNvSpPr/>
          <p:nvPr/>
        </p:nvSpPr>
        <p:spPr>
          <a:xfrm>
            <a:off x="5709970" y="3833486"/>
            <a:ext cx="711095" cy="188708"/>
          </a:xfrm>
          <a:prstGeom prst="rect">
            <a:avLst/>
          </a:prstGeom>
          <a:noFill/>
          <a:ln>
            <a:solidFill>
              <a:srgbClr val="F16E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
        <p:nvSpPr>
          <p:cNvPr id="21" name="Rectangle orange 2 - h4">
            <a:extLst>
              <a:ext uri="{FF2B5EF4-FFF2-40B4-BE49-F238E27FC236}">
                <a16:creationId xmlns:a16="http://schemas.microsoft.com/office/drawing/2014/main" id="{FF21D314-C332-E8C3-6CE8-85D4B48393A9}"/>
              </a:ext>
              <a:ext uri="{C183D7F6-B498-43B3-948B-1728B52AA6E4}">
                <adec:decorative xmlns:adec="http://schemas.microsoft.com/office/drawing/2017/decorative" val="1"/>
              </a:ext>
            </a:extLst>
          </p:cNvPr>
          <p:cNvSpPr/>
          <p:nvPr/>
        </p:nvSpPr>
        <p:spPr>
          <a:xfrm>
            <a:off x="6497266" y="3830842"/>
            <a:ext cx="533400" cy="188708"/>
          </a:xfrm>
          <a:prstGeom prst="rect">
            <a:avLst/>
          </a:prstGeom>
          <a:noFill/>
          <a:ln>
            <a:solidFill>
              <a:srgbClr val="F16E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
        <p:nvSpPr>
          <p:cNvPr id="22" name="Rectangle orange 3 - h4">
            <a:extLst>
              <a:ext uri="{FF2B5EF4-FFF2-40B4-BE49-F238E27FC236}">
                <a16:creationId xmlns:a16="http://schemas.microsoft.com/office/drawing/2014/main" id="{ED128DDF-FF39-E0CF-4DCF-5CC0C0939296}"/>
              </a:ext>
              <a:ext uri="{C183D7F6-B498-43B3-948B-1728B52AA6E4}">
                <adec:decorative xmlns:adec="http://schemas.microsoft.com/office/drawing/2017/decorative" val="1"/>
              </a:ext>
            </a:extLst>
          </p:cNvPr>
          <p:cNvSpPr/>
          <p:nvPr/>
        </p:nvSpPr>
        <p:spPr>
          <a:xfrm>
            <a:off x="7183065" y="3790950"/>
            <a:ext cx="533400" cy="188708"/>
          </a:xfrm>
          <a:prstGeom prst="rect">
            <a:avLst/>
          </a:prstGeom>
          <a:noFill/>
          <a:ln>
            <a:solidFill>
              <a:srgbClr val="F16E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
        <p:nvSpPr>
          <p:cNvPr id="23" name="Rectangle orange 4 - h4">
            <a:extLst>
              <a:ext uri="{FF2B5EF4-FFF2-40B4-BE49-F238E27FC236}">
                <a16:creationId xmlns:a16="http://schemas.microsoft.com/office/drawing/2014/main" id="{020FA6EC-437B-C2D2-482A-DF46E02BB452}"/>
              </a:ext>
              <a:ext uri="{C183D7F6-B498-43B3-948B-1728B52AA6E4}">
                <adec:decorative xmlns:adec="http://schemas.microsoft.com/office/drawing/2017/decorative" val="1"/>
              </a:ext>
            </a:extLst>
          </p:cNvPr>
          <p:cNvSpPr/>
          <p:nvPr/>
        </p:nvSpPr>
        <p:spPr>
          <a:xfrm>
            <a:off x="7982614" y="3790950"/>
            <a:ext cx="685798" cy="188708"/>
          </a:xfrm>
          <a:prstGeom prst="rect">
            <a:avLst/>
          </a:prstGeom>
          <a:noFill/>
          <a:ln>
            <a:solidFill>
              <a:srgbClr val="F16E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0342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6" grpId="0"/>
      <p:bldP spid="10" grpId="0" animBg="1"/>
      <p:bldP spid="13" grpId="0"/>
      <p:bldP spid="12" grpId="0" animBg="1"/>
      <p:bldP spid="15" grpId="0" animBg="1"/>
      <p:bldP spid="24" grpId="0"/>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22CB69AA-768E-565E-2B69-847DC482460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Respecter la sémantique html</a:t>
            </a:r>
            <a:endParaRPr lang="fr-FR"/>
          </a:p>
        </p:txBody>
      </p:sp>
      <p:sp>
        <p:nvSpPr>
          <p:cNvPr id="3" name="Texte">
            <a:extLst>
              <a:ext uri="{FF2B5EF4-FFF2-40B4-BE49-F238E27FC236}">
                <a16:creationId xmlns:a16="http://schemas.microsoft.com/office/drawing/2014/main" id="{A7D83781-13C5-0800-76CC-6D3D7B14F721}"/>
              </a:ext>
            </a:extLst>
          </p:cNvPr>
          <p:cNvSpPr>
            <a:spLocks noGrp="1"/>
          </p:cNvSpPr>
          <p:nvPr>
            <p:ph idx="1"/>
          </p:nvPr>
        </p:nvSpPr>
        <p:spPr>
          <a:xfrm>
            <a:off x="314326" y="915566"/>
            <a:ext cx="8515350" cy="3541713"/>
          </a:xfrm>
        </p:spPr>
        <p:txBody>
          <a:bodyPr/>
          <a:lstStyle/>
          <a:p>
            <a:pPr lvl="2"/>
            <a:r>
              <a:rPr lang="fr-FR"/>
              <a:t>Description :</a:t>
            </a:r>
          </a:p>
          <a:p>
            <a:pPr lvl="3"/>
            <a:r>
              <a:rPr lang="fr-FR"/>
              <a:t>Utiliser correctement les éléments HTML, en respectant ce pour quoi ils sont faits (validation du code et respect des spécifications) et donc leur sémantique.</a:t>
            </a:r>
          </a:p>
          <a:p>
            <a:pPr lvl="4"/>
            <a:r>
              <a:rPr lang="fr-FR" b="1">
                <a:solidFill>
                  <a:srgbClr val="FF7900"/>
                </a:solidFill>
              </a:rPr>
              <a:t>Listes pour des énumérations </a:t>
            </a:r>
            <a:r>
              <a:rPr lang="fr-FR"/>
              <a:t>: </a:t>
            </a:r>
            <a:r>
              <a:rPr lang="fr-FR" b="1">
                <a:solidFill>
                  <a:srgbClr val="FF7900"/>
                </a:solidFill>
              </a:rPr>
              <a:t>&lt;</a:t>
            </a:r>
            <a:r>
              <a:rPr lang="fr-FR" b="1" err="1">
                <a:solidFill>
                  <a:srgbClr val="FF7900"/>
                </a:solidFill>
              </a:rPr>
              <a:t>ol</a:t>
            </a:r>
            <a:r>
              <a:rPr lang="fr-FR" b="1">
                <a:solidFill>
                  <a:srgbClr val="FF7900"/>
                </a:solidFill>
              </a:rPr>
              <a:t>&gt; </a:t>
            </a:r>
            <a:r>
              <a:rPr lang="fr-FR"/>
              <a:t>pour les listes ordonnées, </a:t>
            </a:r>
            <a:r>
              <a:rPr lang="fr-FR" b="1">
                <a:solidFill>
                  <a:srgbClr val="FF7900"/>
                </a:solidFill>
              </a:rPr>
              <a:t>&lt;ul&gt; </a:t>
            </a:r>
            <a:r>
              <a:rPr lang="fr-FR"/>
              <a:t>pour les listes non ordonnées, </a:t>
            </a:r>
            <a:r>
              <a:rPr lang="fr-FR" b="1">
                <a:solidFill>
                  <a:srgbClr val="FF7900"/>
                </a:solidFill>
              </a:rPr>
              <a:t>&lt;li&gt; </a:t>
            </a:r>
            <a:r>
              <a:rPr lang="fr-FR"/>
              <a:t>pour les éléments de liste et </a:t>
            </a:r>
            <a:r>
              <a:rPr lang="fr-FR" b="1">
                <a:solidFill>
                  <a:srgbClr val="FF7900"/>
                </a:solidFill>
              </a:rPr>
              <a:t>&lt;dl&gt;</a:t>
            </a:r>
            <a:r>
              <a:rPr lang="fr-FR"/>
              <a:t>, </a:t>
            </a:r>
            <a:r>
              <a:rPr lang="fr-FR" b="1">
                <a:solidFill>
                  <a:srgbClr val="FF7900"/>
                </a:solidFill>
              </a:rPr>
              <a:t>&lt;</a:t>
            </a:r>
            <a:r>
              <a:rPr lang="fr-FR" b="1" err="1">
                <a:solidFill>
                  <a:srgbClr val="FF7900"/>
                </a:solidFill>
              </a:rPr>
              <a:t>dt</a:t>
            </a:r>
            <a:r>
              <a:rPr lang="fr-FR" b="1">
                <a:solidFill>
                  <a:srgbClr val="FF7900"/>
                </a:solidFill>
              </a:rPr>
              <a:t>&gt; </a:t>
            </a:r>
            <a:r>
              <a:rPr lang="fr-FR"/>
              <a:t>et </a:t>
            </a:r>
            <a:r>
              <a:rPr lang="fr-FR" b="1">
                <a:solidFill>
                  <a:srgbClr val="FF7900"/>
                </a:solidFill>
              </a:rPr>
              <a:t>&lt;dd&gt; </a:t>
            </a:r>
            <a:r>
              <a:rPr lang="fr-FR"/>
              <a:t>pour les listes de définitions</a:t>
            </a:r>
          </a:p>
          <a:p>
            <a:pPr lvl="4"/>
            <a:r>
              <a:rPr lang="fr-FR" b="1">
                <a:solidFill>
                  <a:srgbClr val="FF7900"/>
                </a:solidFill>
              </a:rPr>
              <a:t>Citations </a:t>
            </a:r>
            <a:r>
              <a:rPr lang="fr-FR"/>
              <a:t>: pour les citations longues </a:t>
            </a:r>
            <a:r>
              <a:rPr lang="fr-FR" b="1">
                <a:solidFill>
                  <a:srgbClr val="FF7900"/>
                </a:solidFill>
              </a:rPr>
              <a:t>&lt;</a:t>
            </a:r>
            <a:r>
              <a:rPr lang="en-US" b="1">
                <a:solidFill>
                  <a:srgbClr val="FF7900"/>
                </a:solidFill>
              </a:rPr>
              <a:t>blockquote</a:t>
            </a:r>
            <a:r>
              <a:rPr lang="fr-FR" b="1">
                <a:solidFill>
                  <a:srgbClr val="FF7900"/>
                </a:solidFill>
              </a:rPr>
              <a:t>&gt;</a:t>
            </a:r>
            <a:r>
              <a:rPr lang="fr-FR"/>
              <a:t>, pour</a:t>
            </a:r>
            <a:r>
              <a:rPr lang="fr-FR" b="1">
                <a:solidFill>
                  <a:srgbClr val="FF7900"/>
                </a:solidFill>
              </a:rPr>
              <a:t> </a:t>
            </a:r>
            <a:r>
              <a:rPr lang="fr-FR"/>
              <a:t>les citations brèves </a:t>
            </a:r>
            <a:r>
              <a:rPr lang="fr-FR" b="1">
                <a:solidFill>
                  <a:srgbClr val="FF7900"/>
                </a:solidFill>
              </a:rPr>
              <a:t>&lt;q&gt;</a:t>
            </a:r>
          </a:p>
          <a:p>
            <a:pPr lvl="4"/>
            <a:r>
              <a:rPr lang="fr-FR" b="1">
                <a:solidFill>
                  <a:srgbClr val="FF7900"/>
                </a:solidFill>
              </a:rPr>
              <a:t>Liens</a:t>
            </a:r>
            <a:r>
              <a:rPr lang="fr-FR"/>
              <a:t> : </a:t>
            </a:r>
            <a:r>
              <a:rPr lang="fr-FR" b="1">
                <a:solidFill>
                  <a:srgbClr val="FF7900"/>
                </a:solidFill>
              </a:rPr>
              <a:t>&lt;a&gt;</a:t>
            </a:r>
            <a:r>
              <a:rPr lang="fr-FR"/>
              <a:t>. Ils pointent vers une autre adresse, page ou onglet…</a:t>
            </a:r>
          </a:p>
          <a:p>
            <a:pPr lvl="4"/>
            <a:r>
              <a:rPr lang="fr-FR" b="1">
                <a:solidFill>
                  <a:srgbClr val="FF7900"/>
                </a:solidFill>
              </a:rPr>
              <a:t>Boutons</a:t>
            </a:r>
            <a:r>
              <a:rPr lang="fr-FR"/>
              <a:t> : </a:t>
            </a:r>
            <a:r>
              <a:rPr lang="fr-FR" b="1">
                <a:solidFill>
                  <a:srgbClr val="FF7900"/>
                </a:solidFill>
              </a:rPr>
              <a:t>&lt;</a:t>
            </a:r>
            <a:r>
              <a:rPr lang="en-US" b="1">
                <a:solidFill>
                  <a:srgbClr val="FF7900"/>
                </a:solidFill>
              </a:rPr>
              <a:t>button</a:t>
            </a:r>
            <a:r>
              <a:rPr lang="fr-FR" b="1">
                <a:solidFill>
                  <a:srgbClr val="FF7900"/>
                </a:solidFill>
              </a:rPr>
              <a:t>&gt; </a:t>
            </a:r>
            <a:r>
              <a:rPr lang="fr-FR"/>
              <a:t>(ou &lt;input type="</a:t>
            </a:r>
            <a:r>
              <a:rPr lang="en-US"/>
              <a:t>button</a:t>
            </a:r>
            <a:r>
              <a:rPr lang="fr-FR"/>
              <a:t>"&gt;). Ils déclenchent une action, une validation, ou encore permettent de faire un choix…</a:t>
            </a:r>
          </a:p>
          <a:p>
            <a:pPr lvl="4"/>
            <a:r>
              <a:rPr lang="fr-FR" b="1">
                <a:solidFill>
                  <a:srgbClr val="FF7900"/>
                </a:solidFill>
              </a:rPr>
              <a:t>Texte</a:t>
            </a:r>
            <a:r>
              <a:rPr lang="fr-FR"/>
              <a:t> : </a:t>
            </a:r>
            <a:r>
              <a:rPr lang="fr-FR" b="1">
                <a:solidFill>
                  <a:srgbClr val="FF7900"/>
                </a:solidFill>
              </a:rPr>
              <a:t>&lt;p&gt; </a:t>
            </a:r>
          </a:p>
          <a:p>
            <a:pPr lvl="4"/>
            <a:r>
              <a:rPr lang="fr-FR"/>
              <a:t>Aucun contenu de page web ne doit être placé directement dans des balises &lt;div&gt; ou &lt;span&gt;</a:t>
            </a:r>
          </a:p>
          <a:p>
            <a:pPr lvl="2"/>
            <a:r>
              <a:rPr lang="fr-FR"/>
              <a:t>Quand ?</a:t>
            </a:r>
          </a:p>
          <a:p>
            <a:pPr marL="446088" lvl="3" indent="-265113"/>
            <a:r>
              <a:rPr lang="fr-FR" b="1">
                <a:solidFill>
                  <a:srgbClr val="FF7900"/>
                </a:solidFill>
              </a:rPr>
              <a:t>Dès la conception </a:t>
            </a:r>
            <a:r>
              <a:rPr lang="fr-FR"/>
              <a:t>: prévoir les grandes zones des pages dès les wireframes</a:t>
            </a:r>
          </a:p>
          <a:p>
            <a:pPr marL="446088" lvl="3" indent="-265113"/>
            <a:r>
              <a:rPr lang="fr-FR" b="1">
                <a:solidFill>
                  <a:srgbClr val="FF7900"/>
                </a:solidFill>
              </a:rPr>
              <a:t>Au développement </a:t>
            </a:r>
            <a:r>
              <a:rPr lang="fr-FR"/>
              <a:t>: zoner la page avec le balisage approprié</a:t>
            </a:r>
          </a:p>
          <a:p>
            <a:pPr lvl="3"/>
            <a:endParaRPr lang="fr-FR"/>
          </a:p>
          <a:p>
            <a:endParaRPr lang="fr-FR"/>
          </a:p>
        </p:txBody>
      </p:sp>
      <p:pic>
        <p:nvPicPr>
          <p:cNvPr id="4" name="Image - Conception">
            <a:extLst>
              <a:ext uri="{FF2B5EF4-FFF2-40B4-BE49-F238E27FC236}">
                <a16:creationId xmlns:a16="http://schemas.microsoft.com/office/drawing/2014/main" id="{B8264F58-33E2-133B-5510-E17508B29DD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4728" y="4349874"/>
            <a:ext cx="252000" cy="252000"/>
          </a:xfrm>
          <a:prstGeom prst="rect">
            <a:avLst/>
          </a:prstGeom>
          <a:solidFill>
            <a:schemeClr val="tx1"/>
          </a:solidFill>
        </p:spPr>
      </p:pic>
      <p:pic>
        <p:nvPicPr>
          <p:cNvPr id="5" name="Image - Dév">
            <a:extLst>
              <a:ext uri="{FF2B5EF4-FFF2-40B4-BE49-F238E27FC236}">
                <a16:creationId xmlns:a16="http://schemas.microsoft.com/office/drawing/2014/main" id="{9DB87453-C71E-97BE-71FE-17024DA74B5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7544" y="4709914"/>
            <a:ext cx="252000" cy="252000"/>
          </a:xfrm>
          <a:prstGeom prst="rect">
            <a:avLst/>
          </a:prstGeom>
          <a:solidFill>
            <a:schemeClr val="tx1"/>
          </a:solidFill>
        </p:spPr>
      </p:pic>
    </p:spTree>
    <p:extLst>
      <p:ext uri="{BB962C8B-B14F-4D97-AF65-F5344CB8AC3E}">
        <p14:creationId xmlns:p14="http://schemas.microsoft.com/office/powerpoint/2010/main" val="1543706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22CB69AA-768E-565E-2B69-847DC482460C}"/>
              </a:ext>
            </a:extLst>
          </p:cNvPr>
          <p:cNvSpPr>
            <a:spLocks noGrp="1"/>
          </p:cNvSpPr>
          <p:nvPr>
            <p:ph type="title"/>
          </p:nvPr>
        </p:nvSpPr>
        <p:spPr/>
        <p:txBody>
          <a:bodyPr/>
          <a:lstStyle/>
          <a:p>
            <a:pPr marL="457200" indent="-457200">
              <a:buFont typeface="+mj-lt"/>
              <a:buAutoNum type="arabicPeriod" startAt="2"/>
            </a:pPr>
            <a:r>
              <a:rPr lang="fr-FR"/>
              <a:t>Structure de la page</a:t>
            </a:r>
            <a:br>
              <a:rPr lang="fr-FR"/>
            </a:br>
            <a:r>
              <a:rPr lang="fr-FR">
                <a:solidFill>
                  <a:schemeClr val="bg1"/>
                </a:solidFill>
              </a:rPr>
              <a:t>Exemple - Sémantique html</a:t>
            </a:r>
            <a:endParaRPr lang="fr-FR"/>
          </a:p>
        </p:txBody>
      </p:sp>
      <p:sp>
        <p:nvSpPr>
          <p:cNvPr id="8" name="Fond gris">
            <a:extLst>
              <a:ext uri="{FF2B5EF4-FFF2-40B4-BE49-F238E27FC236}">
                <a16:creationId xmlns:a16="http://schemas.microsoft.com/office/drawing/2014/main" id="{2FE087F3-247C-39B6-B414-FE875DC47815}"/>
              </a:ext>
              <a:ext uri="{C183D7F6-B498-43B3-948B-1728B52AA6E4}">
                <adec:decorative xmlns:adec="http://schemas.microsoft.com/office/drawing/2017/decorative" val="1"/>
              </a:ext>
            </a:extLst>
          </p:cNvPr>
          <p:cNvSpPr/>
          <p:nvPr/>
        </p:nvSpPr>
        <p:spPr>
          <a:xfrm>
            <a:off x="3406823" y="1059582"/>
            <a:ext cx="5705738" cy="38960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bg2"/>
                </a:solidFill>
              </a:ln>
              <a:latin typeface="Verdana" panose="020B0604030504040204" pitchFamily="34" charset="0"/>
              <a:ea typeface="Verdana" panose="020B0604030504040204" pitchFamily="34" charset="0"/>
            </a:endParaRPr>
          </a:p>
        </p:txBody>
      </p:sp>
      <p:sp>
        <p:nvSpPr>
          <p:cNvPr id="11" name="Texte - Titre hn">
            <a:extLst>
              <a:ext uri="{FF2B5EF4-FFF2-40B4-BE49-F238E27FC236}">
                <a16:creationId xmlns:a16="http://schemas.microsoft.com/office/drawing/2014/main" id="{F4C7ED91-C293-8EF9-C047-9489E670E003}"/>
              </a:ext>
            </a:extLst>
          </p:cNvPr>
          <p:cNvSpPr txBox="1"/>
          <p:nvPr/>
        </p:nvSpPr>
        <p:spPr>
          <a:xfrm>
            <a:off x="2132664" y="1194964"/>
            <a:ext cx="1719256" cy="338554"/>
          </a:xfrm>
          <a:prstGeom prst="rect">
            <a:avLst/>
          </a:prstGeom>
          <a:noFill/>
        </p:spPr>
        <p:txBody>
          <a:bodyPr wrap="square" rtlCol="0">
            <a:spAutoFit/>
          </a:bodyPr>
          <a:lstStyle/>
          <a:p>
            <a:r>
              <a:rPr lang="fr-FR" sz="1600">
                <a:solidFill>
                  <a:srgbClr val="FF7900"/>
                </a:solidFill>
                <a:latin typeface="Verdana" panose="020B0604030504040204" pitchFamily="34" charset="0"/>
                <a:ea typeface="Verdana" panose="020B0604030504040204" pitchFamily="34" charset="0"/>
              </a:rPr>
              <a:t>Titre </a:t>
            </a:r>
            <a:r>
              <a:rPr lang="fr-FR" sz="1600">
                <a:solidFill>
                  <a:srgbClr val="FF7900"/>
                </a:solidFill>
                <a:latin typeface="Verdana" panose="020B0604030504040204" pitchFamily="34" charset="0"/>
                <a:ea typeface="Verdana" panose="020B0604030504040204" pitchFamily="34" charset="0"/>
                <a:sym typeface="Wingdings" panose="05000000000000000000" pitchFamily="2" charset="2"/>
              </a:rPr>
              <a:t> </a:t>
            </a:r>
            <a:r>
              <a:rPr lang="fr-FR" sz="1600">
                <a:solidFill>
                  <a:srgbClr val="FF7900"/>
                </a:solidFill>
                <a:latin typeface="Verdana" panose="020B0604030504040204" pitchFamily="34" charset="0"/>
                <a:ea typeface="Verdana" panose="020B0604030504040204" pitchFamily="34" charset="0"/>
              </a:rPr>
              <a:t>hn</a:t>
            </a:r>
          </a:p>
        </p:txBody>
      </p:sp>
      <p:sp>
        <p:nvSpPr>
          <p:cNvPr id="10" name="Texte image - Vous recherchez un travail">
            <a:extLst>
              <a:ext uri="{FF2B5EF4-FFF2-40B4-BE49-F238E27FC236}">
                <a16:creationId xmlns:a16="http://schemas.microsoft.com/office/drawing/2014/main" id="{518B4C5A-3A67-DCF7-7EE9-7CF571248397}"/>
              </a:ext>
            </a:extLst>
          </p:cNvPr>
          <p:cNvSpPr txBox="1"/>
          <p:nvPr/>
        </p:nvSpPr>
        <p:spPr>
          <a:xfrm>
            <a:off x="3453198" y="1255191"/>
            <a:ext cx="4068435" cy="261610"/>
          </a:xfrm>
          <a:prstGeom prst="rect">
            <a:avLst/>
          </a:prstGeom>
          <a:noFill/>
        </p:spPr>
        <p:txBody>
          <a:bodyPr wrap="square" rtlCol="0">
            <a:spAutoFit/>
          </a:bodyPr>
          <a:lstStyle/>
          <a:p>
            <a:r>
              <a:rPr lang="fr-FR" sz="1100" b="1">
                <a:latin typeface="+mj-lt"/>
                <a:ea typeface="Verdana" panose="020B0604030504040204" pitchFamily="34" charset="0"/>
                <a:cs typeface="Helvetica" panose="020B0604020202020204" pitchFamily="34" charset="0"/>
              </a:rPr>
              <a:t>Vous recherchez un travail ambitieux et challengeant ?</a:t>
            </a:r>
          </a:p>
        </p:txBody>
      </p:sp>
      <p:sp>
        <p:nvSpPr>
          <p:cNvPr id="9" name="Rectangle - Vous recherchez un travail">
            <a:extLst>
              <a:ext uri="{FF2B5EF4-FFF2-40B4-BE49-F238E27FC236}">
                <a16:creationId xmlns:a16="http://schemas.microsoft.com/office/drawing/2014/main" id="{A729EF30-6B0B-3703-B588-69C1396204C1}"/>
              </a:ext>
              <a:ext uri="{C183D7F6-B498-43B3-948B-1728B52AA6E4}">
                <adec:decorative xmlns:adec="http://schemas.microsoft.com/office/drawing/2017/decorative" val="1"/>
              </a:ext>
            </a:extLst>
          </p:cNvPr>
          <p:cNvSpPr/>
          <p:nvPr/>
        </p:nvSpPr>
        <p:spPr>
          <a:xfrm flipV="1">
            <a:off x="3446356" y="1262737"/>
            <a:ext cx="4007105" cy="224639"/>
          </a:xfrm>
          <a:prstGeom prst="rect">
            <a:avLst/>
          </a:prstGeom>
          <a:noFill/>
          <a:ln>
            <a:solidFill>
              <a:srgbClr val="FF79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
        <p:nvSpPr>
          <p:cNvPr id="14" name="Texte - Paragraphe de texte 1">
            <a:extLst>
              <a:ext uri="{FF2B5EF4-FFF2-40B4-BE49-F238E27FC236}">
                <a16:creationId xmlns:a16="http://schemas.microsoft.com/office/drawing/2014/main" id="{EA93840B-BE68-243F-F6C6-B19E5AEAB383}"/>
              </a:ext>
            </a:extLst>
          </p:cNvPr>
          <p:cNvSpPr txBox="1"/>
          <p:nvPr/>
        </p:nvSpPr>
        <p:spPr>
          <a:xfrm>
            <a:off x="615016" y="1684644"/>
            <a:ext cx="3107565" cy="338554"/>
          </a:xfrm>
          <a:prstGeom prst="rect">
            <a:avLst/>
          </a:prstGeom>
          <a:noFill/>
        </p:spPr>
        <p:txBody>
          <a:bodyPr wrap="square" rtlCol="0">
            <a:spAutoFit/>
          </a:bodyPr>
          <a:lstStyle/>
          <a:p>
            <a:r>
              <a:rPr lang="fr-FR" sz="1600">
                <a:solidFill>
                  <a:schemeClr val="bg1">
                    <a:lumMod val="65000"/>
                  </a:schemeClr>
                </a:solidFill>
                <a:latin typeface="Verdana" panose="020B0604030504040204" pitchFamily="34" charset="0"/>
                <a:ea typeface="Verdana" panose="020B0604030504040204" pitchFamily="34" charset="0"/>
              </a:rPr>
              <a:t>Paragraphe de texte </a:t>
            </a:r>
            <a:r>
              <a:rPr lang="fr-FR" sz="1600">
                <a:solidFill>
                  <a:schemeClr val="bg1">
                    <a:lumMod val="65000"/>
                  </a:schemeClr>
                </a:solidFill>
                <a:latin typeface="Verdana" panose="020B0604030504040204" pitchFamily="34" charset="0"/>
                <a:ea typeface="Verdana" panose="020B0604030504040204" pitchFamily="34" charset="0"/>
                <a:sym typeface="Wingdings" panose="05000000000000000000" pitchFamily="2" charset="2"/>
              </a:rPr>
              <a:t> </a:t>
            </a:r>
            <a:r>
              <a:rPr lang="fr-FR" sz="1600">
                <a:solidFill>
                  <a:schemeClr val="bg1">
                    <a:lumMod val="65000"/>
                  </a:schemeClr>
                </a:solidFill>
                <a:latin typeface="Verdana" panose="020B0604030504040204" pitchFamily="34" charset="0"/>
                <a:ea typeface="Verdana" panose="020B0604030504040204" pitchFamily="34" charset="0"/>
              </a:rPr>
              <a:t>p</a:t>
            </a:r>
          </a:p>
        </p:txBody>
      </p:sp>
      <p:sp>
        <p:nvSpPr>
          <p:cNvPr id="12" name="Rectangle - Travailler chez Orange">
            <a:extLst>
              <a:ext uri="{FF2B5EF4-FFF2-40B4-BE49-F238E27FC236}">
                <a16:creationId xmlns:a16="http://schemas.microsoft.com/office/drawing/2014/main" id="{78F23514-A438-FB5B-966F-BE7BD7104750}"/>
              </a:ext>
              <a:ext uri="{C183D7F6-B498-43B3-948B-1728B52AA6E4}">
                <adec:decorative xmlns:adec="http://schemas.microsoft.com/office/drawing/2017/decorative" val="1"/>
              </a:ext>
            </a:extLst>
          </p:cNvPr>
          <p:cNvSpPr/>
          <p:nvPr/>
        </p:nvSpPr>
        <p:spPr>
          <a:xfrm flipV="1">
            <a:off x="3446356" y="1532552"/>
            <a:ext cx="4007106" cy="694994"/>
          </a:xfrm>
          <a:prstGeom prst="rect">
            <a:avLst/>
          </a:prstGeom>
          <a:no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
        <p:nvSpPr>
          <p:cNvPr id="13" name="Texte image - Travailler chez Orange">
            <a:extLst>
              <a:ext uri="{FF2B5EF4-FFF2-40B4-BE49-F238E27FC236}">
                <a16:creationId xmlns:a16="http://schemas.microsoft.com/office/drawing/2014/main" id="{F1B80DE8-FEB2-64ED-C3BF-CD2B7F0E172F}"/>
              </a:ext>
            </a:extLst>
          </p:cNvPr>
          <p:cNvSpPr txBox="1"/>
          <p:nvPr/>
        </p:nvSpPr>
        <p:spPr>
          <a:xfrm>
            <a:off x="3452582" y="1534308"/>
            <a:ext cx="4068435" cy="692497"/>
          </a:xfrm>
          <a:prstGeom prst="rect">
            <a:avLst/>
          </a:prstGeom>
          <a:noFill/>
        </p:spPr>
        <p:txBody>
          <a:bodyPr wrap="square" rtlCol="0">
            <a:spAutoFit/>
          </a:bodyPr>
          <a:lstStyle/>
          <a:p>
            <a:r>
              <a:rPr lang="fr-FR" sz="650">
                <a:latin typeface="Helvetica 75" panose="020B0804020202020204"/>
                <a:ea typeface="Verdana" panose="020B0604030504040204" pitchFamily="34" charset="0"/>
                <a:cs typeface="Helvetica" panose="020B0604020202020204" pitchFamily="34" charset="0"/>
              </a:rPr>
              <a:t>Travailler chez Orange vous donne la possibilité de saisir des opportunités professionnelles passionnantes au sein de métiers et de secteurs diversifiés, tout en évoluant dans un environnement international. Des passerelles entre les métiers permettent de réelles perspectives d’évolution de carrière : 5G, big data, cybersécurité, le numérique est riche de promesses. Un exemple ?</a:t>
            </a:r>
          </a:p>
          <a:p>
            <a:r>
              <a:rPr lang="fr-FR" sz="650">
                <a:latin typeface="Helvetica 75" panose="020B0804020202020204"/>
                <a:ea typeface="Verdana" panose="020B0604030504040204" pitchFamily="34" charset="0"/>
                <a:cs typeface="Helvetica" panose="020B0604020202020204" pitchFamily="34" charset="0"/>
              </a:rPr>
              <a:t>Contribuez dès aujourd’hui au développement </a:t>
            </a:r>
            <a:r>
              <a:rPr lang="fr-FR" sz="650" u="sng">
                <a:latin typeface="Helvetica 75" panose="020B0804020202020204"/>
                <a:ea typeface="Verdana" panose="020B0604030504040204" pitchFamily="34" charset="0"/>
                <a:cs typeface="Helvetica" panose="020B0604020202020204" pitchFamily="34" charset="0"/>
              </a:rPr>
              <a:t>d’une intelligence artificielle éthique et responsable </a:t>
            </a:r>
            <a:r>
              <a:rPr lang="fr-FR" sz="650">
                <a:latin typeface="Helvetica 75" panose="020B0804020202020204"/>
                <a:ea typeface="Verdana" panose="020B0604030504040204" pitchFamily="34" charset="0"/>
                <a:cs typeface="Helvetica" panose="020B0604020202020204" pitchFamily="34" charset="0"/>
              </a:rPr>
              <a:t>au service de la planète.</a:t>
            </a:r>
          </a:p>
        </p:txBody>
      </p:sp>
      <p:sp>
        <p:nvSpPr>
          <p:cNvPr id="17" name="Texte - Navigation">
            <a:extLst>
              <a:ext uri="{FF2B5EF4-FFF2-40B4-BE49-F238E27FC236}">
                <a16:creationId xmlns:a16="http://schemas.microsoft.com/office/drawing/2014/main" id="{43E92F53-51E8-685F-1BAA-0ED7867CA74E}"/>
              </a:ext>
              <a:ext uri="{C183D7F6-B498-43B3-948B-1728B52AA6E4}">
                <adec:decorative xmlns:adec="http://schemas.microsoft.com/office/drawing/2017/decorative" val="1"/>
              </a:ext>
            </a:extLst>
          </p:cNvPr>
          <p:cNvSpPr txBox="1"/>
          <p:nvPr/>
        </p:nvSpPr>
        <p:spPr>
          <a:xfrm>
            <a:off x="1079775" y="2410450"/>
            <a:ext cx="2504081" cy="338554"/>
          </a:xfrm>
          <a:prstGeom prst="rect">
            <a:avLst/>
          </a:prstGeom>
          <a:noFill/>
        </p:spPr>
        <p:txBody>
          <a:bodyPr wrap="square" rtlCol="0">
            <a:spAutoFit/>
          </a:bodyPr>
          <a:lstStyle/>
          <a:p>
            <a:r>
              <a:rPr lang="fr-FR" sz="1600">
                <a:solidFill>
                  <a:schemeClr val="accent4">
                    <a:lumMod val="90000"/>
                  </a:schemeClr>
                </a:solidFill>
                <a:latin typeface="Verdana" panose="020B0604030504040204" pitchFamily="34" charset="0"/>
                <a:ea typeface="Verdana" panose="020B0604030504040204" pitchFamily="34" charset="0"/>
              </a:rPr>
              <a:t>Navigation </a:t>
            </a:r>
            <a:r>
              <a:rPr lang="fr-FR" sz="1600">
                <a:solidFill>
                  <a:schemeClr val="accent4">
                    <a:lumMod val="90000"/>
                  </a:schemeClr>
                </a:solidFill>
                <a:latin typeface="Verdana" panose="020B0604030504040204" pitchFamily="34" charset="0"/>
                <a:ea typeface="Verdana" panose="020B0604030504040204" pitchFamily="34" charset="0"/>
                <a:sym typeface="Wingdings" panose="05000000000000000000" pitchFamily="2" charset="2"/>
              </a:rPr>
              <a:t> ul/li/a</a:t>
            </a:r>
            <a:endParaRPr lang="fr-FR" sz="1600">
              <a:solidFill>
                <a:schemeClr val="accent4">
                  <a:lumMod val="90000"/>
                </a:schemeClr>
              </a:solidFill>
              <a:latin typeface="Verdana" panose="020B0604030504040204" pitchFamily="34" charset="0"/>
              <a:ea typeface="Verdana" panose="020B0604030504040204" pitchFamily="34" charset="0"/>
            </a:endParaRPr>
          </a:p>
        </p:txBody>
      </p:sp>
      <p:sp>
        <p:nvSpPr>
          <p:cNvPr id="15" name="Rectangle 5G Big Data">
            <a:extLst>
              <a:ext uri="{FF2B5EF4-FFF2-40B4-BE49-F238E27FC236}">
                <a16:creationId xmlns:a16="http://schemas.microsoft.com/office/drawing/2014/main" id="{57EB025F-09D9-0931-E1AD-28AFC641128A}"/>
              </a:ext>
              <a:ext uri="{C183D7F6-B498-43B3-948B-1728B52AA6E4}">
                <adec:decorative xmlns:adec="http://schemas.microsoft.com/office/drawing/2017/decorative" val="1"/>
              </a:ext>
            </a:extLst>
          </p:cNvPr>
          <p:cNvSpPr/>
          <p:nvPr/>
        </p:nvSpPr>
        <p:spPr>
          <a:xfrm flipV="1">
            <a:off x="3446356" y="2348311"/>
            <a:ext cx="3505554" cy="533400"/>
          </a:xfrm>
          <a:prstGeom prst="rect">
            <a:avLst/>
          </a:prstGeom>
          <a:noFill/>
          <a:ln>
            <a:solidFill>
              <a:schemeClr val="accent4">
                <a:lumMod val="9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pic>
        <p:nvPicPr>
          <p:cNvPr id="16" name="Texte image 5G Big Data" descr="Liste de 12 éléments : 5G, Big Data, Cloud, IA, Cybersécurité, Santé, Développement, Conseil, Relation client, Réseau, SDN, Wholesale">
            <a:extLst>
              <a:ext uri="{FF2B5EF4-FFF2-40B4-BE49-F238E27FC236}">
                <a16:creationId xmlns:a16="http://schemas.microsoft.com/office/drawing/2014/main" id="{E9CF44AE-892F-5360-74CA-6180F5771A60}"/>
              </a:ext>
              <a:ext uri="{C183D7F6-B498-43B3-948B-1728B52AA6E4}">
                <adec:decorative xmlns:adec="http://schemas.microsoft.com/office/drawing/2017/decorative" val="0"/>
              </a:ext>
            </a:extLst>
          </p:cNvPr>
          <p:cNvPicPr>
            <a:picLocks noChangeAspect="1"/>
          </p:cNvPicPr>
          <p:nvPr/>
        </p:nvPicPr>
        <p:blipFill rotWithShape="1">
          <a:blip r:embed="rId3"/>
          <a:srcRect t="64508" r="39779" b="12837"/>
          <a:stretch/>
        </p:blipFill>
        <p:spPr>
          <a:xfrm>
            <a:off x="3542342" y="2376738"/>
            <a:ext cx="3245252" cy="455515"/>
          </a:xfrm>
          <a:prstGeom prst="rect">
            <a:avLst/>
          </a:prstGeom>
        </p:spPr>
      </p:pic>
      <p:sp>
        <p:nvSpPr>
          <p:cNvPr id="20" name="Texte - Titre hn 2">
            <a:extLst>
              <a:ext uri="{FF2B5EF4-FFF2-40B4-BE49-F238E27FC236}">
                <a16:creationId xmlns:a16="http://schemas.microsoft.com/office/drawing/2014/main" id="{C525F70B-8330-0DEC-E877-A4ADD7352006}"/>
              </a:ext>
            </a:extLst>
          </p:cNvPr>
          <p:cNvSpPr txBox="1"/>
          <p:nvPr/>
        </p:nvSpPr>
        <p:spPr>
          <a:xfrm>
            <a:off x="2039495" y="2886911"/>
            <a:ext cx="1603875" cy="338554"/>
          </a:xfrm>
          <a:prstGeom prst="rect">
            <a:avLst/>
          </a:prstGeom>
          <a:noFill/>
        </p:spPr>
        <p:txBody>
          <a:bodyPr wrap="square" rtlCol="0">
            <a:spAutoFit/>
          </a:bodyPr>
          <a:lstStyle/>
          <a:p>
            <a:r>
              <a:rPr lang="fr-FR" sz="1600">
                <a:solidFill>
                  <a:srgbClr val="FF7900"/>
                </a:solidFill>
                <a:latin typeface="Verdana" panose="020B0604030504040204" pitchFamily="34" charset="0"/>
                <a:ea typeface="Verdana" panose="020B0604030504040204" pitchFamily="34" charset="0"/>
              </a:rPr>
              <a:t>Titre </a:t>
            </a:r>
            <a:r>
              <a:rPr lang="fr-FR" sz="1600">
                <a:solidFill>
                  <a:srgbClr val="FF7900"/>
                </a:solidFill>
                <a:latin typeface="Verdana" panose="020B0604030504040204" pitchFamily="34" charset="0"/>
                <a:ea typeface="Verdana" panose="020B0604030504040204" pitchFamily="34" charset="0"/>
                <a:sym typeface="Wingdings" panose="05000000000000000000" pitchFamily="2" charset="2"/>
              </a:rPr>
              <a:t> </a:t>
            </a:r>
            <a:r>
              <a:rPr lang="fr-FR" sz="1600">
                <a:solidFill>
                  <a:srgbClr val="FF7900"/>
                </a:solidFill>
                <a:latin typeface="Verdana" panose="020B0604030504040204" pitchFamily="34" charset="0"/>
                <a:ea typeface="Verdana" panose="020B0604030504040204" pitchFamily="34" charset="0"/>
              </a:rPr>
              <a:t>hn</a:t>
            </a:r>
          </a:p>
        </p:txBody>
      </p:sp>
      <p:sp>
        <p:nvSpPr>
          <p:cNvPr id="19" name="Texte image - Ce qu'en disent nos salariés">
            <a:extLst>
              <a:ext uri="{FF2B5EF4-FFF2-40B4-BE49-F238E27FC236}">
                <a16:creationId xmlns:a16="http://schemas.microsoft.com/office/drawing/2014/main" id="{1BEC8F72-6FF3-12BC-2DA0-83B5E17AAA38}"/>
              </a:ext>
            </a:extLst>
          </p:cNvPr>
          <p:cNvSpPr txBox="1"/>
          <p:nvPr/>
        </p:nvSpPr>
        <p:spPr>
          <a:xfrm>
            <a:off x="3486700" y="3003338"/>
            <a:ext cx="4282746" cy="261610"/>
          </a:xfrm>
          <a:prstGeom prst="rect">
            <a:avLst/>
          </a:prstGeom>
          <a:noFill/>
        </p:spPr>
        <p:txBody>
          <a:bodyPr wrap="square" rtlCol="0">
            <a:spAutoFit/>
          </a:bodyPr>
          <a:lstStyle/>
          <a:p>
            <a:r>
              <a:rPr lang="fr-FR" sz="1100" b="1">
                <a:latin typeface="+mj-lt"/>
                <a:ea typeface="Verdana" panose="020B0604030504040204" pitchFamily="34" charset="0"/>
                <a:cs typeface="Helvetica" panose="020B0604020202020204" pitchFamily="34" charset="0"/>
              </a:rPr>
              <a:t>Ce qu’en disent nos salariés</a:t>
            </a:r>
          </a:p>
        </p:txBody>
      </p:sp>
      <p:sp>
        <p:nvSpPr>
          <p:cNvPr id="18" name="Rectangle - Ce qu'en disent nos salariés">
            <a:extLst>
              <a:ext uri="{FF2B5EF4-FFF2-40B4-BE49-F238E27FC236}">
                <a16:creationId xmlns:a16="http://schemas.microsoft.com/office/drawing/2014/main" id="{33658675-88E1-EF6E-9186-F249E1BB4EE2}"/>
              </a:ext>
              <a:ext uri="{C183D7F6-B498-43B3-948B-1728B52AA6E4}">
                <adec:decorative xmlns:adec="http://schemas.microsoft.com/office/drawing/2017/decorative" val="1"/>
              </a:ext>
            </a:extLst>
          </p:cNvPr>
          <p:cNvSpPr/>
          <p:nvPr/>
        </p:nvSpPr>
        <p:spPr>
          <a:xfrm flipV="1">
            <a:off x="3446356" y="3000387"/>
            <a:ext cx="2653946" cy="232897"/>
          </a:xfrm>
          <a:prstGeom prst="rect">
            <a:avLst/>
          </a:prstGeom>
          <a:noFill/>
          <a:ln>
            <a:solidFill>
              <a:srgbClr val="FF79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
        <p:nvSpPr>
          <p:cNvPr id="23" name="Texte - Paragraphe de texte 2">
            <a:extLst>
              <a:ext uri="{FF2B5EF4-FFF2-40B4-BE49-F238E27FC236}">
                <a16:creationId xmlns:a16="http://schemas.microsoft.com/office/drawing/2014/main" id="{4B71512D-8BC9-C2C1-13BC-A9006EE086DE}"/>
              </a:ext>
              <a:ext uri="{C183D7F6-B498-43B3-948B-1728B52AA6E4}">
                <adec:decorative xmlns:adec="http://schemas.microsoft.com/office/drawing/2017/decorative" val="0"/>
              </a:ext>
            </a:extLst>
          </p:cNvPr>
          <p:cNvSpPr txBox="1"/>
          <p:nvPr/>
        </p:nvSpPr>
        <p:spPr>
          <a:xfrm>
            <a:off x="615015" y="3276070"/>
            <a:ext cx="3107565" cy="338554"/>
          </a:xfrm>
          <a:prstGeom prst="rect">
            <a:avLst/>
          </a:prstGeom>
          <a:noFill/>
        </p:spPr>
        <p:txBody>
          <a:bodyPr wrap="square" rtlCol="0">
            <a:spAutoFit/>
          </a:bodyPr>
          <a:lstStyle/>
          <a:p>
            <a:r>
              <a:rPr lang="fr-FR" sz="1600">
                <a:solidFill>
                  <a:schemeClr val="bg1">
                    <a:lumMod val="65000"/>
                  </a:schemeClr>
                </a:solidFill>
                <a:latin typeface="Verdana" panose="020B0604030504040204" pitchFamily="34" charset="0"/>
                <a:ea typeface="Verdana" panose="020B0604030504040204" pitchFamily="34" charset="0"/>
              </a:rPr>
              <a:t>Paragraphe de texte </a:t>
            </a:r>
            <a:r>
              <a:rPr lang="fr-FR" sz="1600">
                <a:solidFill>
                  <a:schemeClr val="bg1">
                    <a:lumMod val="65000"/>
                  </a:schemeClr>
                </a:solidFill>
                <a:latin typeface="Verdana" panose="020B0604030504040204" pitchFamily="34" charset="0"/>
                <a:ea typeface="Verdana" panose="020B0604030504040204" pitchFamily="34" charset="0"/>
                <a:sym typeface="Wingdings" panose="05000000000000000000" pitchFamily="2" charset="2"/>
              </a:rPr>
              <a:t> </a:t>
            </a:r>
            <a:r>
              <a:rPr lang="fr-FR" sz="1600">
                <a:solidFill>
                  <a:schemeClr val="bg1">
                    <a:lumMod val="65000"/>
                  </a:schemeClr>
                </a:solidFill>
                <a:latin typeface="Verdana" panose="020B0604030504040204" pitchFamily="34" charset="0"/>
                <a:ea typeface="Verdana" panose="020B0604030504040204" pitchFamily="34" charset="0"/>
              </a:rPr>
              <a:t>p</a:t>
            </a:r>
          </a:p>
        </p:txBody>
      </p:sp>
      <p:sp>
        <p:nvSpPr>
          <p:cNvPr id="22" name="Texte image - Ambiance de travail">
            <a:extLst>
              <a:ext uri="{FF2B5EF4-FFF2-40B4-BE49-F238E27FC236}">
                <a16:creationId xmlns:a16="http://schemas.microsoft.com/office/drawing/2014/main" id="{54D8EF9E-F6FC-7481-563A-CF84F39D536E}"/>
              </a:ext>
            </a:extLst>
          </p:cNvPr>
          <p:cNvSpPr txBox="1"/>
          <p:nvPr/>
        </p:nvSpPr>
        <p:spPr>
          <a:xfrm>
            <a:off x="3486700" y="3338899"/>
            <a:ext cx="4282746" cy="318036"/>
          </a:xfrm>
          <a:prstGeom prst="rect">
            <a:avLst/>
          </a:prstGeom>
          <a:noFill/>
        </p:spPr>
        <p:txBody>
          <a:bodyPr wrap="square" rtlCol="0">
            <a:spAutoFit/>
          </a:bodyPr>
          <a:lstStyle/>
          <a:p>
            <a:pPr>
              <a:spcBef>
                <a:spcPts val="1200"/>
              </a:spcBef>
            </a:pPr>
            <a:r>
              <a:rPr lang="fr-FR" sz="650">
                <a:latin typeface="Helvetica 75" panose="020B0804020202020204"/>
                <a:ea typeface="Verdana" panose="020B0604030504040204" pitchFamily="34" charset="0"/>
                <a:cs typeface="Helvetica" panose="020B0604020202020204" pitchFamily="34" charset="0"/>
              </a:rPr>
              <a:t>Ambiance de travail agréable, missions stimulantes, conditions flexibles, locaux favorisant le bien-être…</a:t>
            </a:r>
          </a:p>
          <a:p>
            <a:pPr>
              <a:spcBef>
                <a:spcPts val="200"/>
              </a:spcBef>
            </a:pPr>
            <a:r>
              <a:rPr lang="fr-FR" sz="650">
                <a:latin typeface="Helvetica 75" panose="020B0804020202020204"/>
                <a:ea typeface="Verdana" panose="020B0604030504040204" pitchFamily="34" charset="0"/>
                <a:cs typeface="Helvetica" panose="020B0604020202020204" pitchFamily="34" charset="0"/>
              </a:rPr>
              <a:t>Voici ce que pensent nos collaborateurs de leur environnement professionnel :</a:t>
            </a:r>
          </a:p>
        </p:txBody>
      </p:sp>
      <p:sp>
        <p:nvSpPr>
          <p:cNvPr id="21" name="Rectangle - Ambiance de travail">
            <a:extLst>
              <a:ext uri="{FF2B5EF4-FFF2-40B4-BE49-F238E27FC236}">
                <a16:creationId xmlns:a16="http://schemas.microsoft.com/office/drawing/2014/main" id="{AD3976C4-530D-21CA-AEFB-E410E2FE6DFF}"/>
              </a:ext>
              <a:ext uri="{C183D7F6-B498-43B3-948B-1728B52AA6E4}">
                <adec:decorative xmlns:adec="http://schemas.microsoft.com/office/drawing/2017/decorative" val="1"/>
              </a:ext>
            </a:extLst>
          </p:cNvPr>
          <p:cNvSpPr/>
          <p:nvPr/>
        </p:nvSpPr>
        <p:spPr>
          <a:xfrm flipV="1">
            <a:off x="3446356" y="3338715"/>
            <a:ext cx="4269014" cy="290154"/>
          </a:xfrm>
          <a:prstGeom prst="rect">
            <a:avLst/>
          </a:prstGeom>
          <a:no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
        <p:nvSpPr>
          <p:cNvPr id="26" name="Texte - Liste d'éléments">
            <a:extLst>
              <a:ext uri="{FF2B5EF4-FFF2-40B4-BE49-F238E27FC236}">
                <a16:creationId xmlns:a16="http://schemas.microsoft.com/office/drawing/2014/main" id="{C544E17D-521F-5826-D02B-DE30C308FAA5}"/>
              </a:ext>
              <a:ext uri="{C183D7F6-B498-43B3-948B-1728B52AA6E4}">
                <adec:decorative xmlns:adec="http://schemas.microsoft.com/office/drawing/2017/decorative" val="0"/>
              </a:ext>
            </a:extLst>
          </p:cNvPr>
          <p:cNvSpPr txBox="1"/>
          <p:nvPr/>
        </p:nvSpPr>
        <p:spPr>
          <a:xfrm>
            <a:off x="772699" y="3979098"/>
            <a:ext cx="2971800" cy="338554"/>
          </a:xfrm>
          <a:prstGeom prst="rect">
            <a:avLst/>
          </a:prstGeom>
          <a:noFill/>
        </p:spPr>
        <p:txBody>
          <a:bodyPr wrap="square" rtlCol="0">
            <a:spAutoFit/>
          </a:bodyPr>
          <a:lstStyle/>
          <a:p>
            <a:r>
              <a:rPr lang="fr-FR" sz="1600">
                <a:solidFill>
                  <a:srgbClr val="00B0F0"/>
                </a:solidFill>
                <a:latin typeface="Verdana" panose="020B0604030504040204" pitchFamily="34" charset="0"/>
                <a:ea typeface="Verdana" panose="020B0604030504040204" pitchFamily="34" charset="0"/>
              </a:rPr>
              <a:t>Liste d’éléments </a:t>
            </a:r>
            <a:r>
              <a:rPr lang="fr-FR" sz="1600">
                <a:solidFill>
                  <a:srgbClr val="00B0F0"/>
                </a:solidFill>
                <a:latin typeface="Verdana" panose="020B0604030504040204" pitchFamily="34" charset="0"/>
                <a:ea typeface="Verdana" panose="020B0604030504040204" pitchFamily="34" charset="0"/>
                <a:sym typeface="Wingdings" panose="05000000000000000000" pitchFamily="2" charset="2"/>
              </a:rPr>
              <a:t> ul/li</a:t>
            </a:r>
            <a:endParaRPr lang="fr-FR" sz="1600">
              <a:solidFill>
                <a:srgbClr val="00B0F0"/>
              </a:solidFill>
              <a:latin typeface="Verdana" panose="020B0604030504040204" pitchFamily="34" charset="0"/>
              <a:ea typeface="Verdana" panose="020B0604030504040204" pitchFamily="34" charset="0"/>
            </a:endParaRPr>
          </a:p>
        </p:txBody>
      </p:sp>
      <p:sp>
        <p:nvSpPr>
          <p:cNvPr id="24" name="Rectangle - 91% des salariés">
            <a:extLst>
              <a:ext uri="{FF2B5EF4-FFF2-40B4-BE49-F238E27FC236}">
                <a16:creationId xmlns:a16="http://schemas.microsoft.com/office/drawing/2014/main" id="{DE326A33-77CE-2683-B6C0-D14691BAC9F3}"/>
              </a:ext>
              <a:ext uri="{C183D7F6-B498-43B3-948B-1728B52AA6E4}">
                <adec:decorative xmlns:adec="http://schemas.microsoft.com/office/drawing/2017/decorative" val="1"/>
              </a:ext>
            </a:extLst>
          </p:cNvPr>
          <p:cNvSpPr/>
          <p:nvPr/>
        </p:nvSpPr>
        <p:spPr>
          <a:xfrm flipV="1">
            <a:off x="3446356" y="3686446"/>
            <a:ext cx="4269014" cy="1145146"/>
          </a:xfrm>
          <a:prstGeom prst="rect">
            <a:avLst/>
          </a:prstGeom>
          <a:no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
        <p:nvSpPr>
          <p:cNvPr id="25" name="Texte image - 91% des salariés">
            <a:extLst>
              <a:ext uri="{FF2B5EF4-FFF2-40B4-BE49-F238E27FC236}">
                <a16:creationId xmlns:a16="http://schemas.microsoft.com/office/drawing/2014/main" id="{5471CD79-DB59-C5E8-5B99-98D88BA6DBDD}"/>
              </a:ext>
            </a:extLst>
          </p:cNvPr>
          <p:cNvSpPr txBox="1"/>
          <p:nvPr/>
        </p:nvSpPr>
        <p:spPr>
          <a:xfrm>
            <a:off x="3486700" y="3703440"/>
            <a:ext cx="4282746" cy="1061829"/>
          </a:xfrm>
          <a:prstGeom prst="rect">
            <a:avLst/>
          </a:prstGeom>
          <a:noFill/>
        </p:spPr>
        <p:txBody>
          <a:bodyPr wrap="square" rtlCol="0">
            <a:spAutoFit/>
          </a:bodyPr>
          <a:lstStyle/>
          <a:p>
            <a:pPr marL="179388" indent="-80963">
              <a:spcBef>
                <a:spcPts val="1200"/>
              </a:spcBef>
              <a:buClr>
                <a:srgbClr val="F16E00"/>
              </a:buClr>
              <a:buFont typeface="Wingdings" panose="05000000000000000000" pitchFamily="2" charset="2"/>
              <a:buChar char="§"/>
            </a:pPr>
            <a:r>
              <a:rPr lang="fr-FR" sz="650">
                <a:latin typeface="Helvetica 75" panose="020B0804020202020204"/>
                <a:ea typeface="Verdana" panose="020B0604030504040204" pitchFamily="34" charset="0"/>
                <a:cs typeface="Helvetica" panose="020B0604020202020204" pitchFamily="34" charset="0"/>
              </a:rPr>
              <a:t>91% des salariés du Groupe sont fiers de travailler pour Orange (baromètre social 2020)</a:t>
            </a:r>
          </a:p>
          <a:p>
            <a:pPr marL="179388" indent="-80963">
              <a:spcBef>
                <a:spcPts val="600"/>
              </a:spcBef>
              <a:buClr>
                <a:srgbClr val="F16E00"/>
              </a:buClr>
              <a:buFont typeface="Wingdings" panose="05000000000000000000" pitchFamily="2" charset="2"/>
              <a:buChar char="§"/>
            </a:pPr>
            <a:r>
              <a:rPr lang="fr-FR" sz="650">
                <a:latin typeface="Helvetica 75" panose="020B0804020202020204"/>
                <a:ea typeface="Verdana" panose="020B0604030504040204" pitchFamily="34" charset="0"/>
                <a:cs typeface="Helvetica" panose="020B0604020202020204" pitchFamily="34" charset="0"/>
              </a:rPr>
              <a:t>87% des salariés recommandent Orange comme une entreprise où il fait bon travailler (baromètre social 2020)</a:t>
            </a:r>
          </a:p>
          <a:p>
            <a:pPr marL="179388" indent="-80963">
              <a:spcBef>
                <a:spcPts val="800"/>
              </a:spcBef>
              <a:buClr>
                <a:srgbClr val="F16E00"/>
              </a:buClr>
              <a:buFont typeface="Wingdings" panose="05000000000000000000" pitchFamily="2" charset="2"/>
              <a:buChar char="§"/>
            </a:pPr>
            <a:r>
              <a:rPr lang="fr-FR" sz="650">
                <a:latin typeface="Helvetica 75" panose="020B0804020202020204"/>
                <a:ea typeface="Verdana" panose="020B0604030504040204" pitchFamily="34" charset="0"/>
                <a:cs typeface="Helvetica" panose="020B0604020202020204" pitchFamily="34" charset="0"/>
              </a:rPr>
              <a:t>Orange se place N°1 en France dans le classement Happy Trainees sur l’accueil et l'accompagnement des stagiaires et alternants</a:t>
            </a:r>
          </a:p>
          <a:p>
            <a:pPr marL="179388" indent="-80963">
              <a:spcBef>
                <a:spcPts val="700"/>
              </a:spcBef>
              <a:buClr>
                <a:srgbClr val="F16E00"/>
              </a:buClr>
              <a:buFont typeface="Wingdings" panose="05000000000000000000" pitchFamily="2" charset="2"/>
              <a:buChar char="§"/>
            </a:pPr>
            <a:r>
              <a:rPr lang="fr-FR" sz="650">
                <a:latin typeface="Helvetica 75" panose="020B0804020202020204"/>
                <a:ea typeface="Verdana" panose="020B0604030504040204" pitchFamily="34" charset="0"/>
                <a:cs typeface="Helvetica" panose="020B0604020202020204" pitchFamily="34" charset="0"/>
              </a:rPr>
              <a:t>Le Groupe est N°2 en France dans le classement Happy Candidates des entreprises accueillant le mieux les candidats pendant leur processus de recrutement</a:t>
            </a:r>
          </a:p>
        </p:txBody>
      </p:sp>
      <p:sp>
        <p:nvSpPr>
          <p:cNvPr id="29" name="Texte - Ouverture d'une modale">
            <a:extLst>
              <a:ext uri="{FF2B5EF4-FFF2-40B4-BE49-F238E27FC236}">
                <a16:creationId xmlns:a16="http://schemas.microsoft.com/office/drawing/2014/main" id="{2BF9F88A-59E3-D378-8E93-ADAFEE76583D}"/>
              </a:ext>
            </a:extLst>
          </p:cNvPr>
          <p:cNvSpPr txBox="1"/>
          <p:nvPr/>
        </p:nvSpPr>
        <p:spPr>
          <a:xfrm>
            <a:off x="4860033" y="699357"/>
            <a:ext cx="4392488" cy="338554"/>
          </a:xfrm>
          <a:prstGeom prst="rect">
            <a:avLst/>
          </a:prstGeom>
          <a:noFill/>
          <a:ln>
            <a:noFill/>
          </a:ln>
        </p:spPr>
        <p:txBody>
          <a:bodyPr wrap="square" rtlCol="0">
            <a:spAutoFit/>
          </a:bodyPr>
          <a:lstStyle/>
          <a:p>
            <a:r>
              <a:rPr lang="fr-FR" sz="1600">
                <a:solidFill>
                  <a:srgbClr val="00B050"/>
                </a:solidFill>
                <a:latin typeface="Verdana" panose="020B0604030504040204" pitchFamily="34" charset="0"/>
                <a:ea typeface="Verdana" panose="020B0604030504040204" pitchFamily="34" charset="0"/>
              </a:rPr>
              <a:t>Ouverture d’une modale </a:t>
            </a:r>
            <a:r>
              <a:rPr lang="fr-FR" sz="1600">
                <a:solidFill>
                  <a:srgbClr val="00B050"/>
                </a:solidFill>
                <a:latin typeface="Verdana" panose="020B0604030504040204" pitchFamily="34" charset="0"/>
                <a:ea typeface="Verdana" panose="020B0604030504040204" pitchFamily="34" charset="0"/>
                <a:sym typeface="Wingdings" panose="05000000000000000000" pitchFamily="2" charset="2"/>
              </a:rPr>
              <a:t> bouton</a:t>
            </a:r>
            <a:endParaRPr lang="fr-FR" sz="1600">
              <a:solidFill>
                <a:srgbClr val="00B050"/>
              </a:solidFill>
              <a:latin typeface="Verdana" panose="020B0604030504040204" pitchFamily="34" charset="0"/>
              <a:ea typeface="Verdana" panose="020B0604030504040204" pitchFamily="34" charset="0"/>
            </a:endParaRPr>
          </a:p>
        </p:txBody>
      </p:sp>
      <p:pic>
        <p:nvPicPr>
          <p:cNvPr id="28" name="Texte image - Rejoignez-nous" descr="Bouton Rejoignez-nous">
            <a:extLst>
              <a:ext uri="{FF2B5EF4-FFF2-40B4-BE49-F238E27FC236}">
                <a16:creationId xmlns:a16="http://schemas.microsoft.com/office/drawing/2014/main" id="{76A1ADC3-AF7F-4111-3CC2-7F2519D23A86}"/>
              </a:ext>
              <a:ext uri="{C183D7F6-B498-43B3-948B-1728B52AA6E4}">
                <adec:decorative xmlns:adec="http://schemas.microsoft.com/office/drawing/2017/decorative" val="0"/>
              </a:ext>
            </a:extLst>
          </p:cNvPr>
          <p:cNvPicPr>
            <a:picLocks noChangeAspect="1"/>
          </p:cNvPicPr>
          <p:nvPr/>
        </p:nvPicPr>
        <p:blipFill rotWithShape="1">
          <a:blip r:embed="rId3"/>
          <a:srcRect l="76645" t="11314" r="9220" b="77480"/>
          <a:stretch/>
        </p:blipFill>
        <p:spPr>
          <a:xfrm>
            <a:off x="7783990" y="1313472"/>
            <a:ext cx="761690" cy="225318"/>
          </a:xfrm>
          <a:prstGeom prst="rect">
            <a:avLst/>
          </a:prstGeom>
        </p:spPr>
      </p:pic>
      <p:sp>
        <p:nvSpPr>
          <p:cNvPr id="27" name="Rectangle - Rejoignez-nous">
            <a:extLst>
              <a:ext uri="{FF2B5EF4-FFF2-40B4-BE49-F238E27FC236}">
                <a16:creationId xmlns:a16="http://schemas.microsoft.com/office/drawing/2014/main" id="{8F5A2DA3-42A9-436D-2EA4-E7E43401BA56}"/>
              </a:ext>
              <a:ext uri="{C183D7F6-B498-43B3-948B-1728B52AA6E4}">
                <adec:decorative xmlns:adec="http://schemas.microsoft.com/office/drawing/2017/decorative" val="1"/>
              </a:ext>
            </a:extLst>
          </p:cNvPr>
          <p:cNvSpPr/>
          <p:nvPr/>
        </p:nvSpPr>
        <p:spPr>
          <a:xfrm flipH="1" flipV="1">
            <a:off x="7627607" y="1267022"/>
            <a:ext cx="1106004" cy="307776"/>
          </a:xfrm>
          <a:prstGeom prst="rect">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75415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P spid="14" grpId="0"/>
      <p:bldP spid="12" grpId="0" animBg="1"/>
      <p:bldP spid="17" grpId="0"/>
      <p:bldP spid="15" grpId="0" animBg="1"/>
      <p:bldP spid="20" grpId="0"/>
      <p:bldP spid="18" grpId="0" animBg="1"/>
      <p:bldP spid="23" grpId="0"/>
      <p:bldP spid="21" grpId="0" animBg="1"/>
      <p:bldP spid="26" grpId="0"/>
      <p:bldP spid="24" grpId="0" animBg="1"/>
      <p:bldP spid="29"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3"/>
            </a:pPr>
            <a:r>
              <a:rPr lang="fr-FR"/>
              <a:t>Rôle, nom (accessible), valeur</a:t>
            </a:r>
          </a:p>
        </p:txBody>
      </p:sp>
      <p:sp>
        <p:nvSpPr>
          <p:cNvPr id="2" name="Code">
            <a:extLst>
              <a:ext uri="{FF2B5EF4-FFF2-40B4-BE49-F238E27FC236}">
                <a16:creationId xmlns:a16="http://schemas.microsoft.com/office/drawing/2014/main" id="{105CBE2B-84D8-6D6E-B7A6-27E0D7CF3448}"/>
              </a:ext>
            </a:extLst>
          </p:cNvPr>
          <p:cNvSpPr txBox="1"/>
          <p:nvPr/>
        </p:nvSpPr>
        <p:spPr>
          <a:xfrm>
            <a:off x="313200" y="925433"/>
            <a:ext cx="5460165" cy="3662541"/>
          </a:xfrm>
          <a:prstGeom prst="rect">
            <a:avLst/>
          </a:prstGeom>
          <a:solidFill>
            <a:schemeClr val="tx1"/>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90000"/>
              </a:lnSpc>
              <a:spcAft>
                <a:spcPts val="600"/>
              </a:spcAf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div</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entete</a:t>
            </a:r>
            <a:r>
              <a:rPr lang="fr-FR" sz="1200">
                <a:solidFill>
                  <a:schemeClr val="bg1"/>
                </a:solidFill>
                <a:latin typeface="Verdana" panose="020B0604030504040204" pitchFamily="34" charset="0"/>
                <a:ea typeface="Verdana" panose="020B0604030504040204" pitchFamily="34" charset="0"/>
              </a:rPr>
              <a:t> bloc-commun"&gt;</a:t>
            </a:r>
          </a:p>
          <a:p>
            <a:pPr>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h2</a:t>
            </a:r>
            <a:r>
              <a:rPr lang="fr-FR" sz="1200">
                <a:solidFill>
                  <a:schemeClr val="bg1"/>
                </a:solidFill>
                <a:latin typeface="Verdana" panose="020B0604030504040204" pitchFamily="34" charset="0"/>
                <a:ea typeface="Verdana" panose="020B0604030504040204" pitchFamily="34" charset="0"/>
              </a:rPr>
              <a:t>&gt; Fil info&lt;/</a:t>
            </a:r>
            <a:r>
              <a:rPr lang="fr-FR" sz="1200">
                <a:solidFill>
                  <a:srgbClr val="558ED5"/>
                </a:solidFill>
                <a:latin typeface="Verdana" panose="020B0604030504040204" pitchFamily="34" charset="0"/>
                <a:ea typeface="Verdana" panose="020B0604030504040204" pitchFamily="34" charset="0"/>
              </a:rPr>
              <a:t>h2</a:t>
            </a:r>
            <a:r>
              <a:rPr lang="fr-FR" sz="1200">
                <a:solidFill>
                  <a:schemeClr val="bg1"/>
                </a:solidFill>
                <a:latin typeface="Verdana" panose="020B0604030504040204" pitchFamily="34" charset="0"/>
                <a:ea typeface="Verdana" panose="020B0604030504040204" pitchFamily="34" charset="0"/>
              </a:rPr>
              <a:t>&gt;</a:t>
            </a:r>
          </a:p>
          <a:p>
            <a:pPr>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nav</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="fil-info-select" </a:t>
            </a:r>
            <a:r>
              <a:rPr lang="fr-FR" sz="1200">
                <a:solidFill>
                  <a:srgbClr val="9DD5F1"/>
                </a:solidFill>
                <a:latin typeface="Verdana" panose="020B0604030504040204" pitchFamily="34" charset="0"/>
                <a:ea typeface="Verdana" panose="020B0604030504040204" pitchFamily="34" charset="0"/>
              </a:rPr>
              <a:t>id</a:t>
            </a:r>
            <a:r>
              <a:rPr lang="fr-FR" sz="1200">
                <a:solidFill>
                  <a:schemeClr val="bg1"/>
                </a:solidFill>
                <a:latin typeface="Verdana" panose="020B0604030504040204" pitchFamily="34" charset="0"/>
                <a:ea typeface="Verdana" panose="020B0604030504040204" pitchFamily="34" charset="0"/>
              </a:rPr>
              <a:t>="fil-info-select"&gt;</a:t>
            </a:r>
          </a:p>
          <a:p>
            <a:pPr>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en-US" sz="1200">
                <a:solidFill>
                  <a:srgbClr val="558ED5"/>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="fil-info"&gt;Sports&lt;/</a:t>
            </a:r>
            <a:r>
              <a:rPr lang="en-US" sz="1200">
                <a:solidFill>
                  <a:srgbClr val="558ED5"/>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rPr>
              <a:t>&gt;</a:t>
            </a:r>
          </a:p>
          <a:p>
            <a:pPr marL="452438" indent="-96838">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ul</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list</a:t>
            </a:r>
            <a:r>
              <a:rPr lang="fr-FR" sz="1200">
                <a:solidFill>
                  <a:schemeClr val="bg1"/>
                </a:solidFill>
                <a:latin typeface="Verdana" panose="020B0604030504040204" pitchFamily="34" charset="0"/>
                <a:ea typeface="Verdana" panose="020B0604030504040204" pitchFamily="34" charset="0"/>
              </a:rPr>
              <a:t>-</a:t>
            </a:r>
            <a:r>
              <a:rPr lang="fr-FR" sz="1200" err="1">
                <a:solidFill>
                  <a:schemeClr val="bg1"/>
                </a:solidFill>
                <a:latin typeface="Verdana" panose="020B0604030504040204" pitchFamily="34" charset="0"/>
                <a:ea typeface="Verdana" panose="020B0604030504040204" pitchFamily="34" charset="0"/>
              </a:rPr>
              <a:t>categorie</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id</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list</a:t>
            </a:r>
            <a:r>
              <a:rPr lang="fr-FR" sz="1200">
                <a:solidFill>
                  <a:schemeClr val="bg1"/>
                </a:solidFill>
                <a:latin typeface="Verdana" panose="020B0604030504040204" pitchFamily="34" charset="0"/>
                <a:ea typeface="Verdana" panose="020B0604030504040204" pitchFamily="34" charset="0"/>
              </a:rPr>
              <a:t>-</a:t>
            </a:r>
            <a:r>
              <a:rPr lang="fr-FR" sz="1200" err="1">
                <a:solidFill>
                  <a:schemeClr val="bg1"/>
                </a:solidFill>
                <a:latin typeface="Verdana" panose="020B0604030504040204" pitchFamily="34" charset="0"/>
                <a:ea typeface="Verdana" panose="020B0604030504040204" pitchFamily="34" charset="0"/>
              </a:rPr>
              <a:t>categorie</a:t>
            </a:r>
            <a:r>
              <a:rPr lang="fr-FR" sz="1200">
                <a:solidFill>
                  <a:schemeClr val="bg1"/>
                </a:solidFill>
                <a:latin typeface="Verdana" panose="020B0604030504040204" pitchFamily="34" charset="0"/>
                <a:ea typeface="Verdana" panose="020B0604030504040204" pitchFamily="34" charset="0"/>
              </a:rPr>
              <a:t>"&gt;</a:t>
            </a:r>
          </a:p>
          <a:p>
            <a:pPr marL="720725" indent="-96838">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spcAft>
                <a:spcPts val="600"/>
              </a:spcAft>
              <a:tabLst>
                <a:tab pos="177800" algn="l"/>
                <a:tab pos="361950" algn="l"/>
                <a:tab pos="539750" algn="l"/>
                <a:tab pos="892175"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="#sports"&gt;Sports&lt;/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="#actu"&gt;Actu&lt;/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="#auto"&gt;Auto&lt;/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a:t>
            </a:r>
          </a:p>
        </p:txBody>
      </p:sp>
      <p:pic>
        <p:nvPicPr>
          <p:cNvPr id="5" name="Image">
            <a:extLst>
              <a:ext uri="{FF2B5EF4-FFF2-40B4-BE49-F238E27FC236}">
                <a16:creationId xmlns:a16="http://schemas.microsoft.com/office/drawing/2014/main" id="{43C9307B-B41D-283C-5092-8473833D93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0152" y="925433"/>
            <a:ext cx="3008111" cy="2196935"/>
          </a:xfrm>
          <a:prstGeom prst="rect">
            <a:avLst/>
          </a:prstGeom>
          <a:ln>
            <a:noFill/>
          </a:ln>
        </p:spPr>
      </p:pic>
    </p:spTree>
    <p:extLst>
      <p:ext uri="{BB962C8B-B14F-4D97-AF65-F5344CB8AC3E}">
        <p14:creationId xmlns:p14="http://schemas.microsoft.com/office/powerpoint/2010/main" val="1611781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8346925D-89C5-F926-24E0-0A7884DEA08C}"/>
              </a:ext>
            </a:extLst>
          </p:cNvPr>
          <p:cNvSpPr>
            <a:spLocks noGrp="1"/>
          </p:cNvSpPr>
          <p:nvPr>
            <p:ph type="title"/>
          </p:nvPr>
        </p:nvSpPr>
        <p:spPr/>
        <p:txBody>
          <a:bodyPr/>
          <a:lstStyle/>
          <a:p>
            <a:pPr marL="457200" indent="-457200">
              <a:buFont typeface="+mj-lt"/>
              <a:buAutoNum type="arabicPeriod" startAt="3"/>
            </a:pPr>
            <a:r>
              <a:rPr lang="fr-FR"/>
              <a:t>Rôle, nom (accessible), valeur</a:t>
            </a:r>
            <a:endParaRPr lang="fr-FR">
              <a:solidFill>
                <a:schemeClr val="bg1"/>
              </a:solidFill>
            </a:endParaRPr>
          </a:p>
        </p:txBody>
      </p:sp>
      <p:sp>
        <p:nvSpPr>
          <p:cNvPr id="3" name="Texte gauche">
            <a:extLst>
              <a:ext uri="{FF2B5EF4-FFF2-40B4-BE49-F238E27FC236}">
                <a16:creationId xmlns:a16="http://schemas.microsoft.com/office/drawing/2014/main" id="{B703136E-F76E-998D-AF93-F1725D9636EF}"/>
              </a:ext>
            </a:extLst>
          </p:cNvPr>
          <p:cNvSpPr>
            <a:spLocks noGrp="1"/>
          </p:cNvSpPr>
          <p:nvPr>
            <p:ph sz="half" idx="1"/>
          </p:nvPr>
        </p:nvSpPr>
        <p:spPr>
          <a:xfrm>
            <a:off x="313200" y="1181100"/>
            <a:ext cx="4033332" cy="3370262"/>
          </a:xfrm>
        </p:spPr>
        <p:txBody>
          <a:bodyPr>
            <a:noAutofit/>
          </a:bodyPr>
          <a:lstStyle/>
          <a:p>
            <a:pPr lvl="2"/>
            <a:r>
              <a:rPr lang="fr-FR"/>
              <a:t>Description :</a:t>
            </a:r>
          </a:p>
          <a:p>
            <a:pPr lvl="3">
              <a:buClr>
                <a:schemeClr val="bg1"/>
              </a:buClr>
            </a:pPr>
            <a:r>
              <a:rPr lang="fr-FR" b="1">
                <a:solidFill>
                  <a:srgbClr val="FF7900"/>
                </a:solidFill>
              </a:rPr>
              <a:t>Pour tous les composants d'interface </a:t>
            </a:r>
            <a:r>
              <a:rPr lang="fr-FR"/>
              <a:t>(éléments de formulaire, liens et composants générés par des scripts), </a:t>
            </a:r>
            <a:r>
              <a:rPr lang="fr-FR" b="1">
                <a:solidFill>
                  <a:srgbClr val="FF7900"/>
                </a:solidFill>
              </a:rPr>
              <a:t>il doit être défini </a:t>
            </a:r>
            <a:r>
              <a:rPr lang="fr-FR"/>
              <a:t>programmatiquement</a:t>
            </a:r>
            <a:r>
              <a:rPr lang="fr-FR" b="1">
                <a:solidFill>
                  <a:srgbClr val="FF7900"/>
                </a:solidFill>
              </a:rPr>
              <a:t> </a:t>
            </a:r>
            <a:r>
              <a:rPr lang="fr-FR"/>
              <a:t>:</a:t>
            </a:r>
          </a:p>
          <a:p>
            <a:pPr lvl="4"/>
            <a:r>
              <a:rPr lang="fr-FR"/>
              <a:t>un </a:t>
            </a:r>
            <a:r>
              <a:rPr lang="fr-FR" b="1">
                <a:solidFill>
                  <a:srgbClr val="FF7900"/>
                </a:solidFill>
              </a:rPr>
              <a:t>rôle</a:t>
            </a:r>
            <a:r>
              <a:rPr lang="fr-FR"/>
              <a:t> (ex : &lt;</a:t>
            </a:r>
            <a:r>
              <a:rPr lang="en-US"/>
              <a:t>button</a:t>
            </a:r>
            <a:r>
              <a:rPr lang="fr-FR"/>
              <a:t>&gt;)</a:t>
            </a:r>
          </a:p>
          <a:p>
            <a:pPr lvl="4"/>
            <a:r>
              <a:rPr lang="fr-FR"/>
              <a:t>un </a:t>
            </a:r>
            <a:r>
              <a:rPr lang="fr-FR" b="1">
                <a:solidFill>
                  <a:srgbClr val="FF7900"/>
                </a:solidFill>
              </a:rPr>
              <a:t>nom</a:t>
            </a:r>
            <a:r>
              <a:rPr lang="fr-FR"/>
              <a:t> (ex : "Valider")</a:t>
            </a:r>
          </a:p>
          <a:p>
            <a:pPr lvl="4">
              <a:spcAft>
                <a:spcPts val="1200"/>
              </a:spcAft>
            </a:pPr>
            <a:r>
              <a:rPr lang="fr-FR"/>
              <a:t>éventuellement une/des </a:t>
            </a:r>
            <a:r>
              <a:rPr lang="fr-FR" b="1">
                <a:solidFill>
                  <a:srgbClr val="FF7900"/>
                </a:solidFill>
              </a:rPr>
              <a:t>valeur</a:t>
            </a:r>
            <a:r>
              <a:rPr lang="fr-FR"/>
              <a:t>(s) des attributs d’état ou de propriétés (ex : </a:t>
            </a:r>
            <a:r>
              <a:rPr lang="en-US"/>
              <a:t>disabled= "true")</a:t>
            </a:r>
          </a:p>
          <a:p>
            <a:pPr lvl="3"/>
            <a:r>
              <a:rPr lang="fr-FR" b="0" u="sng"/>
              <a:t>Note</a:t>
            </a:r>
            <a:r>
              <a:rPr lang="fr-FR" b="0"/>
              <a:t> : les contrôles HTML standards répondent déjà à ce critère de succès lorsqu'ils sont utilisés conformément aux spécifications.</a:t>
            </a:r>
          </a:p>
          <a:p>
            <a:endParaRPr lang="fr-FR"/>
          </a:p>
        </p:txBody>
      </p:sp>
      <p:sp>
        <p:nvSpPr>
          <p:cNvPr id="4" name="Texte droit">
            <a:extLst>
              <a:ext uri="{FF2B5EF4-FFF2-40B4-BE49-F238E27FC236}">
                <a16:creationId xmlns:a16="http://schemas.microsoft.com/office/drawing/2014/main" id="{07CDB205-F549-F906-D694-B94F14624506}"/>
              </a:ext>
            </a:extLst>
          </p:cNvPr>
          <p:cNvSpPr>
            <a:spLocks noGrp="1"/>
          </p:cNvSpPr>
          <p:nvPr>
            <p:ph sz="half" idx="2"/>
          </p:nvPr>
        </p:nvSpPr>
        <p:spPr/>
        <p:txBody>
          <a:bodyPr>
            <a:normAutofit fontScale="92500" lnSpcReduction="10000"/>
          </a:bodyPr>
          <a:lstStyle/>
          <a:p>
            <a:pPr lvl="3">
              <a:lnSpc>
                <a:spcPct val="100000"/>
              </a:lnSpc>
              <a:spcAft>
                <a:spcPts val="2400"/>
              </a:spcAft>
            </a:pPr>
            <a:r>
              <a:rPr lang="fr-FR" sz="1700" b="0" u="sng"/>
              <a:t>Important</a:t>
            </a:r>
            <a:r>
              <a:rPr lang="fr-FR" sz="1700" b="0"/>
              <a:t> : Le </a:t>
            </a:r>
            <a:r>
              <a:rPr lang="fr-FR" sz="1700" b="1">
                <a:solidFill>
                  <a:srgbClr val="FF7900"/>
                </a:solidFill>
              </a:rPr>
              <a:t>rôle</a:t>
            </a:r>
            <a:r>
              <a:rPr lang="fr-FR" sz="1700" b="0"/>
              <a:t>, le </a:t>
            </a:r>
            <a:r>
              <a:rPr lang="fr-FR" sz="1700" b="1">
                <a:solidFill>
                  <a:srgbClr val="FF7900"/>
                </a:solidFill>
              </a:rPr>
              <a:t>nom</a:t>
            </a:r>
            <a:r>
              <a:rPr lang="fr-FR" sz="1700" b="0"/>
              <a:t> et les </a:t>
            </a:r>
            <a:r>
              <a:rPr lang="fr-FR" sz="1700" b="1">
                <a:solidFill>
                  <a:srgbClr val="FF7900"/>
                </a:solidFill>
              </a:rPr>
              <a:t>valeurs</a:t>
            </a:r>
            <a:r>
              <a:rPr lang="fr-FR" sz="1700" b="0"/>
              <a:t> sont </a:t>
            </a:r>
            <a:r>
              <a:rPr lang="fr-FR" sz="1700" b="1">
                <a:solidFill>
                  <a:srgbClr val="FF7900"/>
                </a:solidFill>
              </a:rPr>
              <a:t>principalement</a:t>
            </a:r>
            <a:r>
              <a:rPr lang="fr-FR" sz="1700">
                <a:solidFill>
                  <a:srgbClr val="FF7900"/>
                </a:solidFill>
              </a:rPr>
              <a:t> </a:t>
            </a:r>
            <a:r>
              <a:rPr lang="fr-FR" sz="1700" b="1">
                <a:solidFill>
                  <a:srgbClr val="FF7900"/>
                </a:solidFill>
              </a:rPr>
              <a:t>utilisées</a:t>
            </a:r>
            <a:r>
              <a:rPr lang="fr-FR" sz="1700">
                <a:solidFill>
                  <a:srgbClr val="FF7900"/>
                </a:solidFill>
              </a:rPr>
              <a:t> </a:t>
            </a:r>
            <a:r>
              <a:rPr lang="fr-FR" sz="1700" b="1">
                <a:solidFill>
                  <a:srgbClr val="FF7900"/>
                </a:solidFill>
              </a:rPr>
              <a:t>par</a:t>
            </a:r>
            <a:r>
              <a:rPr lang="fr-FR" sz="1700">
                <a:solidFill>
                  <a:srgbClr val="FF7900"/>
                </a:solidFill>
              </a:rPr>
              <a:t> </a:t>
            </a:r>
            <a:r>
              <a:rPr lang="fr-FR" sz="1700" b="1">
                <a:solidFill>
                  <a:srgbClr val="FF7900"/>
                </a:solidFill>
              </a:rPr>
              <a:t>les</a:t>
            </a:r>
            <a:r>
              <a:rPr lang="fr-FR" sz="1700">
                <a:solidFill>
                  <a:srgbClr val="FF7900"/>
                </a:solidFill>
              </a:rPr>
              <a:t> </a:t>
            </a:r>
            <a:r>
              <a:rPr lang="fr-FR" sz="1700" b="1">
                <a:solidFill>
                  <a:srgbClr val="FF7900"/>
                </a:solidFill>
              </a:rPr>
              <a:t>aides</a:t>
            </a:r>
            <a:r>
              <a:rPr lang="fr-FR" sz="1700">
                <a:solidFill>
                  <a:srgbClr val="FF7900"/>
                </a:solidFill>
              </a:rPr>
              <a:t> </a:t>
            </a:r>
            <a:r>
              <a:rPr lang="fr-FR" sz="1700" b="1">
                <a:solidFill>
                  <a:srgbClr val="FF7900"/>
                </a:solidFill>
              </a:rPr>
              <a:t>techniques</a:t>
            </a:r>
            <a:r>
              <a:rPr lang="fr-FR" sz="1700">
                <a:solidFill>
                  <a:srgbClr val="FF7900"/>
                </a:solidFill>
              </a:rPr>
              <a:t> </a:t>
            </a:r>
            <a:r>
              <a:rPr lang="fr-FR" sz="1700" b="0"/>
              <a:t>afin de fournir des informations spécifiques et nécessaires à l’utilisateur</a:t>
            </a:r>
            <a:endParaRPr lang="fr-FR" sz="1700"/>
          </a:p>
          <a:p>
            <a:pPr lvl="2"/>
            <a:r>
              <a:rPr lang="fr-FR"/>
              <a:t>Quand ?</a:t>
            </a:r>
          </a:p>
          <a:p>
            <a:pPr lvl="3"/>
            <a:r>
              <a:rPr lang="fr-FR" b="1">
                <a:solidFill>
                  <a:srgbClr val="FF7900"/>
                </a:solidFill>
              </a:rPr>
              <a:t>Dès la conception </a:t>
            </a:r>
            <a:r>
              <a:rPr lang="fr-FR"/>
              <a:t>: prévoir des annotations (nom, rôle valeur) dans les designs UI</a:t>
            </a:r>
          </a:p>
          <a:p>
            <a:pPr lvl="3"/>
            <a:r>
              <a:rPr lang="fr-FR" b="1">
                <a:solidFill>
                  <a:srgbClr val="FF7900"/>
                </a:solidFill>
              </a:rPr>
              <a:t>Au développement </a:t>
            </a:r>
            <a:r>
              <a:rPr lang="fr-FR"/>
              <a:t>: rajouter, si besoin, le rôle, le nom et la valeur pour tout élément </a:t>
            </a:r>
          </a:p>
          <a:p>
            <a:endParaRPr lang="fr-FR"/>
          </a:p>
        </p:txBody>
      </p:sp>
      <p:pic>
        <p:nvPicPr>
          <p:cNvPr id="5" name="Image  - Conception">
            <a:extLst>
              <a:ext uri="{FF2B5EF4-FFF2-40B4-BE49-F238E27FC236}">
                <a16:creationId xmlns:a16="http://schemas.microsoft.com/office/drawing/2014/main" id="{92CDC856-4321-C528-8F2F-97F921BBF5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68072" y="3120170"/>
            <a:ext cx="252000" cy="252000"/>
          </a:xfrm>
          <a:prstGeom prst="rect">
            <a:avLst/>
          </a:prstGeom>
          <a:solidFill>
            <a:schemeClr val="tx1"/>
          </a:solidFill>
        </p:spPr>
      </p:pic>
      <p:pic>
        <p:nvPicPr>
          <p:cNvPr id="6" name="Image - Dév">
            <a:extLst>
              <a:ext uri="{FF2B5EF4-FFF2-40B4-BE49-F238E27FC236}">
                <a16:creationId xmlns:a16="http://schemas.microsoft.com/office/drawing/2014/main" id="{5072A41F-0FDA-90B9-7F39-304F992BFEF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68072" y="3772766"/>
            <a:ext cx="252000" cy="252000"/>
          </a:xfrm>
          <a:prstGeom prst="rect">
            <a:avLst/>
          </a:prstGeom>
          <a:solidFill>
            <a:schemeClr val="tx1"/>
          </a:solidFill>
        </p:spPr>
      </p:pic>
    </p:spTree>
    <p:extLst>
      <p:ext uri="{BB962C8B-B14F-4D97-AF65-F5344CB8AC3E}">
        <p14:creationId xmlns:p14="http://schemas.microsoft.com/office/powerpoint/2010/main" val="5146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slide">
            <a:extLst>
              <a:ext uri="{FF2B5EF4-FFF2-40B4-BE49-F238E27FC236}">
                <a16:creationId xmlns:a16="http://schemas.microsoft.com/office/drawing/2014/main" id="{5E35ED4E-54D7-3024-AF18-1CE38201D386}"/>
              </a:ext>
            </a:extLst>
          </p:cNvPr>
          <p:cNvSpPr>
            <a:spLocks noGrp="1"/>
          </p:cNvSpPr>
          <p:nvPr>
            <p:ph type="title"/>
          </p:nvPr>
        </p:nvSpPr>
        <p:spPr/>
        <p:txBody>
          <a:bodyPr/>
          <a:lstStyle/>
          <a:p>
            <a:r>
              <a:rPr lang="fr-FR"/>
              <a:t>Tour de table</a:t>
            </a:r>
          </a:p>
        </p:txBody>
      </p:sp>
      <p:sp>
        <p:nvSpPr>
          <p:cNvPr id="6" name="Texte">
            <a:extLst>
              <a:ext uri="{FF2B5EF4-FFF2-40B4-BE49-F238E27FC236}">
                <a16:creationId xmlns:a16="http://schemas.microsoft.com/office/drawing/2014/main" id="{8B3E8749-2F57-8469-F9E7-9AD4A6196AD5}"/>
              </a:ext>
            </a:extLst>
          </p:cNvPr>
          <p:cNvSpPr>
            <a:spLocks noGrp="1"/>
          </p:cNvSpPr>
          <p:nvPr>
            <p:ph type="body" sz="quarter" idx="10"/>
          </p:nvPr>
        </p:nvSpPr>
        <p:spPr/>
        <p:txBody>
          <a:bodyPr/>
          <a:lstStyle/>
          <a:p>
            <a:pPr lvl="1"/>
            <a:r>
              <a:rPr lang="fr-FR"/>
              <a:t>Présentation</a:t>
            </a:r>
          </a:p>
          <a:p>
            <a:pPr lvl="1"/>
            <a:r>
              <a:rPr lang="fr-FR"/>
              <a:t>Vos projets</a:t>
            </a:r>
          </a:p>
          <a:p>
            <a:pPr lvl="1"/>
            <a:r>
              <a:rPr lang="fr-FR"/>
              <a:t>Vos connaissances en accessibilité</a:t>
            </a:r>
          </a:p>
          <a:p>
            <a:pPr lvl="1"/>
            <a:r>
              <a:rPr lang="fr-FR"/>
              <a:t>Vos attentes</a:t>
            </a:r>
          </a:p>
          <a:p>
            <a:endParaRPr lang="fr-FR"/>
          </a:p>
        </p:txBody>
      </p:sp>
    </p:spTree>
    <p:extLst>
      <p:ext uri="{BB962C8B-B14F-4D97-AF65-F5344CB8AC3E}">
        <p14:creationId xmlns:p14="http://schemas.microsoft.com/office/powerpoint/2010/main" val="703386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8346925D-89C5-F926-24E0-0A7884DEA08C}"/>
              </a:ext>
            </a:extLst>
          </p:cNvPr>
          <p:cNvSpPr>
            <a:spLocks noGrp="1"/>
          </p:cNvSpPr>
          <p:nvPr>
            <p:ph type="title"/>
          </p:nvPr>
        </p:nvSpPr>
        <p:spPr/>
        <p:txBody>
          <a:bodyPr/>
          <a:lstStyle/>
          <a:p>
            <a:pPr marL="457200" indent="-457200">
              <a:buFont typeface="+mj-lt"/>
              <a:buAutoNum type="arabicPeriod" startAt="3"/>
            </a:pPr>
            <a:r>
              <a:rPr lang="fr-FR"/>
              <a:t>Rôle, nom (accessible), valeur</a:t>
            </a:r>
            <a:br>
              <a:rPr lang="fr-FR"/>
            </a:br>
            <a:r>
              <a:rPr lang="fr-FR">
                <a:solidFill>
                  <a:schemeClr val="bg1"/>
                </a:solidFill>
              </a:rPr>
              <a:t>Rôle</a:t>
            </a:r>
          </a:p>
        </p:txBody>
      </p:sp>
      <p:sp>
        <p:nvSpPr>
          <p:cNvPr id="3" name="Texte gauche">
            <a:extLst>
              <a:ext uri="{FF2B5EF4-FFF2-40B4-BE49-F238E27FC236}">
                <a16:creationId xmlns:a16="http://schemas.microsoft.com/office/drawing/2014/main" id="{B703136E-F76E-998D-AF93-F1725D9636EF}"/>
              </a:ext>
            </a:extLst>
          </p:cNvPr>
          <p:cNvSpPr>
            <a:spLocks noGrp="1"/>
          </p:cNvSpPr>
          <p:nvPr>
            <p:ph sz="half" idx="1"/>
          </p:nvPr>
        </p:nvSpPr>
        <p:spPr/>
        <p:txBody>
          <a:bodyPr>
            <a:noAutofit/>
          </a:bodyPr>
          <a:lstStyle/>
          <a:p>
            <a:pPr lvl="2"/>
            <a:r>
              <a:rPr lang="fr-FR"/>
              <a:t>Description :</a:t>
            </a:r>
          </a:p>
          <a:p>
            <a:pPr lvl="3"/>
            <a:r>
              <a:rPr lang="fr-FR"/>
              <a:t>Le </a:t>
            </a:r>
            <a:r>
              <a:rPr lang="fr-FR" b="1">
                <a:solidFill>
                  <a:srgbClr val="FF7900"/>
                </a:solidFill>
              </a:rPr>
              <a:t>rôle </a:t>
            </a:r>
            <a:r>
              <a:rPr lang="fr-FR"/>
              <a:t>est : </a:t>
            </a:r>
          </a:p>
          <a:p>
            <a:pPr lvl="4"/>
            <a:r>
              <a:rPr lang="fr-FR"/>
              <a:t>donné par défaut par la </a:t>
            </a:r>
            <a:r>
              <a:rPr lang="fr-FR" b="1">
                <a:solidFill>
                  <a:srgbClr val="FF7900"/>
                </a:solidFill>
              </a:rPr>
              <a:t>sémantique HTML </a:t>
            </a:r>
          </a:p>
          <a:p>
            <a:pPr marL="404813" lvl="4" indent="0">
              <a:buNone/>
            </a:pPr>
            <a:r>
              <a:rPr lang="fr-FR"/>
              <a:t>ou </a:t>
            </a:r>
          </a:p>
          <a:p>
            <a:pPr lvl="4"/>
            <a:r>
              <a:rPr lang="fr-FR"/>
              <a:t>modifié par des </a:t>
            </a:r>
            <a:r>
              <a:rPr lang="fr-FR" b="1">
                <a:solidFill>
                  <a:srgbClr val="FF7900"/>
                </a:solidFill>
              </a:rPr>
              <a:t>rôles aria</a:t>
            </a:r>
            <a:r>
              <a:rPr lang="fr-FR"/>
              <a:t>,</a:t>
            </a:r>
            <a:r>
              <a:rPr lang="fr-FR" b="1">
                <a:solidFill>
                  <a:srgbClr val="FF7900"/>
                </a:solidFill>
              </a:rPr>
              <a:t> </a:t>
            </a:r>
            <a:r>
              <a:rPr lang="fr-FR"/>
              <a:t>notamment lorsqu’il n’existe pas d’élément sémantique HTML décrivant ce type de composant (système d’onglets, </a:t>
            </a:r>
            <a:r>
              <a:rPr lang="en-US"/>
              <a:t>sliders</a:t>
            </a:r>
            <a:r>
              <a:rPr lang="fr-FR"/>
              <a:t>, etc.)</a:t>
            </a:r>
          </a:p>
        </p:txBody>
      </p:sp>
      <p:sp>
        <p:nvSpPr>
          <p:cNvPr id="4" name="Texte droit">
            <a:extLst>
              <a:ext uri="{FF2B5EF4-FFF2-40B4-BE49-F238E27FC236}">
                <a16:creationId xmlns:a16="http://schemas.microsoft.com/office/drawing/2014/main" id="{07CDB205-F549-F906-D694-B94F14624506}"/>
              </a:ext>
            </a:extLst>
          </p:cNvPr>
          <p:cNvSpPr>
            <a:spLocks noGrp="1"/>
          </p:cNvSpPr>
          <p:nvPr>
            <p:ph sz="half" idx="2"/>
          </p:nvPr>
        </p:nvSpPr>
        <p:spPr/>
        <p:txBody>
          <a:bodyPr>
            <a:normAutofit/>
          </a:bodyPr>
          <a:lstStyle/>
          <a:p>
            <a:pPr lvl="2"/>
            <a:r>
              <a:rPr lang="fr-FR"/>
              <a:t>Exemples :</a:t>
            </a:r>
          </a:p>
          <a:p>
            <a:pPr lvl="3"/>
            <a:r>
              <a:rPr lang="en-US"/>
              <a:t>&lt;nav&gt;</a:t>
            </a:r>
          </a:p>
          <a:p>
            <a:pPr lvl="3"/>
            <a:r>
              <a:rPr lang="en-US"/>
              <a:t>&lt;div role = "search" &gt;</a:t>
            </a:r>
          </a:p>
          <a:p>
            <a:pPr lvl="3"/>
            <a:r>
              <a:rPr lang="en-US"/>
              <a:t>&lt;slider&gt;, &lt;progressbar&gt;</a:t>
            </a:r>
          </a:p>
          <a:p>
            <a:pPr lvl="3"/>
            <a:r>
              <a:rPr lang="en-US"/>
              <a:t>&lt;div role="alertdialog"&gt;</a:t>
            </a:r>
          </a:p>
          <a:p>
            <a:pPr lvl="2"/>
            <a:endParaRPr lang="fr-FR"/>
          </a:p>
        </p:txBody>
      </p:sp>
    </p:spTree>
    <p:extLst>
      <p:ext uri="{BB962C8B-B14F-4D97-AF65-F5344CB8AC3E}">
        <p14:creationId xmlns:p14="http://schemas.microsoft.com/office/powerpoint/2010/main" val="271138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3"/>
            </a:pPr>
            <a:r>
              <a:rPr lang="fr-FR"/>
              <a:t>Rôle, nom (accessible), valeur</a:t>
            </a:r>
            <a:br>
              <a:rPr lang="fr-FR"/>
            </a:br>
            <a:r>
              <a:rPr lang="fr-FR">
                <a:solidFill>
                  <a:schemeClr val="bg1"/>
                </a:solidFill>
              </a:rPr>
              <a:t>Nom accessible</a:t>
            </a:r>
            <a:endParaRPr lang="fr-FR"/>
          </a:p>
        </p:txBody>
      </p:sp>
      <p:sp>
        <p:nvSpPr>
          <p:cNvPr id="4" name="Texte gauche">
            <a:extLst>
              <a:ext uri="{FF2B5EF4-FFF2-40B4-BE49-F238E27FC236}">
                <a16:creationId xmlns:a16="http://schemas.microsoft.com/office/drawing/2014/main" id="{4622513A-C85C-AC38-3007-24D46451D19B}"/>
              </a:ext>
            </a:extLst>
          </p:cNvPr>
          <p:cNvSpPr>
            <a:spLocks noGrp="1"/>
          </p:cNvSpPr>
          <p:nvPr>
            <p:ph sz="half" idx="1"/>
          </p:nvPr>
        </p:nvSpPr>
        <p:spPr/>
        <p:txBody>
          <a:bodyPr>
            <a:noAutofit/>
          </a:bodyPr>
          <a:lstStyle/>
          <a:p>
            <a:pPr lvl="2"/>
            <a:r>
              <a:rPr lang="fr-FR" sz="1700"/>
              <a:t>Description</a:t>
            </a:r>
            <a:r>
              <a:rPr lang="fr-FR"/>
              <a:t> :</a:t>
            </a:r>
          </a:p>
          <a:p>
            <a:pPr lvl="3"/>
            <a:r>
              <a:rPr lang="fr-FR"/>
              <a:t>Le </a:t>
            </a:r>
            <a:r>
              <a:rPr lang="fr-FR" b="1">
                <a:solidFill>
                  <a:srgbClr val="FF7900"/>
                </a:solidFill>
              </a:rPr>
              <a:t>nom accessible </a:t>
            </a:r>
            <a:r>
              <a:rPr lang="fr-FR"/>
              <a:t>d’un composant correspond à ce qui est</a:t>
            </a:r>
            <a:r>
              <a:rPr lang="fr-FR" b="1"/>
              <a:t> </a:t>
            </a:r>
            <a:r>
              <a:rPr lang="fr-FR" b="1">
                <a:solidFill>
                  <a:srgbClr val="FF7900"/>
                </a:solidFill>
              </a:rPr>
              <a:t>restitué comme "nom" du composant aux technologies d’assistance</a:t>
            </a:r>
            <a:r>
              <a:rPr lang="fr-FR"/>
              <a:t>.</a:t>
            </a:r>
          </a:p>
          <a:p>
            <a:pPr lvl="3"/>
            <a:r>
              <a:rPr lang="fr-FR"/>
              <a:t>Les composants concernés sont :</a:t>
            </a:r>
          </a:p>
          <a:p>
            <a:pPr lvl="4"/>
            <a:r>
              <a:rPr lang="fr-FR"/>
              <a:t>les </a:t>
            </a:r>
            <a:r>
              <a:rPr lang="fr-FR" b="1">
                <a:solidFill>
                  <a:srgbClr val="FF7900"/>
                </a:solidFill>
              </a:rPr>
              <a:t>champs de formulaire </a:t>
            </a:r>
            <a:r>
              <a:rPr lang="fr-FR"/>
              <a:t>avec leurs </a:t>
            </a:r>
            <a:r>
              <a:rPr lang="fr-FR" b="1">
                <a:solidFill>
                  <a:srgbClr val="FF7900"/>
                </a:solidFill>
              </a:rPr>
              <a:t>labels</a:t>
            </a:r>
          </a:p>
          <a:p>
            <a:pPr lvl="4"/>
            <a:r>
              <a:rPr lang="fr-FR"/>
              <a:t>les </a:t>
            </a:r>
            <a:r>
              <a:rPr lang="fr-FR" b="1">
                <a:solidFill>
                  <a:srgbClr val="FF7900"/>
                </a:solidFill>
              </a:rPr>
              <a:t>images</a:t>
            </a:r>
            <a:r>
              <a:rPr lang="fr-FR"/>
              <a:t> avec leur attribut </a:t>
            </a:r>
            <a:r>
              <a:rPr lang="fr-FR" b="1">
                <a:solidFill>
                  <a:srgbClr val="FF7900"/>
                </a:solidFill>
              </a:rPr>
              <a:t>ALT</a:t>
            </a:r>
          </a:p>
          <a:p>
            <a:pPr lvl="4"/>
            <a:r>
              <a:rPr lang="fr-FR"/>
              <a:t>les </a:t>
            </a:r>
            <a:r>
              <a:rPr lang="fr-FR" b="1">
                <a:solidFill>
                  <a:srgbClr val="FF7900"/>
                </a:solidFill>
              </a:rPr>
              <a:t>boutons</a:t>
            </a:r>
            <a:r>
              <a:rPr lang="fr-FR"/>
              <a:t> / </a:t>
            </a:r>
            <a:r>
              <a:rPr lang="fr-FR" b="1">
                <a:solidFill>
                  <a:srgbClr val="FF7900"/>
                </a:solidFill>
              </a:rPr>
              <a:t>liens</a:t>
            </a:r>
            <a:r>
              <a:rPr lang="fr-FR"/>
              <a:t> </a:t>
            </a:r>
          </a:p>
          <a:p>
            <a:pPr lvl="2"/>
            <a:endParaRPr lang="fr-FR"/>
          </a:p>
        </p:txBody>
      </p:sp>
      <p:sp>
        <p:nvSpPr>
          <p:cNvPr id="2" name="Texte droit">
            <a:extLst>
              <a:ext uri="{FF2B5EF4-FFF2-40B4-BE49-F238E27FC236}">
                <a16:creationId xmlns:a16="http://schemas.microsoft.com/office/drawing/2014/main" id="{14EE7459-1908-29DE-6F6E-D2C1273F7913}"/>
              </a:ext>
            </a:extLst>
          </p:cNvPr>
          <p:cNvSpPr>
            <a:spLocks noGrp="1"/>
          </p:cNvSpPr>
          <p:nvPr>
            <p:ph sz="half" idx="2"/>
          </p:nvPr>
        </p:nvSpPr>
        <p:spPr/>
        <p:txBody>
          <a:bodyPr>
            <a:noAutofit/>
          </a:bodyPr>
          <a:lstStyle/>
          <a:p>
            <a:pPr lvl="2"/>
            <a:r>
              <a:rPr lang="fr-FR" sz="1700"/>
              <a:t>Comment modifier le nom accessible :</a:t>
            </a:r>
          </a:p>
          <a:p>
            <a:pPr lvl="3"/>
            <a:r>
              <a:rPr lang="fr-FR"/>
              <a:t>Aria-</a:t>
            </a:r>
            <a:r>
              <a:rPr lang="fr-FR" err="1"/>
              <a:t>labelledby</a:t>
            </a:r>
            <a:r>
              <a:rPr lang="fr-FR"/>
              <a:t> </a:t>
            </a:r>
          </a:p>
          <a:p>
            <a:pPr lvl="3"/>
            <a:r>
              <a:rPr lang="fr-FR"/>
              <a:t>Aria-label</a:t>
            </a:r>
          </a:p>
          <a:p>
            <a:pPr lvl="3"/>
            <a:r>
              <a:rPr lang="fr-FR"/>
              <a:t>Le masquage accessible</a:t>
            </a:r>
          </a:p>
          <a:p>
            <a:pPr lvl="2">
              <a:spcBef>
                <a:spcPts val="1800"/>
              </a:spcBef>
            </a:pPr>
            <a:r>
              <a:rPr lang="fr-FR"/>
              <a:t>Les règles à suivre :</a:t>
            </a:r>
          </a:p>
          <a:p>
            <a:pPr lvl="3"/>
            <a:r>
              <a:rPr lang="fr-FR"/>
              <a:t>Le </a:t>
            </a:r>
            <a:r>
              <a:rPr lang="fr-FR" b="1">
                <a:solidFill>
                  <a:srgbClr val="FF7900"/>
                </a:solidFill>
              </a:rPr>
              <a:t>nom accessible </a:t>
            </a:r>
            <a:r>
              <a:rPr lang="fr-FR"/>
              <a:t>d’un élément ne doit </a:t>
            </a:r>
            <a:r>
              <a:rPr lang="fr-FR" b="1">
                <a:solidFill>
                  <a:srgbClr val="FF7900"/>
                </a:solidFill>
              </a:rPr>
              <a:t>pas</a:t>
            </a:r>
            <a:r>
              <a:rPr lang="fr-FR"/>
              <a:t> être </a:t>
            </a:r>
            <a:r>
              <a:rPr lang="fr-FR" b="1">
                <a:solidFill>
                  <a:srgbClr val="FF7900"/>
                </a:solidFill>
              </a:rPr>
              <a:t>vide</a:t>
            </a:r>
            <a:r>
              <a:rPr lang="fr-FR"/>
              <a:t> (sauf alt="" pour les images décoratives)</a:t>
            </a:r>
          </a:p>
          <a:p>
            <a:pPr lvl="3"/>
            <a:r>
              <a:rPr lang="fr-FR"/>
              <a:t>Le nom accessible doit </a:t>
            </a:r>
            <a:r>
              <a:rPr lang="fr-FR" b="1">
                <a:solidFill>
                  <a:srgbClr val="FF7900"/>
                </a:solidFill>
              </a:rPr>
              <a:t>contenir au moins le texte visible à l’écran</a:t>
            </a:r>
          </a:p>
          <a:p>
            <a:endParaRPr lang="fr-FR"/>
          </a:p>
        </p:txBody>
      </p:sp>
      <p:pic>
        <p:nvPicPr>
          <p:cNvPr id="7" name="Coche verte 1">
            <a:extLst>
              <a:ext uri="{FF2B5EF4-FFF2-40B4-BE49-F238E27FC236}">
                <a16:creationId xmlns:a16="http://schemas.microsoft.com/office/drawing/2014/main" id="{1F41C999-F2E7-2A28-0E15-BBA195FD187D}"/>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4891500" y="3291839"/>
            <a:ext cx="328572" cy="262857"/>
          </a:xfrm>
          <a:prstGeom prst="rect">
            <a:avLst/>
          </a:prstGeom>
          <a:solidFill>
            <a:schemeClr val="tx1"/>
          </a:solidFill>
        </p:spPr>
      </p:pic>
      <p:pic>
        <p:nvPicPr>
          <p:cNvPr id="8" name="Coche verte 2">
            <a:extLst>
              <a:ext uri="{FF2B5EF4-FFF2-40B4-BE49-F238E27FC236}">
                <a16:creationId xmlns:a16="http://schemas.microsoft.com/office/drawing/2014/main" id="{94F1B11C-006E-049A-1AA5-87275B5E7035}"/>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4891500" y="4083918"/>
            <a:ext cx="328572" cy="262857"/>
          </a:xfrm>
          <a:prstGeom prst="rect">
            <a:avLst/>
          </a:prstGeom>
          <a:solidFill>
            <a:schemeClr val="tx1"/>
          </a:solidFill>
        </p:spPr>
      </p:pic>
    </p:spTree>
    <p:extLst>
      <p:ext uri="{BB962C8B-B14F-4D97-AF65-F5344CB8AC3E}">
        <p14:creationId xmlns:p14="http://schemas.microsoft.com/office/powerpoint/2010/main" val="3237510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8346925D-89C5-F926-24E0-0A7884DEA08C}"/>
              </a:ext>
            </a:extLst>
          </p:cNvPr>
          <p:cNvSpPr>
            <a:spLocks noGrp="1"/>
          </p:cNvSpPr>
          <p:nvPr>
            <p:ph type="title"/>
          </p:nvPr>
        </p:nvSpPr>
        <p:spPr/>
        <p:txBody>
          <a:bodyPr/>
          <a:lstStyle/>
          <a:p>
            <a:pPr marL="457200" indent="-457200">
              <a:buFont typeface="+mj-lt"/>
              <a:buAutoNum type="arabicPeriod" startAt="3"/>
            </a:pPr>
            <a:r>
              <a:rPr lang="fr-FR"/>
              <a:t>Rôle, nom (accessible), valeur</a:t>
            </a:r>
            <a:br>
              <a:rPr lang="fr-FR"/>
            </a:br>
            <a:r>
              <a:rPr lang="fr-FR">
                <a:solidFill>
                  <a:schemeClr val="bg1"/>
                </a:solidFill>
              </a:rPr>
              <a:t>Valeur</a:t>
            </a:r>
          </a:p>
        </p:txBody>
      </p:sp>
      <p:sp>
        <p:nvSpPr>
          <p:cNvPr id="3" name="Texte gauche">
            <a:extLst>
              <a:ext uri="{FF2B5EF4-FFF2-40B4-BE49-F238E27FC236}">
                <a16:creationId xmlns:a16="http://schemas.microsoft.com/office/drawing/2014/main" id="{B703136E-F76E-998D-AF93-F1725D9636EF}"/>
              </a:ext>
            </a:extLst>
          </p:cNvPr>
          <p:cNvSpPr>
            <a:spLocks noGrp="1"/>
          </p:cNvSpPr>
          <p:nvPr>
            <p:ph sz="half" idx="1"/>
          </p:nvPr>
        </p:nvSpPr>
        <p:spPr/>
        <p:txBody>
          <a:bodyPr>
            <a:noAutofit/>
          </a:bodyPr>
          <a:lstStyle/>
          <a:p>
            <a:pPr lvl="2"/>
            <a:r>
              <a:rPr lang="fr-FR"/>
              <a:t>Description :</a:t>
            </a:r>
          </a:p>
          <a:p>
            <a:pPr lvl="3"/>
            <a:r>
              <a:rPr lang="fr-FR"/>
              <a:t>Des </a:t>
            </a:r>
            <a:r>
              <a:rPr lang="fr-FR" b="1">
                <a:solidFill>
                  <a:srgbClr val="FF7900"/>
                </a:solidFill>
              </a:rPr>
              <a:t>valeurs</a:t>
            </a:r>
            <a:r>
              <a:rPr lang="fr-FR"/>
              <a:t> sont </a:t>
            </a:r>
            <a:r>
              <a:rPr lang="fr-FR" b="1">
                <a:solidFill>
                  <a:srgbClr val="FF7900"/>
                </a:solidFill>
              </a:rPr>
              <a:t>données aux propriétés et aux états des attributs HTML et ARIA</a:t>
            </a:r>
            <a:r>
              <a:rPr lang="fr-FR"/>
              <a:t>. L’élément HTML renvoie alors des informations spécifiques.</a:t>
            </a:r>
          </a:p>
          <a:p>
            <a:pPr lvl="3">
              <a:spcAft>
                <a:spcPts val="0"/>
              </a:spcAft>
            </a:pPr>
            <a:r>
              <a:rPr lang="fr-FR"/>
              <a:t>Une </a:t>
            </a:r>
            <a:r>
              <a:rPr lang="fr-FR" b="1">
                <a:solidFill>
                  <a:srgbClr val="FF7900"/>
                </a:solidFill>
              </a:rPr>
              <a:t>propriété</a:t>
            </a:r>
            <a:r>
              <a:rPr lang="fr-FR"/>
              <a:t> est </a:t>
            </a:r>
            <a:r>
              <a:rPr lang="fr-FR" b="1">
                <a:solidFill>
                  <a:srgbClr val="FF7900"/>
                </a:solidFill>
              </a:rPr>
              <a:t>fixe</a:t>
            </a:r>
            <a:r>
              <a:rPr lang="fr-FR"/>
              <a:t> (peu modifiée) dans le temps. </a:t>
            </a:r>
          </a:p>
          <a:p>
            <a:pPr marL="404813" lvl="4" indent="0">
              <a:spcAft>
                <a:spcPts val="600"/>
              </a:spcAft>
              <a:buNone/>
            </a:pPr>
            <a:r>
              <a:rPr lang="fr-FR"/>
              <a:t>Ex : "</a:t>
            </a:r>
            <a:r>
              <a:rPr lang="en-US"/>
              <a:t>disabled</a:t>
            </a:r>
            <a:r>
              <a:rPr lang="fr-FR"/>
              <a:t>" , "</a:t>
            </a:r>
            <a:r>
              <a:rPr lang="en-US"/>
              <a:t>aria-current</a:t>
            </a:r>
            <a:r>
              <a:rPr lang="fr-FR"/>
              <a:t>"</a:t>
            </a:r>
          </a:p>
          <a:p>
            <a:pPr lvl="3">
              <a:spcAft>
                <a:spcPts val="0"/>
              </a:spcAft>
            </a:pPr>
            <a:r>
              <a:rPr lang="fr-FR"/>
              <a:t>Un </a:t>
            </a:r>
            <a:r>
              <a:rPr lang="fr-FR" b="1">
                <a:solidFill>
                  <a:srgbClr val="FF7900"/>
                </a:solidFill>
              </a:rPr>
              <a:t>état</a:t>
            </a:r>
            <a:r>
              <a:rPr lang="fr-FR"/>
              <a:t> est </a:t>
            </a:r>
            <a:r>
              <a:rPr lang="fr-FR" b="1">
                <a:solidFill>
                  <a:srgbClr val="FF7900"/>
                </a:solidFill>
              </a:rPr>
              <a:t>dynamique</a:t>
            </a:r>
            <a:r>
              <a:rPr lang="fr-FR"/>
              <a:t> en fonction des actions utilisateurs.</a:t>
            </a:r>
          </a:p>
          <a:p>
            <a:pPr marL="404813" lvl="4" indent="0">
              <a:buNone/>
            </a:pPr>
            <a:r>
              <a:rPr lang="fr-FR"/>
              <a:t>Ex : "</a:t>
            </a:r>
            <a:r>
              <a:rPr lang="en-US"/>
              <a:t>checked</a:t>
            </a:r>
            <a:r>
              <a:rPr lang="fr-FR"/>
              <a:t>", "</a:t>
            </a:r>
            <a:r>
              <a:rPr lang="en-US"/>
              <a:t>aria-expanded</a:t>
            </a:r>
            <a:r>
              <a:rPr lang="fr-FR"/>
              <a:t>"</a:t>
            </a:r>
          </a:p>
          <a:p>
            <a:endParaRPr lang="fr-FR"/>
          </a:p>
          <a:p>
            <a:endParaRPr lang="fr-FR"/>
          </a:p>
        </p:txBody>
      </p:sp>
      <p:sp>
        <p:nvSpPr>
          <p:cNvPr id="4" name="Texte droit">
            <a:extLst>
              <a:ext uri="{FF2B5EF4-FFF2-40B4-BE49-F238E27FC236}">
                <a16:creationId xmlns:a16="http://schemas.microsoft.com/office/drawing/2014/main" id="{07CDB205-F549-F906-D694-B94F14624506}"/>
              </a:ext>
            </a:extLst>
          </p:cNvPr>
          <p:cNvSpPr>
            <a:spLocks noGrp="1"/>
          </p:cNvSpPr>
          <p:nvPr>
            <p:ph sz="half" idx="2"/>
          </p:nvPr>
        </p:nvSpPr>
        <p:spPr/>
        <p:txBody>
          <a:bodyPr>
            <a:normAutofit/>
          </a:bodyPr>
          <a:lstStyle/>
          <a:p>
            <a:pPr marL="227013" lvl="3" indent="0">
              <a:buNone/>
            </a:pPr>
            <a:r>
              <a:rPr lang="fr-FR" u="sng"/>
              <a:t>Note</a:t>
            </a:r>
            <a:r>
              <a:rPr lang="fr-FR"/>
              <a:t> : les contrôles HTML standards répondent déjà à ce critère de succès lorsqu'ils sont utilisés conformément aux spécifications.</a:t>
            </a:r>
          </a:p>
          <a:p>
            <a:pPr lvl="2"/>
            <a:endParaRPr lang="fr-FR"/>
          </a:p>
          <a:p>
            <a:pPr lvl="2"/>
            <a:r>
              <a:rPr lang="fr-FR"/>
              <a:t>Quand ?</a:t>
            </a:r>
          </a:p>
          <a:p>
            <a:pPr lvl="3"/>
            <a:r>
              <a:rPr lang="fr-FR" b="1">
                <a:solidFill>
                  <a:srgbClr val="FF7900"/>
                </a:solidFill>
              </a:rPr>
              <a:t>Dès la conception </a:t>
            </a:r>
            <a:r>
              <a:rPr lang="fr-FR"/>
              <a:t>: prévoir des annotations (nom, rôle valeur) dans les designs UI</a:t>
            </a:r>
          </a:p>
          <a:p>
            <a:pPr lvl="3"/>
            <a:r>
              <a:rPr lang="fr-FR" b="1">
                <a:solidFill>
                  <a:srgbClr val="FF7900"/>
                </a:solidFill>
              </a:rPr>
              <a:t>Au développement </a:t>
            </a:r>
            <a:r>
              <a:rPr lang="fr-FR"/>
              <a:t>: rajouter, si besoin, le rôle, le nom et la valeur pour tout élément </a:t>
            </a:r>
          </a:p>
          <a:p>
            <a:endParaRPr lang="fr-FR"/>
          </a:p>
        </p:txBody>
      </p:sp>
      <p:pic>
        <p:nvPicPr>
          <p:cNvPr id="5" name="Image  - Conception">
            <a:extLst>
              <a:ext uri="{FF2B5EF4-FFF2-40B4-BE49-F238E27FC236}">
                <a16:creationId xmlns:a16="http://schemas.microsoft.com/office/drawing/2014/main" id="{92CDC856-4321-C528-8F2F-97F921BBF5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55256" y="2895814"/>
            <a:ext cx="252000" cy="252000"/>
          </a:xfrm>
          <a:prstGeom prst="rect">
            <a:avLst/>
          </a:prstGeom>
          <a:solidFill>
            <a:schemeClr val="tx1"/>
          </a:solidFill>
        </p:spPr>
      </p:pic>
      <p:pic>
        <p:nvPicPr>
          <p:cNvPr id="6" name="Image - Dév">
            <a:extLst>
              <a:ext uri="{FF2B5EF4-FFF2-40B4-BE49-F238E27FC236}">
                <a16:creationId xmlns:a16="http://schemas.microsoft.com/office/drawing/2014/main" id="{5072A41F-0FDA-90B9-7F39-304F992BFEF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68072" y="3687902"/>
            <a:ext cx="252000" cy="252000"/>
          </a:xfrm>
          <a:prstGeom prst="rect">
            <a:avLst/>
          </a:prstGeom>
          <a:solidFill>
            <a:schemeClr val="tx1"/>
          </a:solidFill>
        </p:spPr>
      </p:pic>
    </p:spTree>
    <p:extLst>
      <p:ext uri="{BB962C8B-B14F-4D97-AF65-F5344CB8AC3E}">
        <p14:creationId xmlns:p14="http://schemas.microsoft.com/office/powerpoint/2010/main" val="3785418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3"/>
            </a:pPr>
            <a:r>
              <a:rPr lang="fr-FR"/>
              <a:t>Rôle, nom (accessible), valeur</a:t>
            </a:r>
          </a:p>
        </p:txBody>
      </p:sp>
      <p:sp>
        <p:nvSpPr>
          <p:cNvPr id="4" name="Code incomplet">
            <a:extLst>
              <a:ext uri="{FF2B5EF4-FFF2-40B4-BE49-F238E27FC236}">
                <a16:creationId xmlns:a16="http://schemas.microsoft.com/office/drawing/2014/main" id="{E1C649EB-DAE4-7AC3-B1DD-CF0A8CDC8E6A}"/>
              </a:ext>
            </a:extLst>
          </p:cNvPr>
          <p:cNvSpPr txBox="1"/>
          <p:nvPr/>
        </p:nvSpPr>
        <p:spPr>
          <a:xfrm>
            <a:off x="313200" y="706227"/>
            <a:ext cx="5440619" cy="3662541"/>
          </a:xfrm>
          <a:prstGeom prst="rect">
            <a:avLst/>
          </a:prstGeom>
          <a:solidFill>
            <a:schemeClr val="tx1"/>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90000"/>
              </a:lnSpc>
              <a:spcAft>
                <a:spcPts val="600"/>
              </a:spcAf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div</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entete</a:t>
            </a:r>
            <a:r>
              <a:rPr lang="fr-FR" sz="1200">
                <a:solidFill>
                  <a:schemeClr val="bg1"/>
                </a:solidFill>
                <a:latin typeface="Verdana" panose="020B0604030504040204" pitchFamily="34" charset="0"/>
                <a:ea typeface="Verdana" panose="020B0604030504040204" pitchFamily="34" charset="0"/>
              </a:rPr>
              <a:t> bloc-commun"&gt;</a:t>
            </a:r>
          </a:p>
          <a:p>
            <a:pPr>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h2</a:t>
            </a:r>
            <a:r>
              <a:rPr lang="fr-FR" sz="1200">
                <a:solidFill>
                  <a:schemeClr val="bg1"/>
                </a:solidFill>
                <a:latin typeface="Verdana" panose="020B0604030504040204" pitchFamily="34" charset="0"/>
                <a:ea typeface="Verdana" panose="020B0604030504040204" pitchFamily="34" charset="0"/>
              </a:rPr>
              <a:t>&gt; Fil info&lt;/</a:t>
            </a:r>
            <a:r>
              <a:rPr lang="fr-FR" sz="1200">
                <a:solidFill>
                  <a:srgbClr val="558ED5"/>
                </a:solidFill>
                <a:latin typeface="Verdana" panose="020B0604030504040204" pitchFamily="34" charset="0"/>
                <a:ea typeface="Verdana" panose="020B0604030504040204" pitchFamily="34" charset="0"/>
              </a:rPr>
              <a:t>h2</a:t>
            </a:r>
            <a:r>
              <a:rPr lang="fr-FR" sz="1200">
                <a:solidFill>
                  <a:schemeClr val="bg1"/>
                </a:solidFill>
                <a:latin typeface="Verdana" panose="020B0604030504040204" pitchFamily="34" charset="0"/>
                <a:ea typeface="Verdana" panose="020B0604030504040204" pitchFamily="34" charset="0"/>
              </a:rPr>
              <a:t>&gt;</a:t>
            </a:r>
          </a:p>
          <a:p>
            <a:pPr>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nav</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="fil-info-select" </a:t>
            </a:r>
            <a:r>
              <a:rPr lang="fr-FR" sz="1200">
                <a:solidFill>
                  <a:srgbClr val="9DD5F1"/>
                </a:solidFill>
                <a:latin typeface="Verdana" panose="020B0604030504040204" pitchFamily="34" charset="0"/>
                <a:ea typeface="Verdana" panose="020B0604030504040204" pitchFamily="34" charset="0"/>
              </a:rPr>
              <a:t>id</a:t>
            </a:r>
            <a:r>
              <a:rPr lang="fr-FR" sz="1200">
                <a:solidFill>
                  <a:schemeClr val="bg1"/>
                </a:solidFill>
                <a:latin typeface="Verdana" panose="020B0604030504040204" pitchFamily="34" charset="0"/>
                <a:ea typeface="Verdana" panose="020B0604030504040204" pitchFamily="34" charset="0"/>
              </a:rPr>
              <a:t>="fil-info-select"&gt;</a:t>
            </a:r>
          </a:p>
          <a:p>
            <a:pPr>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en-US" sz="1200">
                <a:solidFill>
                  <a:srgbClr val="558ED5"/>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="fil-info"&gt;Sports&lt;/</a:t>
            </a:r>
            <a:r>
              <a:rPr lang="en-US" sz="1200">
                <a:solidFill>
                  <a:srgbClr val="558ED5"/>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rPr>
              <a:t>&gt;</a:t>
            </a:r>
          </a:p>
          <a:p>
            <a:pPr marL="452438" indent="-96838">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ul</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list</a:t>
            </a:r>
            <a:r>
              <a:rPr lang="fr-FR" sz="1200">
                <a:solidFill>
                  <a:schemeClr val="bg1"/>
                </a:solidFill>
                <a:latin typeface="Verdana" panose="020B0604030504040204" pitchFamily="34" charset="0"/>
                <a:ea typeface="Verdana" panose="020B0604030504040204" pitchFamily="34" charset="0"/>
              </a:rPr>
              <a:t>-</a:t>
            </a:r>
            <a:r>
              <a:rPr lang="fr-FR" sz="1200" err="1">
                <a:solidFill>
                  <a:schemeClr val="bg1"/>
                </a:solidFill>
                <a:latin typeface="Verdana" panose="020B0604030504040204" pitchFamily="34" charset="0"/>
                <a:ea typeface="Verdana" panose="020B0604030504040204" pitchFamily="34" charset="0"/>
              </a:rPr>
              <a:t>categorie</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id</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list</a:t>
            </a:r>
            <a:r>
              <a:rPr lang="fr-FR" sz="1200">
                <a:solidFill>
                  <a:schemeClr val="bg1"/>
                </a:solidFill>
                <a:latin typeface="Verdana" panose="020B0604030504040204" pitchFamily="34" charset="0"/>
                <a:ea typeface="Verdana" panose="020B0604030504040204" pitchFamily="34" charset="0"/>
              </a:rPr>
              <a:t>-</a:t>
            </a:r>
            <a:r>
              <a:rPr lang="fr-FR" sz="1200" err="1">
                <a:solidFill>
                  <a:schemeClr val="bg1"/>
                </a:solidFill>
                <a:latin typeface="Verdana" panose="020B0604030504040204" pitchFamily="34" charset="0"/>
                <a:ea typeface="Verdana" panose="020B0604030504040204" pitchFamily="34" charset="0"/>
              </a:rPr>
              <a:t>categorie</a:t>
            </a:r>
            <a:r>
              <a:rPr lang="fr-FR" sz="1200">
                <a:solidFill>
                  <a:schemeClr val="bg1"/>
                </a:solidFill>
                <a:latin typeface="Verdana" panose="020B0604030504040204" pitchFamily="34" charset="0"/>
                <a:ea typeface="Verdana" panose="020B0604030504040204" pitchFamily="34" charset="0"/>
              </a:rPr>
              <a:t>"&gt;</a:t>
            </a:r>
          </a:p>
          <a:p>
            <a:pPr marL="720725" indent="-96838">
              <a:lnSpc>
                <a:spcPct val="90000"/>
              </a:lnSpc>
              <a:spcAft>
                <a:spcPts val="600"/>
              </a:spcAft>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spcAft>
                <a:spcPts val="600"/>
              </a:spcAft>
              <a:tabLst>
                <a:tab pos="177800" algn="l"/>
                <a:tab pos="361950" algn="l"/>
                <a:tab pos="539750" algn="l"/>
                <a:tab pos="892175"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="#sports"&gt;Sports&lt;/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="#actu"&gt;Actu&lt;/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="#auto"&gt;Auto&lt;/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spcAft>
                <a:spcPts val="600"/>
              </a:spcAft>
              <a:tabLst>
                <a:tab pos="177800" algn="l"/>
                <a:tab pos="361950" algn="l"/>
              </a:tabLst>
            </a:pPr>
            <a:r>
              <a:rPr lang="fr-FR" sz="1200">
                <a:solidFill>
                  <a:schemeClr val="bg1"/>
                </a:solidFill>
                <a:latin typeface="Verdana" panose="020B0604030504040204" pitchFamily="34" charset="0"/>
                <a:ea typeface="Verdana" panose="020B0604030504040204" pitchFamily="34" charset="0"/>
              </a:rPr>
              <a:t>…</a:t>
            </a:r>
          </a:p>
        </p:txBody>
      </p:sp>
      <p:pic>
        <p:nvPicPr>
          <p:cNvPr id="5" name="Image">
            <a:extLst>
              <a:ext uri="{FF2B5EF4-FFF2-40B4-BE49-F238E27FC236}">
                <a16:creationId xmlns:a16="http://schemas.microsoft.com/office/drawing/2014/main" id="{43C9307B-B41D-283C-5092-8473833D93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55742" y="706225"/>
            <a:ext cx="3006830" cy="2196000"/>
          </a:xfrm>
          <a:prstGeom prst="rect">
            <a:avLst/>
          </a:prstGeom>
          <a:ln>
            <a:noFill/>
          </a:ln>
        </p:spPr>
      </p:pic>
      <p:sp>
        <p:nvSpPr>
          <p:cNvPr id="2" name="Code complet">
            <a:extLst>
              <a:ext uri="{FF2B5EF4-FFF2-40B4-BE49-F238E27FC236}">
                <a16:creationId xmlns:a16="http://schemas.microsoft.com/office/drawing/2014/main" id="{105CBE2B-84D8-6D6E-B7A6-27E0D7CF3448}"/>
              </a:ext>
            </a:extLst>
          </p:cNvPr>
          <p:cNvSpPr txBox="1"/>
          <p:nvPr/>
        </p:nvSpPr>
        <p:spPr>
          <a:xfrm>
            <a:off x="313200" y="706227"/>
            <a:ext cx="5440619" cy="4247317"/>
          </a:xfrm>
          <a:prstGeom prst="rect">
            <a:avLst/>
          </a:prstGeom>
          <a:solidFill>
            <a:schemeClr val="tx1"/>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90000"/>
              </a:lnSpc>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div</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entete</a:t>
            </a:r>
            <a:r>
              <a:rPr lang="fr-FR" sz="1200">
                <a:solidFill>
                  <a:schemeClr val="bg1"/>
                </a:solidFill>
                <a:latin typeface="Verdana" panose="020B0604030504040204" pitchFamily="34" charset="0"/>
                <a:ea typeface="Verdana" panose="020B0604030504040204" pitchFamily="34" charset="0"/>
              </a:rPr>
              <a:t> bloc-commun"&gt;</a:t>
            </a:r>
          </a:p>
          <a:p>
            <a:pPr>
              <a:lnSpc>
                <a:spcPct val="90000"/>
              </a:lnSpc>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h2</a:t>
            </a:r>
            <a:r>
              <a:rPr lang="fr-FR" sz="1200">
                <a:solidFill>
                  <a:schemeClr val="bg1"/>
                </a:solidFill>
                <a:latin typeface="Verdana" panose="020B0604030504040204" pitchFamily="34" charset="0"/>
                <a:ea typeface="Verdana" panose="020B0604030504040204" pitchFamily="34" charset="0"/>
              </a:rPr>
              <a:t>&gt; Fil info&lt;/</a:t>
            </a:r>
            <a:r>
              <a:rPr lang="fr-FR" sz="1200">
                <a:solidFill>
                  <a:srgbClr val="558ED5"/>
                </a:solidFill>
                <a:latin typeface="Verdana" panose="020B0604030504040204" pitchFamily="34" charset="0"/>
                <a:ea typeface="Verdana" panose="020B0604030504040204" pitchFamily="34" charset="0"/>
              </a:rPr>
              <a:t>h2</a:t>
            </a:r>
            <a:r>
              <a:rPr lang="fr-FR" sz="1200">
                <a:solidFill>
                  <a:schemeClr val="bg1"/>
                </a:solidFill>
                <a:latin typeface="Verdana" panose="020B0604030504040204" pitchFamily="34" charset="0"/>
                <a:ea typeface="Verdana" panose="020B0604030504040204" pitchFamily="34" charset="0"/>
              </a:rPr>
              <a:t>&gt;</a:t>
            </a:r>
          </a:p>
          <a:p>
            <a:pPr>
              <a:lnSpc>
                <a:spcPct val="90000"/>
              </a:lnSpc>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nav</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="fil-info-select" </a:t>
            </a:r>
            <a:r>
              <a:rPr lang="fr-FR" sz="1200">
                <a:solidFill>
                  <a:srgbClr val="9DD5F1"/>
                </a:solidFill>
                <a:latin typeface="Verdana" panose="020B0604030504040204" pitchFamily="34" charset="0"/>
                <a:ea typeface="Verdana" panose="020B0604030504040204" pitchFamily="34" charset="0"/>
              </a:rPr>
              <a:t>id</a:t>
            </a:r>
            <a:r>
              <a:rPr lang="fr-FR" sz="1200">
                <a:solidFill>
                  <a:schemeClr val="bg1"/>
                </a:solidFill>
                <a:latin typeface="Verdana" panose="020B0604030504040204" pitchFamily="34" charset="0"/>
                <a:ea typeface="Verdana" panose="020B0604030504040204" pitchFamily="34" charset="0"/>
              </a:rPr>
              <a:t>="fil-info-select"&gt;</a:t>
            </a:r>
          </a:p>
          <a:p>
            <a:pPr>
              <a:lnSpc>
                <a:spcPct val="90000"/>
              </a:lnSpc>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en-US" sz="1200">
                <a:solidFill>
                  <a:srgbClr val="558ED5"/>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 </a:t>
            </a:r>
          </a:p>
          <a:p>
            <a:pPr marL="627063">
              <a:lnSpc>
                <a:spcPct val="90000"/>
              </a:lnSpc>
              <a:tabLst>
                <a:tab pos="177800" algn="l"/>
                <a:tab pos="361950" algn="l"/>
                <a:tab pos="539750" algn="l"/>
                <a:tab pos="715963" algn="l"/>
              </a:tabLst>
            </a:pPr>
            <a:r>
              <a:rPr lang="fr-FR" sz="1200">
                <a:solidFill>
                  <a:schemeClr val="bg2"/>
                </a:solidFill>
                <a:latin typeface="Verdana" panose="020B0604030504040204" pitchFamily="34" charset="0"/>
                <a:ea typeface="Verdana" panose="020B0604030504040204" pitchFamily="34" charset="0"/>
              </a:rPr>
              <a:t>aria-</a:t>
            </a:r>
            <a:r>
              <a:rPr lang="fr-FR" sz="1200" err="1">
                <a:solidFill>
                  <a:schemeClr val="bg2"/>
                </a:solidFill>
                <a:latin typeface="Verdana" panose="020B0604030504040204" pitchFamily="34" charset="0"/>
                <a:ea typeface="Verdana" panose="020B0604030504040204" pitchFamily="34" charset="0"/>
              </a:rPr>
              <a:t>haspopup</a:t>
            </a:r>
            <a:r>
              <a:rPr lang="fr-FR" sz="1200">
                <a:solidFill>
                  <a:schemeClr val="bg2"/>
                </a:solidFill>
                <a:latin typeface="Verdana" panose="020B0604030504040204" pitchFamily="34" charset="0"/>
                <a:ea typeface="Verdana" panose="020B0604030504040204" pitchFamily="34" charset="0"/>
              </a:rPr>
              <a:t>="</a:t>
            </a:r>
            <a:r>
              <a:rPr lang="fr-FR" sz="1200" err="1">
                <a:solidFill>
                  <a:schemeClr val="bg2"/>
                </a:solidFill>
                <a:latin typeface="Verdana" panose="020B0604030504040204" pitchFamily="34" charset="0"/>
                <a:ea typeface="Verdana" panose="020B0604030504040204" pitchFamily="34" charset="0"/>
              </a:rPr>
              <a:t>true</a:t>
            </a:r>
            <a:r>
              <a:rPr lang="fr-FR" sz="1200">
                <a:solidFill>
                  <a:schemeClr val="bg2"/>
                </a:solidFill>
                <a:latin typeface="Verdana" panose="020B0604030504040204" pitchFamily="34" charset="0"/>
                <a:ea typeface="Verdana" panose="020B0604030504040204" pitchFamily="34" charset="0"/>
              </a:rPr>
              <a:t>" </a:t>
            </a:r>
          </a:p>
          <a:p>
            <a:pPr marL="627063">
              <a:lnSpc>
                <a:spcPct val="90000"/>
              </a:lnSpc>
              <a:tabLst>
                <a:tab pos="177800" algn="l"/>
                <a:tab pos="361950" algn="l"/>
                <a:tab pos="539750" algn="l"/>
                <a:tab pos="715963" algn="l"/>
              </a:tabLst>
            </a:pPr>
            <a:r>
              <a:rPr lang="fr-FR" sz="1200">
                <a:solidFill>
                  <a:schemeClr val="bg2"/>
                </a:solidFill>
                <a:latin typeface="Verdana" panose="020B0604030504040204" pitchFamily="34" charset="0"/>
                <a:ea typeface="Verdana" panose="020B0604030504040204" pitchFamily="34" charset="0"/>
              </a:rPr>
              <a:t>aria-</a:t>
            </a:r>
            <a:r>
              <a:rPr lang="fr-FR" sz="1200" err="1">
                <a:solidFill>
                  <a:schemeClr val="bg2"/>
                </a:solidFill>
                <a:latin typeface="Verdana" panose="020B0604030504040204" pitchFamily="34" charset="0"/>
                <a:ea typeface="Verdana" panose="020B0604030504040204" pitchFamily="34" charset="0"/>
              </a:rPr>
              <a:t>controls</a:t>
            </a:r>
            <a:r>
              <a:rPr lang="fr-FR" sz="1200">
                <a:solidFill>
                  <a:schemeClr val="bg2"/>
                </a:solidFill>
                <a:latin typeface="Verdana" panose="020B0604030504040204" pitchFamily="34" charset="0"/>
                <a:ea typeface="Verdana" panose="020B0604030504040204" pitchFamily="34" charset="0"/>
              </a:rPr>
              <a:t>="menu2" </a:t>
            </a:r>
          </a:p>
          <a:p>
            <a:pPr marL="627063">
              <a:lnSpc>
                <a:spcPct val="90000"/>
              </a:lnSpc>
              <a:tabLst>
                <a:tab pos="177800" algn="l"/>
                <a:tab pos="361950" algn="l"/>
                <a:tab pos="539750" algn="l"/>
                <a:tab pos="715963" algn="l"/>
              </a:tabLst>
            </a:pPr>
            <a:r>
              <a:rPr lang="fr-FR" sz="1200">
                <a:solidFill>
                  <a:schemeClr val="bg2"/>
                </a:solidFill>
                <a:latin typeface="Verdana" panose="020B0604030504040204" pitchFamily="34" charset="0"/>
                <a:ea typeface="Verdana" panose="020B0604030504040204" pitchFamily="34" charset="0"/>
              </a:rPr>
              <a:t>aria-</a:t>
            </a:r>
            <a:r>
              <a:rPr lang="fr-FR" sz="1200" err="1">
                <a:solidFill>
                  <a:schemeClr val="bg2"/>
                </a:solidFill>
                <a:latin typeface="Verdana" panose="020B0604030504040204" pitchFamily="34" charset="0"/>
                <a:ea typeface="Verdana" panose="020B0604030504040204" pitchFamily="34" charset="0"/>
              </a:rPr>
              <a:t>expanded</a:t>
            </a:r>
            <a:r>
              <a:rPr lang="fr-FR" sz="1200">
                <a:solidFill>
                  <a:schemeClr val="bg2"/>
                </a:solidFill>
                <a:latin typeface="Verdana" panose="020B0604030504040204" pitchFamily="34" charset="0"/>
                <a:ea typeface="Verdana" panose="020B0604030504040204" pitchFamily="34" charset="0"/>
              </a:rPr>
              <a:t>="false"</a:t>
            </a:r>
            <a:r>
              <a:rPr lang="fr-FR" sz="1200">
                <a:solidFill>
                  <a:schemeClr val="bg1"/>
                </a:solidFill>
                <a:latin typeface="Verdana" panose="020B0604030504040204" pitchFamily="34" charset="0"/>
                <a:ea typeface="Verdana" panose="020B0604030504040204" pitchFamily="34" charset="0"/>
              </a:rPr>
              <a:t>&gt;</a:t>
            </a:r>
            <a:r>
              <a:rPr lang="fr-FR" sz="1200">
                <a:solidFill>
                  <a:schemeClr val="bg2"/>
                </a:solidFill>
                <a:latin typeface="Verdana" panose="020B0604030504040204" pitchFamily="34" charset="0"/>
                <a:ea typeface="Verdana" panose="020B0604030504040204" pitchFamily="34" charset="0"/>
              </a:rPr>
              <a:t> </a:t>
            </a:r>
          </a:p>
          <a:p>
            <a:pPr marL="357188">
              <a:lnSpc>
                <a:spcPct val="90000"/>
              </a:lnSpc>
              <a:tabLst>
                <a:tab pos="177800" algn="l"/>
                <a:tab pos="538163" algn="l"/>
                <a:tab pos="539750" algn="l"/>
                <a:tab pos="715963" algn="l"/>
              </a:tabLst>
            </a:pPr>
            <a:r>
              <a:rPr lang="fr-FR" sz="1200">
                <a:solidFill>
                  <a:schemeClr val="bg1"/>
                </a:solidFill>
                <a:latin typeface="Verdana" panose="020B0604030504040204" pitchFamily="34" charset="0"/>
                <a:ea typeface="Verdana" panose="020B0604030504040204" pitchFamily="34" charset="0"/>
              </a:rPr>
              <a:t>   Sports</a:t>
            </a:r>
          </a:p>
          <a:p>
            <a:pPr marL="357188">
              <a:lnSpc>
                <a:spcPct val="90000"/>
              </a:lnSpc>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&lt;/</a:t>
            </a:r>
            <a:r>
              <a:rPr lang="en-US" sz="1200">
                <a:solidFill>
                  <a:srgbClr val="558ED5"/>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rPr>
              <a:t>&gt;</a:t>
            </a:r>
          </a:p>
          <a:p>
            <a:pPr marL="452438" indent="-96838">
              <a:lnSpc>
                <a:spcPct val="90000"/>
              </a:lnSpc>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ul</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list</a:t>
            </a:r>
            <a:r>
              <a:rPr lang="fr-FR" sz="1200">
                <a:solidFill>
                  <a:schemeClr val="bg1"/>
                </a:solidFill>
                <a:latin typeface="Verdana" panose="020B0604030504040204" pitchFamily="34" charset="0"/>
                <a:ea typeface="Verdana" panose="020B0604030504040204" pitchFamily="34" charset="0"/>
              </a:rPr>
              <a:t>-</a:t>
            </a:r>
            <a:r>
              <a:rPr lang="fr-FR" sz="1200" err="1">
                <a:solidFill>
                  <a:schemeClr val="bg1"/>
                </a:solidFill>
                <a:latin typeface="Verdana" panose="020B0604030504040204" pitchFamily="34" charset="0"/>
                <a:ea typeface="Verdana" panose="020B0604030504040204" pitchFamily="34" charset="0"/>
              </a:rPr>
              <a:t>categorie</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id</a:t>
            </a:r>
            <a:r>
              <a:rPr lang="fr-FR" sz="1200">
                <a:solidFill>
                  <a:schemeClr val="bg1"/>
                </a:solidFill>
                <a:latin typeface="Verdana" panose="020B0604030504040204" pitchFamily="34" charset="0"/>
                <a:ea typeface="Verdana" panose="020B0604030504040204" pitchFamily="34" charset="0"/>
              </a:rPr>
              <a:t>="fil-info-</a:t>
            </a:r>
            <a:r>
              <a:rPr lang="fr-FR" sz="1200" err="1">
                <a:solidFill>
                  <a:schemeClr val="bg1"/>
                </a:solidFill>
                <a:latin typeface="Verdana" panose="020B0604030504040204" pitchFamily="34" charset="0"/>
                <a:ea typeface="Verdana" panose="020B0604030504040204" pitchFamily="34" charset="0"/>
              </a:rPr>
              <a:t>list</a:t>
            </a:r>
            <a:r>
              <a:rPr lang="fr-FR" sz="1200">
                <a:solidFill>
                  <a:schemeClr val="bg1"/>
                </a:solidFill>
                <a:latin typeface="Verdana" panose="020B0604030504040204" pitchFamily="34" charset="0"/>
                <a:ea typeface="Verdana" panose="020B0604030504040204" pitchFamily="34" charset="0"/>
              </a:rPr>
              <a:t>-</a:t>
            </a:r>
            <a:r>
              <a:rPr lang="fr-FR" sz="1200" err="1">
                <a:solidFill>
                  <a:schemeClr val="bg1"/>
                </a:solidFill>
                <a:latin typeface="Verdana" panose="020B0604030504040204" pitchFamily="34" charset="0"/>
                <a:ea typeface="Verdana" panose="020B0604030504040204" pitchFamily="34" charset="0"/>
              </a:rPr>
              <a:t>categorie</a:t>
            </a:r>
            <a:r>
              <a:rPr lang="fr-FR" sz="1200">
                <a:solidFill>
                  <a:schemeClr val="bg1"/>
                </a:solidFill>
                <a:latin typeface="Verdana" panose="020B0604030504040204" pitchFamily="34" charset="0"/>
                <a:ea typeface="Verdana" panose="020B0604030504040204" pitchFamily="34" charset="0"/>
              </a:rPr>
              <a:t> </a:t>
            </a:r>
          </a:p>
          <a:p>
            <a:pPr marL="627063">
              <a:lnSpc>
                <a:spcPct val="90000"/>
              </a:lnSpc>
              <a:tabLst>
                <a:tab pos="177800" algn="l"/>
                <a:tab pos="361950" algn="l"/>
                <a:tab pos="539750" algn="l"/>
                <a:tab pos="715963" algn="l"/>
              </a:tabLst>
            </a:pP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="menu"</a:t>
            </a:r>
            <a:r>
              <a:rPr lang="fr-FR" sz="1200">
                <a:solidFill>
                  <a:schemeClr val="bg1"/>
                </a:solidFill>
                <a:latin typeface="Verdana" panose="020B0604030504040204" pitchFamily="34" charset="0"/>
                <a:ea typeface="Verdana" panose="020B0604030504040204" pitchFamily="34" charset="0"/>
              </a:rPr>
              <a:t> </a:t>
            </a:r>
          </a:p>
          <a:p>
            <a:pPr marL="627063">
              <a:lnSpc>
                <a:spcPct val="90000"/>
              </a:lnSpc>
              <a:tabLst>
                <a:tab pos="177800" algn="l"/>
                <a:tab pos="361950" algn="l"/>
                <a:tab pos="539750" algn="l"/>
                <a:tab pos="715963" algn="l"/>
              </a:tabLst>
            </a:pPr>
            <a:r>
              <a:rPr lang="fr-FR" sz="1200">
                <a:solidFill>
                  <a:schemeClr val="bg2"/>
                </a:solidFill>
                <a:latin typeface="Verdana" panose="020B0604030504040204" pitchFamily="34" charset="0"/>
                <a:ea typeface="Verdana" panose="020B0604030504040204" pitchFamily="34" charset="0"/>
              </a:rPr>
              <a:t>aria-</a:t>
            </a:r>
            <a:r>
              <a:rPr lang="fr-FR" sz="1200" err="1">
                <a:solidFill>
                  <a:schemeClr val="bg2"/>
                </a:solidFill>
                <a:latin typeface="Verdana" panose="020B0604030504040204" pitchFamily="34" charset="0"/>
                <a:ea typeface="Verdana" panose="020B0604030504040204" pitchFamily="34" charset="0"/>
              </a:rPr>
              <a:t>labelledby</a:t>
            </a:r>
            <a:r>
              <a:rPr lang="fr-FR" sz="1200">
                <a:solidFill>
                  <a:schemeClr val="bg2"/>
                </a:solidFill>
                <a:latin typeface="Verdana" panose="020B0604030504040204" pitchFamily="34" charset="0"/>
                <a:ea typeface="Verdana" panose="020B0604030504040204" pitchFamily="34" charset="0"/>
              </a:rPr>
              <a:t>="</a:t>
            </a:r>
            <a:r>
              <a:rPr lang="fr-FR" sz="1200" err="1">
                <a:solidFill>
                  <a:schemeClr val="bg2"/>
                </a:solidFill>
                <a:latin typeface="Verdana" panose="020B0604030504040204" pitchFamily="34" charset="0"/>
                <a:ea typeface="Verdana" panose="020B0604030504040204" pitchFamily="34" charset="0"/>
              </a:rPr>
              <a:t>menubutton</a:t>
            </a:r>
            <a:r>
              <a:rPr lang="fr-FR" sz="1200">
                <a:solidFill>
                  <a:schemeClr val="bg2"/>
                </a:solidFill>
                <a:latin typeface="Verdana" panose="020B0604030504040204" pitchFamily="34" charset="0"/>
                <a:ea typeface="Verdana" panose="020B0604030504040204" pitchFamily="34" charset="0"/>
              </a:rPr>
              <a:t>"</a:t>
            </a:r>
            <a:r>
              <a:rPr lang="fr-FR" sz="1200">
                <a:solidFill>
                  <a:schemeClr val="bg1"/>
                </a:solidFill>
                <a:latin typeface="Verdana" panose="020B0604030504040204" pitchFamily="34" charset="0"/>
                <a:ea typeface="Verdana" panose="020B0604030504040204" pitchFamily="34" charset="0"/>
              </a:rPr>
              <a:t>&gt;</a:t>
            </a:r>
          </a:p>
          <a:p>
            <a:pPr marL="720725" indent="-96838">
              <a:lnSpc>
                <a:spcPct val="90000"/>
              </a:lnSpc>
              <a:tabLst>
                <a:tab pos="177800" algn="l"/>
                <a:tab pos="361950" algn="l"/>
                <a:tab pos="539750" algn="l"/>
                <a:tab pos="715963"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 </a:t>
            </a: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="none"</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tabLst>
                <a:tab pos="177800" algn="l"/>
                <a:tab pos="361950" algn="l"/>
                <a:tab pos="539750" algn="l"/>
                <a:tab pos="892175"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="#sports" </a:t>
            </a: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a:t>
            </a:r>
            <a:r>
              <a:rPr lang="fr-FR" sz="1200" err="1">
                <a:solidFill>
                  <a:schemeClr val="bg2"/>
                </a:solidFill>
                <a:latin typeface="Verdana" panose="020B0604030504040204" pitchFamily="34" charset="0"/>
                <a:ea typeface="Verdana" panose="020B0604030504040204" pitchFamily="34" charset="0"/>
              </a:rPr>
              <a:t>menuitem</a:t>
            </a:r>
            <a:r>
              <a:rPr lang="fr-FR" sz="1200">
                <a:solidFill>
                  <a:schemeClr val="bg2"/>
                </a:solidFill>
                <a:latin typeface="Verdana" panose="020B0604030504040204" pitchFamily="34" charset="0"/>
                <a:ea typeface="Verdana" panose="020B0604030504040204" pitchFamily="34" charset="0"/>
              </a:rPr>
              <a:t>"</a:t>
            </a:r>
            <a:r>
              <a:rPr lang="fr-FR" sz="1200">
                <a:solidFill>
                  <a:schemeClr val="bg1"/>
                </a:solidFill>
                <a:latin typeface="Verdana" panose="020B0604030504040204" pitchFamily="34" charset="0"/>
                <a:ea typeface="Verdana" panose="020B0604030504040204" pitchFamily="34" charset="0"/>
              </a:rPr>
              <a:t>&gt;Sports&lt;/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 </a:t>
            </a: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="none"</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="#actu" </a:t>
            </a: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a:t>
            </a:r>
            <a:r>
              <a:rPr lang="fr-FR" sz="1200" err="1">
                <a:solidFill>
                  <a:schemeClr val="bg2"/>
                </a:solidFill>
                <a:latin typeface="Verdana" panose="020B0604030504040204" pitchFamily="34" charset="0"/>
                <a:ea typeface="Verdana" panose="020B0604030504040204" pitchFamily="34" charset="0"/>
              </a:rPr>
              <a:t>menuitem</a:t>
            </a:r>
            <a:r>
              <a:rPr lang="fr-FR" sz="1200">
                <a:solidFill>
                  <a:schemeClr val="bg2"/>
                </a:solidFill>
                <a:latin typeface="Verdana" panose="020B0604030504040204" pitchFamily="34" charset="0"/>
                <a:ea typeface="Verdana" panose="020B0604030504040204" pitchFamily="34" charset="0"/>
              </a:rPr>
              <a:t>"</a:t>
            </a:r>
            <a:r>
              <a:rPr lang="fr-FR" sz="1200">
                <a:solidFill>
                  <a:schemeClr val="bg1"/>
                </a:solidFill>
                <a:latin typeface="Verdana" panose="020B0604030504040204" pitchFamily="34" charset="0"/>
                <a:ea typeface="Verdana" panose="020B0604030504040204" pitchFamily="34" charset="0"/>
              </a:rPr>
              <a:t>&gt;Actu&lt;/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 </a:t>
            </a: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="none"</a:t>
            </a:r>
            <a:r>
              <a:rPr lang="fr-FR" sz="1200">
                <a:solidFill>
                  <a:schemeClr val="bg1"/>
                </a:solidFill>
                <a:latin typeface="Verdana" panose="020B0604030504040204" pitchFamily="34" charset="0"/>
                <a:ea typeface="Verdana" panose="020B0604030504040204" pitchFamily="34" charset="0"/>
              </a:rPr>
              <a:t>&gt;</a:t>
            </a:r>
          </a:p>
          <a:p>
            <a:pPr marL="806450">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 </a:t>
            </a:r>
            <a:r>
              <a:rPr lang="fr-FR" sz="1200">
                <a:solidFill>
                  <a:srgbClr val="9DD5F1"/>
                </a:solidFill>
                <a:latin typeface="Verdana" panose="020B0604030504040204" pitchFamily="34" charset="0"/>
                <a:ea typeface="Verdana" panose="020B0604030504040204" pitchFamily="34" charset="0"/>
              </a:rPr>
              <a:t>class</a:t>
            </a:r>
            <a:r>
              <a:rPr lang="fr-FR" sz="1200">
                <a:solidFill>
                  <a:schemeClr val="bg1"/>
                </a:solidFill>
                <a:latin typeface="Verdana" panose="020B0604030504040204" pitchFamily="34" charset="0"/>
                <a:ea typeface="Verdana" panose="020B0604030504040204" pitchFamily="34" charset="0"/>
              </a:rPr>
              <a:t>="fil-info-item" </a:t>
            </a:r>
            <a:r>
              <a:rPr lang="fr-FR" sz="1200">
                <a:solidFill>
                  <a:srgbClr val="9DD5F1"/>
                </a:solidFill>
                <a:latin typeface="Verdana" panose="020B0604030504040204" pitchFamily="34" charset="0"/>
                <a:ea typeface="Verdana" panose="020B0604030504040204" pitchFamily="34" charset="0"/>
              </a:rPr>
              <a:t>href</a:t>
            </a:r>
            <a:r>
              <a:rPr lang="fr-FR" sz="1200">
                <a:solidFill>
                  <a:schemeClr val="bg1"/>
                </a:solidFill>
                <a:latin typeface="Verdana" panose="020B0604030504040204" pitchFamily="34" charset="0"/>
                <a:ea typeface="Verdana" panose="020B0604030504040204" pitchFamily="34" charset="0"/>
              </a:rPr>
              <a:t>="#auto" </a:t>
            </a:r>
            <a:r>
              <a:rPr lang="fr-FR" sz="1200" err="1">
                <a:solidFill>
                  <a:schemeClr val="bg2"/>
                </a:solidFill>
                <a:latin typeface="Verdana" panose="020B0604030504040204" pitchFamily="34" charset="0"/>
                <a:ea typeface="Verdana" panose="020B0604030504040204" pitchFamily="34" charset="0"/>
              </a:rPr>
              <a:t>role</a:t>
            </a:r>
            <a:r>
              <a:rPr lang="fr-FR" sz="1200">
                <a:solidFill>
                  <a:schemeClr val="bg2"/>
                </a:solidFill>
                <a:latin typeface="Verdana" panose="020B0604030504040204" pitchFamily="34" charset="0"/>
                <a:ea typeface="Verdana" panose="020B0604030504040204" pitchFamily="34" charset="0"/>
              </a:rPr>
              <a:t>="</a:t>
            </a:r>
            <a:r>
              <a:rPr lang="fr-FR" sz="1200" err="1">
                <a:solidFill>
                  <a:schemeClr val="bg2"/>
                </a:solidFill>
                <a:latin typeface="Verdana" panose="020B0604030504040204" pitchFamily="34" charset="0"/>
                <a:ea typeface="Verdana" panose="020B0604030504040204" pitchFamily="34" charset="0"/>
              </a:rPr>
              <a:t>menuitem</a:t>
            </a:r>
            <a:r>
              <a:rPr lang="fr-FR" sz="1200">
                <a:solidFill>
                  <a:schemeClr val="bg2"/>
                </a:solidFill>
                <a:latin typeface="Verdana" panose="020B0604030504040204" pitchFamily="34" charset="0"/>
                <a:ea typeface="Verdana" panose="020B0604030504040204" pitchFamily="34" charset="0"/>
              </a:rPr>
              <a:t>"</a:t>
            </a:r>
            <a:r>
              <a:rPr lang="fr-FR" sz="1200">
                <a:solidFill>
                  <a:schemeClr val="bg1"/>
                </a:solidFill>
                <a:latin typeface="Verdana" panose="020B0604030504040204" pitchFamily="34" charset="0"/>
                <a:ea typeface="Verdana" panose="020B0604030504040204" pitchFamily="34" charset="0"/>
              </a:rPr>
              <a:t>&gt;Auto&lt;/</a:t>
            </a:r>
            <a:r>
              <a:rPr lang="fr-FR" sz="1200">
                <a:solidFill>
                  <a:srgbClr val="558ED5"/>
                </a:solidFill>
                <a:latin typeface="Verdana" panose="020B0604030504040204" pitchFamily="34" charset="0"/>
                <a:ea typeface="Verdana" panose="020B0604030504040204" pitchFamily="34" charset="0"/>
              </a:rPr>
              <a:t>a</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li</a:t>
            </a:r>
            <a:r>
              <a:rPr lang="fr-FR" sz="1200">
                <a:solidFill>
                  <a:schemeClr val="bg1"/>
                </a:solidFill>
                <a:latin typeface="Verdana" panose="020B0604030504040204" pitchFamily="34" charset="0"/>
                <a:ea typeface="Verdana" panose="020B0604030504040204" pitchFamily="34" charset="0"/>
              </a:rPr>
              <a:t>&gt;</a:t>
            </a:r>
          </a:p>
          <a:p>
            <a:pPr marL="623888">
              <a:lnSpc>
                <a:spcPct val="90000"/>
              </a:lnSpc>
              <a:tabLst>
                <a:tab pos="177800" algn="l"/>
                <a:tab pos="361950" algn="l"/>
              </a:tabLst>
            </a:pPr>
            <a:r>
              <a:rPr lang="fr-FR" sz="1200">
                <a:solidFill>
                  <a:schemeClr val="bg1"/>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829742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77D85691-EF8D-1880-D174-2D9D12470F4F}"/>
              </a:ext>
            </a:extLst>
          </p:cNvPr>
          <p:cNvSpPr>
            <a:spLocks noGrp="1"/>
          </p:cNvSpPr>
          <p:nvPr>
            <p:ph type="title"/>
          </p:nvPr>
        </p:nvSpPr>
        <p:spPr/>
        <p:txBody>
          <a:bodyPr/>
          <a:lstStyle/>
          <a:p>
            <a:pPr marL="457200" indent="-457200">
              <a:buFont typeface="+mj-lt"/>
              <a:buAutoNum type="arabicPeriod" startAt="4"/>
            </a:pPr>
            <a:r>
              <a:rPr lang="fr-FR"/>
              <a:t>Techniques</a:t>
            </a:r>
            <a:br>
              <a:rPr lang="fr-FR"/>
            </a:br>
            <a:r>
              <a:rPr lang="fr-FR">
                <a:solidFill>
                  <a:schemeClr val="bg1"/>
                </a:solidFill>
              </a:rPr>
              <a:t>Le masquage accessible</a:t>
            </a:r>
            <a:endParaRPr lang="fr-FR"/>
          </a:p>
        </p:txBody>
      </p:sp>
      <p:sp>
        <p:nvSpPr>
          <p:cNvPr id="6" name="Texte - Ne pas utiliser">
            <a:extLst>
              <a:ext uri="{FF2B5EF4-FFF2-40B4-BE49-F238E27FC236}">
                <a16:creationId xmlns:a16="http://schemas.microsoft.com/office/drawing/2014/main" id="{A78DE4DC-A9AA-A605-DFCA-40B1EEA841EC}"/>
              </a:ext>
            </a:extLst>
          </p:cNvPr>
          <p:cNvSpPr txBox="1">
            <a:spLocks/>
          </p:cNvSpPr>
          <p:nvPr/>
        </p:nvSpPr>
        <p:spPr>
          <a:xfrm>
            <a:off x="305122" y="4542986"/>
            <a:ext cx="8515350" cy="333599"/>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6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spcAft>
                <a:spcPts val="600"/>
              </a:spcAft>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spcAft>
                <a:spcPts val="600"/>
              </a:spcAft>
              <a:buFont typeface="Arial" panose="020B0604020202020204" pitchFamily="34" charset="0"/>
              <a:buChar char="–"/>
              <a:defRPr sz="16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8038" lvl="3"/>
            <a:r>
              <a:rPr lang="fr-FR"/>
              <a:t>Ne pas utiliser les propriétés CSS </a:t>
            </a:r>
            <a:r>
              <a:rPr lang="en-US" b="1">
                <a:solidFill>
                  <a:srgbClr val="FF7900"/>
                </a:solidFill>
              </a:rPr>
              <a:t>display: none</a:t>
            </a:r>
            <a:r>
              <a:rPr lang="en-US" b="1"/>
              <a:t> </a:t>
            </a:r>
            <a:r>
              <a:rPr lang="fr-FR"/>
              <a:t>ou </a:t>
            </a:r>
            <a:r>
              <a:rPr lang="en-US" b="1">
                <a:solidFill>
                  <a:srgbClr val="FF7900"/>
                </a:solidFill>
              </a:rPr>
              <a:t>visibility: hidden</a:t>
            </a:r>
            <a:endParaRPr lang="fr-FR"/>
          </a:p>
          <a:p>
            <a:endParaRPr lang="fr-FR"/>
          </a:p>
        </p:txBody>
      </p:sp>
      <p:sp>
        <p:nvSpPr>
          <p:cNvPr id="3" name="Texte - Utiliser">
            <a:extLst>
              <a:ext uri="{FF2B5EF4-FFF2-40B4-BE49-F238E27FC236}">
                <a16:creationId xmlns:a16="http://schemas.microsoft.com/office/drawing/2014/main" id="{1D166F86-B72C-42F1-0F39-CE27742D8E30}"/>
              </a:ext>
            </a:extLst>
          </p:cNvPr>
          <p:cNvSpPr>
            <a:spLocks noGrp="1"/>
          </p:cNvSpPr>
          <p:nvPr>
            <p:ph idx="1"/>
          </p:nvPr>
        </p:nvSpPr>
        <p:spPr>
          <a:xfrm>
            <a:off x="314325" y="1181101"/>
            <a:ext cx="8603171" cy="3370262"/>
          </a:xfrm>
        </p:spPr>
        <p:txBody>
          <a:bodyPr/>
          <a:lstStyle/>
          <a:p>
            <a:pPr lvl="2"/>
            <a:r>
              <a:rPr lang="fr-FR"/>
              <a:t>Description :</a:t>
            </a:r>
          </a:p>
          <a:p>
            <a:pPr lvl="3">
              <a:buClr>
                <a:schemeClr val="bg1"/>
              </a:buClr>
            </a:pPr>
            <a:r>
              <a:rPr lang="fr-FR" b="1">
                <a:solidFill>
                  <a:srgbClr val="FF7900"/>
                </a:solidFill>
              </a:rPr>
              <a:t>Insérer un élément sans l’afficher à l’écran </a:t>
            </a:r>
            <a:r>
              <a:rPr lang="fr-FR"/>
              <a:t>:</a:t>
            </a:r>
          </a:p>
          <a:p>
            <a:pPr marL="808038" lvl="3"/>
            <a:r>
              <a:rPr lang="fr-FR">
                <a:solidFill>
                  <a:srgbClr val="FFFFFF"/>
                </a:solidFill>
              </a:rPr>
              <a:t>Utiliser une classe CSS de masquage accessible </a:t>
            </a:r>
            <a:r>
              <a:rPr lang="en-US" b="1" err="1">
                <a:solidFill>
                  <a:srgbClr val="FF7900"/>
                </a:solidFill>
              </a:rPr>
              <a:t>sr</a:t>
            </a:r>
            <a:r>
              <a:rPr lang="en-US" b="1">
                <a:solidFill>
                  <a:srgbClr val="FF7900"/>
                </a:solidFill>
              </a:rPr>
              <a:t>-only</a:t>
            </a:r>
            <a:r>
              <a:rPr lang="fr-FR" b="1">
                <a:solidFill>
                  <a:srgbClr val="FF7900"/>
                </a:solidFill>
              </a:rPr>
              <a:t> </a:t>
            </a:r>
            <a:r>
              <a:rPr lang="fr-FR">
                <a:solidFill>
                  <a:srgbClr val="FFFFFF"/>
                </a:solidFill>
              </a:rPr>
              <a:t>ou </a:t>
            </a:r>
            <a:r>
              <a:rPr lang="fr-FR" b="1">
                <a:solidFill>
                  <a:srgbClr val="FF7900"/>
                </a:solidFill>
              </a:rPr>
              <a:t>visually-hidden</a:t>
            </a:r>
          </a:p>
          <a:p>
            <a:endParaRPr lang="fr-FR"/>
          </a:p>
          <a:p>
            <a:endParaRPr lang="fr-FR"/>
          </a:p>
        </p:txBody>
      </p:sp>
      <p:pic>
        <p:nvPicPr>
          <p:cNvPr id="4" name="Coche verte">
            <a:extLst>
              <a:ext uri="{FF2B5EF4-FFF2-40B4-BE49-F238E27FC236}">
                <a16:creationId xmlns:a16="http://schemas.microsoft.com/office/drawing/2014/main" id="{1382818F-D46B-CE5E-82F6-C0F0F55D1716}"/>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774000" y="1804837"/>
            <a:ext cx="328572" cy="262857"/>
          </a:xfrm>
          <a:prstGeom prst="rect">
            <a:avLst/>
          </a:prstGeom>
          <a:solidFill>
            <a:schemeClr val="tx1"/>
          </a:solidFill>
        </p:spPr>
      </p:pic>
      <p:pic>
        <p:nvPicPr>
          <p:cNvPr id="5" name="Croix rouge">
            <a:extLst>
              <a:ext uri="{FF2B5EF4-FFF2-40B4-BE49-F238E27FC236}">
                <a16:creationId xmlns:a16="http://schemas.microsoft.com/office/drawing/2014/main" id="{C054A4C9-BB68-67AE-3CA2-96A4F8804E40}"/>
              </a:ext>
              <a:ext uri="{C183D7F6-B498-43B3-948B-1728B52AA6E4}">
                <adec:decorative xmlns:adec="http://schemas.microsoft.com/office/drawing/2017/decorative" val="1"/>
              </a:ext>
            </a:extLst>
          </p:cNvPr>
          <p:cNvPicPr/>
          <p:nvPr/>
        </p:nvPicPr>
        <p:blipFill>
          <a:blip r:embed="rId4" cstate="print"/>
          <a:stretch>
            <a:fillRect/>
          </a:stretch>
        </p:blipFill>
        <p:spPr>
          <a:xfrm>
            <a:off x="774000" y="4494292"/>
            <a:ext cx="269341" cy="264718"/>
          </a:xfrm>
          <a:prstGeom prst="rect">
            <a:avLst/>
          </a:prstGeom>
          <a:solidFill>
            <a:schemeClr val="tx1"/>
          </a:solidFill>
        </p:spPr>
      </p:pic>
      <p:grpSp>
        <p:nvGrpSpPr>
          <p:cNvPr id="15" name="html sr-only">
            <a:extLst>
              <a:ext uri="{FF2B5EF4-FFF2-40B4-BE49-F238E27FC236}">
                <a16:creationId xmlns:a16="http://schemas.microsoft.com/office/drawing/2014/main" id="{B2B2FC46-C5F3-3740-9C1A-A54CFAD04D08}"/>
              </a:ext>
              <a:ext uri="{C183D7F6-B498-43B3-948B-1728B52AA6E4}">
                <adec:decorative xmlns:adec="http://schemas.microsoft.com/office/drawing/2017/decorative" val="1"/>
              </a:ext>
            </a:extLst>
          </p:cNvPr>
          <p:cNvGrpSpPr/>
          <p:nvPr/>
        </p:nvGrpSpPr>
        <p:grpSpPr>
          <a:xfrm>
            <a:off x="774000" y="2499117"/>
            <a:ext cx="3273641" cy="1200329"/>
            <a:chOff x="739066" y="2571750"/>
            <a:chExt cx="3273641" cy="1200329"/>
          </a:xfrm>
        </p:grpSpPr>
        <p:sp>
          <p:nvSpPr>
            <p:cNvPr id="16" name="Code hml">
              <a:extLst>
                <a:ext uri="{FF2B5EF4-FFF2-40B4-BE49-F238E27FC236}">
                  <a16:creationId xmlns:a16="http://schemas.microsoft.com/office/drawing/2014/main" id="{A0A8493F-057C-EF81-1C8C-CAC187D736AB}"/>
                </a:ext>
              </a:extLst>
            </p:cNvPr>
            <p:cNvSpPr txBox="1"/>
            <p:nvPr/>
          </p:nvSpPr>
          <p:spPr>
            <a:xfrm>
              <a:off x="739066" y="2571750"/>
              <a:ext cx="3273641" cy="1200329"/>
            </a:xfrm>
            <a:prstGeom prst="rect">
              <a:avLst/>
            </a:prstGeom>
            <a:solidFill>
              <a:sysClr val="windowText" lastClr="000000"/>
            </a:solidFill>
            <a:ln w="3175" cap="flat" cmpd="sng" algn="ctr">
              <a:solidFill>
                <a:schemeClr val="bg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fr-FR" sz="12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a</a:t>
              </a:r>
              <a:r>
                <a:rPr kumimoji="0" lang="fr-FR" sz="1200" b="0" i="0" u="none" strike="noStrike" kern="0" cap="none" spc="0" normalizeH="0" baseline="0" noProof="0">
                  <a:ln>
                    <a:noFill/>
                  </a:ln>
                  <a:solidFill>
                    <a:srgbClr val="FFFF00"/>
                  </a:solidFill>
                  <a:effectLst/>
                  <a:uLnTx/>
                  <a:uFillTx/>
                  <a:latin typeface="Verdana" panose="020B0604030504040204" pitchFamily="34" charset="0"/>
                  <a:ea typeface="Verdana" panose="020B0604030504040204" pitchFamily="34" charset="0"/>
                </a:rPr>
                <a:t> </a:t>
              </a:r>
              <a:r>
                <a:rPr kumimoji="0" lang="fr-FR"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href</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fr-FR" sz="1200" b="0" i="0" u="none" strike="noStrike" kern="0" cap="none" spc="0" normalizeH="0" baseline="0" noProof="0">
                  <a:ln>
                    <a:noFill/>
                  </a:ln>
                  <a:solidFill>
                    <a:srgbClr val="C0504D">
                      <a:lumMod val="60000"/>
                      <a:lumOff val="40000"/>
                    </a:srgbClr>
                  </a:solidFill>
                  <a:effectLst/>
                  <a:uLnTx/>
                  <a:uFillTx/>
                  <a:latin typeface="Verdana" panose="020B0604030504040204" pitchFamily="34" charset="0"/>
                  <a:ea typeface="Verdana" panose="020B0604030504040204" pitchFamily="34" charset="0"/>
                </a:rPr>
                <a:t>"..."</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valider le paiement</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&lt;</a:t>
              </a:r>
              <a:r>
                <a:rPr lang="fr-FR" sz="1200" kern="0">
                  <a:solidFill>
                    <a:srgbClr val="1F497D">
                      <a:lumMod val="60000"/>
                      <a:lumOff val="40000"/>
                    </a:srgbClr>
                  </a:solidFill>
                  <a:latin typeface="Verdana" panose="020B0604030504040204" pitchFamily="34" charset="0"/>
                  <a:ea typeface="Verdana" panose="020B0604030504040204" pitchFamily="34" charset="0"/>
                </a:rPr>
                <a:t>span</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fr-FR" sz="12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class="sr-</a:t>
              </a:r>
              <a:r>
                <a:rPr kumimoji="0" lang="en-GB" sz="12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only</a:t>
              </a:r>
              <a:r>
                <a:rPr kumimoji="0" lang="fr-FR" sz="12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a:t>
              </a:r>
            </a:p>
            <a:p>
              <a:pPr marL="538163" marR="0" lvl="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en plusieurs fois</a:t>
              </a:r>
            </a:p>
            <a:p>
              <a:pPr marL="269875" marR="0" lvl="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fr-FR" sz="12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span</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fr-FR" sz="12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a</a:t>
              </a:r>
              <a:r>
                <a:rPr kumimoji="0" lang="fr-FR"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a:t>
              </a:r>
            </a:p>
          </p:txBody>
        </p:sp>
        <p:sp>
          <p:nvSpPr>
            <p:cNvPr id="17" name="Flèche">
              <a:extLst>
                <a:ext uri="{FF2B5EF4-FFF2-40B4-BE49-F238E27FC236}">
                  <a16:creationId xmlns:a16="http://schemas.microsoft.com/office/drawing/2014/main" id="{2AFABEBF-3E60-C357-F704-3D8F000D60E9}"/>
                </a:ext>
                <a:ext uri="{C183D7F6-B498-43B3-948B-1728B52AA6E4}">
                  <adec:decorative xmlns:adec="http://schemas.microsoft.com/office/drawing/2017/decorative" val="1"/>
                </a:ext>
              </a:extLst>
            </p:cNvPr>
            <p:cNvSpPr/>
            <p:nvPr/>
          </p:nvSpPr>
          <p:spPr>
            <a:xfrm rot="20193498">
              <a:off x="2900270" y="3146092"/>
              <a:ext cx="263227" cy="514096"/>
            </a:xfrm>
            <a:custGeom>
              <a:avLst/>
              <a:gdLst/>
              <a:ahLst/>
              <a:cxnLst/>
              <a:rect l="l" t="t" r="r" b="b"/>
              <a:pathLst>
                <a:path w="265430" h="293369">
                  <a:moveTo>
                    <a:pt x="76581" y="0"/>
                  </a:moveTo>
                  <a:lnTo>
                    <a:pt x="0" y="188722"/>
                  </a:lnTo>
                  <a:lnTo>
                    <a:pt x="66293" y="160655"/>
                  </a:lnTo>
                  <a:lnTo>
                    <a:pt x="122300" y="293369"/>
                  </a:lnTo>
                  <a:lnTo>
                    <a:pt x="255015" y="237236"/>
                  </a:lnTo>
                  <a:lnTo>
                    <a:pt x="198881" y="104648"/>
                  </a:lnTo>
                  <a:lnTo>
                    <a:pt x="265302" y="76581"/>
                  </a:lnTo>
                  <a:lnTo>
                    <a:pt x="76581" y="0"/>
                  </a:lnTo>
                  <a:close/>
                </a:path>
              </a:pathLst>
            </a:custGeom>
            <a:solidFill>
              <a:srgbClr val="00B050"/>
            </a:solidFill>
            <a:ln>
              <a:solidFill>
                <a:schemeClr val="bg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a:p>
          </p:txBody>
        </p:sp>
      </p:grpSp>
      <p:grpSp>
        <p:nvGrpSpPr>
          <p:cNvPr id="21" name="Contenu css">
            <a:extLst>
              <a:ext uri="{FF2B5EF4-FFF2-40B4-BE49-F238E27FC236}">
                <a16:creationId xmlns:a16="http://schemas.microsoft.com/office/drawing/2014/main" id="{F46F10FA-303C-C96E-F10B-43FA72EB12B3}"/>
              </a:ext>
              <a:ext uri="{C183D7F6-B498-43B3-948B-1728B52AA6E4}">
                <adec:decorative xmlns:adec="http://schemas.microsoft.com/office/drawing/2017/decorative" val="1"/>
              </a:ext>
            </a:extLst>
          </p:cNvPr>
          <p:cNvGrpSpPr/>
          <p:nvPr/>
        </p:nvGrpSpPr>
        <p:grpSpPr>
          <a:xfrm>
            <a:off x="4355976" y="2190036"/>
            <a:ext cx="4320480" cy="2248073"/>
            <a:chOff x="4254623" y="2262669"/>
            <a:chExt cx="3749840" cy="2248073"/>
          </a:xfrm>
        </p:grpSpPr>
        <p:sp>
          <p:nvSpPr>
            <p:cNvPr id="22" name="Code css">
              <a:extLst>
                <a:ext uri="{FF2B5EF4-FFF2-40B4-BE49-F238E27FC236}">
                  <a16:creationId xmlns:a16="http://schemas.microsoft.com/office/drawing/2014/main" id="{ACE93E86-9F3E-D853-A405-8D47206D3528}"/>
                </a:ext>
              </a:extLst>
            </p:cNvPr>
            <p:cNvSpPr txBox="1"/>
            <p:nvPr/>
          </p:nvSpPr>
          <p:spPr>
            <a:xfrm>
              <a:off x="4254623" y="2571750"/>
              <a:ext cx="3374856" cy="1938992"/>
            </a:xfrm>
            <a:prstGeom prst="rect">
              <a:avLst/>
            </a:prstGeom>
            <a:solidFill>
              <a:sysClr val="windowText" lastClr="000000"/>
            </a:solidFill>
            <a:ln w="3175" cap="flat" cmpd="sng" algn="ctr">
              <a:solidFill>
                <a:schemeClr val="bg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a:t>
              </a:r>
              <a:r>
                <a:rPr kumimoji="0" lang="en-GB" sz="1200" b="1" i="0" u="none" strike="noStrike" kern="0" cap="none" spc="0" normalizeH="0" baseline="0" noProof="0" err="1">
                  <a:ln>
                    <a:noFill/>
                  </a:ln>
                  <a:solidFill>
                    <a:srgbClr val="FF7900"/>
                  </a:solidFill>
                  <a:effectLst/>
                  <a:uLnTx/>
                  <a:uFillTx/>
                  <a:latin typeface="Verdana" panose="020B0604030504040204" pitchFamily="34" charset="0"/>
                  <a:ea typeface="Verdana" panose="020B0604030504040204" pitchFamily="34" charset="0"/>
                </a:rPr>
                <a:t>sr</a:t>
              </a:r>
              <a:r>
                <a:rPr kumimoji="0" lang="en-GB" sz="12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-only  </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position</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absolute;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width</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1px</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endPar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height</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1px</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padding</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0</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margin</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-1px</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overflow</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hidden;</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clip</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rect(</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0</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 0</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 0</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 0</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      border</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en-GB" sz="1200" b="0" i="0" u="none" strike="noStrike" kern="0" cap="none" spc="0" normalizeH="0" baseline="0" noProof="0">
                  <a:ln>
                    <a:noFill/>
                  </a:ln>
                  <a:solidFill>
                    <a:srgbClr val="9BBB59">
                      <a:lumMod val="60000"/>
                      <a:lumOff val="40000"/>
                    </a:srgbClr>
                  </a:solidFill>
                  <a:effectLst/>
                  <a:uLnTx/>
                  <a:uFillTx/>
                  <a:latin typeface="Verdana" panose="020B0604030504040204" pitchFamily="34" charset="0"/>
                  <a:ea typeface="Verdana" panose="020B0604030504040204" pitchFamily="34" charset="0"/>
                </a:rPr>
                <a:t>0</a:t>
              </a: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endParaRPr kumimoji="0" lang="en-GB" sz="16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endParaRPr>
            </a:p>
          </p:txBody>
        </p:sp>
        <p:sp>
          <p:nvSpPr>
            <p:cNvPr id="23" name="Texte - Classe css...">
              <a:extLst>
                <a:ext uri="{FF2B5EF4-FFF2-40B4-BE49-F238E27FC236}">
                  <a16:creationId xmlns:a16="http://schemas.microsoft.com/office/drawing/2014/main" id="{ECFE8660-BE86-EDD7-526C-C19A8B1C5A43}"/>
                </a:ext>
              </a:extLst>
            </p:cNvPr>
            <p:cNvSpPr txBox="1"/>
            <p:nvPr/>
          </p:nvSpPr>
          <p:spPr>
            <a:xfrm>
              <a:off x="4254623" y="2262669"/>
              <a:ext cx="3749840" cy="228268"/>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fr-FR" sz="1400"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anose="020B0604020202020204" pitchFamily="34" charset="0"/>
                </a:rPr>
                <a:t>Classe CSS embarquée par Boosted et OB1</a:t>
              </a:r>
            </a:p>
          </p:txBody>
        </p:sp>
      </p:grpSp>
    </p:spTree>
    <p:extLst>
      <p:ext uri="{BB962C8B-B14F-4D97-AF65-F5344CB8AC3E}">
        <p14:creationId xmlns:p14="http://schemas.microsoft.com/office/powerpoint/2010/main" val="3480341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4"/>
            </a:pPr>
            <a:r>
              <a:rPr lang="fr-FR"/>
              <a:t>Techniques</a:t>
            </a:r>
            <a:br>
              <a:rPr lang="fr-FR"/>
            </a:br>
            <a:r>
              <a:rPr lang="fr-FR">
                <a:solidFill>
                  <a:schemeClr val="bg1"/>
                </a:solidFill>
              </a:rPr>
              <a:t>L’attribut aria-hidden</a:t>
            </a:r>
            <a:endParaRPr lang="fr-FR"/>
          </a:p>
        </p:txBody>
      </p:sp>
      <p:sp>
        <p:nvSpPr>
          <p:cNvPr id="4" name="Texte 1">
            <a:extLst>
              <a:ext uri="{FF2B5EF4-FFF2-40B4-BE49-F238E27FC236}">
                <a16:creationId xmlns:a16="http://schemas.microsoft.com/office/drawing/2014/main" id="{4622513A-C85C-AC38-3007-24D46451D19B}"/>
              </a:ext>
            </a:extLst>
          </p:cNvPr>
          <p:cNvSpPr>
            <a:spLocks noGrp="1"/>
          </p:cNvSpPr>
          <p:nvPr>
            <p:ph idx="1"/>
          </p:nvPr>
        </p:nvSpPr>
        <p:spPr>
          <a:xfrm>
            <a:off x="314326" y="1181101"/>
            <a:ext cx="8515350" cy="886593"/>
          </a:xfrm>
        </p:spPr>
        <p:txBody>
          <a:bodyPr>
            <a:noAutofit/>
          </a:bodyPr>
          <a:lstStyle/>
          <a:p>
            <a:pPr lvl="2"/>
            <a:r>
              <a:rPr lang="fr-FR"/>
              <a:t>Description :</a:t>
            </a:r>
          </a:p>
          <a:p>
            <a:pPr lvl="3">
              <a:buClr>
                <a:schemeClr val="bg1"/>
              </a:buClr>
            </a:pPr>
            <a:r>
              <a:rPr lang="fr-FR" b="1">
                <a:solidFill>
                  <a:srgbClr val="FF7900"/>
                </a:solidFill>
              </a:rPr>
              <a:t>Masquer</a:t>
            </a:r>
            <a:r>
              <a:rPr lang="fr-FR"/>
              <a:t> un élément (ou un groupe d’éléments) </a:t>
            </a:r>
            <a:r>
              <a:rPr lang="fr-FR" b="1">
                <a:solidFill>
                  <a:srgbClr val="FF7900"/>
                </a:solidFill>
              </a:rPr>
              <a:t>pour les lecteurs d’écran</a:t>
            </a:r>
            <a:r>
              <a:rPr lang="fr-FR"/>
              <a:t>.  </a:t>
            </a:r>
            <a:endParaRPr lang="fr-FR" sz="1800"/>
          </a:p>
          <a:p>
            <a:pPr lvl="2"/>
            <a:endParaRPr lang="fr-FR"/>
          </a:p>
        </p:txBody>
      </p:sp>
      <p:pic>
        <p:nvPicPr>
          <p:cNvPr id="10" name="Image">
            <a:extLst>
              <a:ext uri="{FF2B5EF4-FFF2-40B4-BE49-F238E27FC236}">
                <a16:creationId xmlns:a16="http://schemas.microsoft.com/office/drawing/2014/main" id="{B171FAA3-D8AC-69AD-6011-89B4970BCE0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99" y="1910175"/>
            <a:ext cx="2160240" cy="463944"/>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grpSp>
        <p:nvGrpSpPr>
          <p:cNvPr id="17" name="Code">
            <a:extLst>
              <a:ext uri="{FF2B5EF4-FFF2-40B4-BE49-F238E27FC236}">
                <a16:creationId xmlns:a16="http://schemas.microsoft.com/office/drawing/2014/main" id="{1B63BF45-5553-1A1F-0410-B1929784C2DE}"/>
              </a:ext>
              <a:ext uri="{C183D7F6-B498-43B3-948B-1728B52AA6E4}">
                <adec:decorative xmlns:adec="http://schemas.microsoft.com/office/drawing/2017/decorative" val="1"/>
              </a:ext>
            </a:extLst>
          </p:cNvPr>
          <p:cNvGrpSpPr/>
          <p:nvPr/>
        </p:nvGrpSpPr>
        <p:grpSpPr>
          <a:xfrm>
            <a:off x="655499" y="2592793"/>
            <a:ext cx="8020957" cy="1369606"/>
            <a:chOff x="655499" y="2281027"/>
            <a:chExt cx="6760735" cy="1369606"/>
          </a:xfrm>
        </p:grpSpPr>
        <p:sp>
          <p:nvSpPr>
            <p:cNvPr id="18" name="Texte code">
              <a:extLst>
                <a:ext uri="{FF2B5EF4-FFF2-40B4-BE49-F238E27FC236}">
                  <a16:creationId xmlns:a16="http://schemas.microsoft.com/office/drawing/2014/main" id="{6EBB51E7-5D00-CB09-D811-9D8E6F4EAD84}"/>
                </a:ext>
              </a:extLst>
            </p:cNvPr>
            <p:cNvSpPr txBox="1"/>
            <p:nvPr/>
          </p:nvSpPr>
          <p:spPr>
            <a:xfrm>
              <a:off x="655499" y="2281027"/>
              <a:ext cx="6760735" cy="1369606"/>
            </a:xfrm>
            <a:prstGeom prst="rect">
              <a:avLst/>
            </a:prstGeom>
            <a:solidFill>
              <a:sysClr val="windowText" lastClr="000000"/>
            </a:solidFill>
            <a:ln w="3175" cap="flat" cmpd="sng" algn="ctr">
              <a:solidFill>
                <a:schemeClr val="bg1"/>
              </a:solidFill>
              <a:prstDash val="solid"/>
            </a:ln>
            <a:effectLst/>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fr-FR" sz="14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input</a:t>
              </a:r>
              <a:r>
                <a:rPr kumimoji="0" lang="fr-FR" sz="1400" b="0" i="0" u="none" strike="noStrike" kern="0" cap="none" spc="0" normalizeH="0" baseline="0" noProof="0">
                  <a:ln>
                    <a:noFill/>
                  </a:ln>
                  <a:solidFill>
                    <a:srgbClr val="FFFF00"/>
                  </a:solidFill>
                  <a:effectLst/>
                  <a:uLnTx/>
                  <a:uFillTx/>
                  <a:latin typeface="Verdana" panose="020B0604030504040204" pitchFamily="34" charset="0"/>
                  <a:ea typeface="Verdana" panose="020B0604030504040204" pitchFamily="34" charset="0"/>
                </a:rPr>
                <a:t> </a:t>
              </a:r>
              <a:r>
                <a:rPr kumimoji="0" lang="en-US" sz="1400" b="0" i="0" u="none" strike="noStrike" kern="0" cap="none" spc="0" normalizeH="0" baseline="0">
                  <a:ln>
                    <a:noFill/>
                  </a:ln>
                  <a:solidFill>
                    <a:srgbClr val="1F497D">
                      <a:lumMod val="40000"/>
                      <a:lumOff val="60000"/>
                    </a:srgbClr>
                  </a:solidFill>
                  <a:effectLst/>
                  <a:uLnTx/>
                  <a:uFillTx/>
                  <a:latin typeface="Verdana" panose="020B0604030504040204" pitchFamily="34" charset="0"/>
                  <a:ea typeface="Verdana" panose="020B0604030504040204" pitchFamily="34" charset="0"/>
                </a:rPr>
                <a:t>title</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="rechercher dans le site" </a:t>
              </a:r>
              <a:r>
                <a:rPr kumimoji="0" lang="fr-FR" sz="14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type</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US" sz="1400" b="0" i="0" u="none" strike="noStrike" kern="0" cap="none" spc="0" normalizeH="0" baseline="0">
                  <a:ln>
                    <a:noFill/>
                  </a:ln>
                  <a:solidFill>
                    <a:prstClr val="white"/>
                  </a:solidFill>
                  <a:effectLst/>
                  <a:uLnTx/>
                  <a:uFillTx/>
                  <a:latin typeface="Verdana" panose="020B0604030504040204" pitchFamily="34" charset="0"/>
                  <a:ea typeface="Verdana" panose="020B0604030504040204" pitchFamily="34" charset="0"/>
                </a:rPr>
                <a:t>text</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en-US" sz="1400" b="0" i="0" u="none" strike="noStrike" kern="0" cap="none" spc="0" normalizeH="0" baseline="0">
                  <a:ln>
                    <a:noFill/>
                  </a:ln>
                  <a:solidFill>
                    <a:srgbClr val="1F497D">
                      <a:lumMod val="40000"/>
                      <a:lumOff val="60000"/>
                    </a:srgbClr>
                  </a:solidFill>
                  <a:effectLst/>
                  <a:uLnTx/>
                  <a:uFillTx/>
                  <a:latin typeface="Verdana" panose="020B0604030504040204" pitchFamily="34" charset="0"/>
                  <a:ea typeface="Verdana" panose="020B0604030504040204" pitchFamily="34" charset="0"/>
                </a:rPr>
                <a:t>placeholder</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"Rechercher…"&gt; </a:t>
              </a:r>
            </a:p>
            <a:p>
              <a:pPr marL="0" marR="0" lvl="0" indent="0" defTabSz="914400" eaLnBrk="1" fontAlgn="auto" latinLnBrk="0" hangingPunct="1">
                <a:lnSpc>
                  <a:spcPct val="90000"/>
                </a:lnSpc>
                <a:spcBef>
                  <a:spcPts val="0"/>
                </a:spcBef>
                <a:spcAft>
                  <a:spcPts val="600"/>
                </a:spcAft>
                <a:buClrTx/>
                <a:buSzTx/>
                <a:buFontTx/>
                <a:buNone/>
                <a:tabLst/>
                <a:defRPr/>
              </a:pP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en-US" sz="1400" b="0" i="0" u="none" strike="noStrike" kern="0" cap="none" spc="0" normalizeH="0" baseline="0">
                  <a:ln>
                    <a:noFill/>
                  </a:ln>
                  <a:solidFill>
                    <a:srgbClr val="1F497D">
                      <a:lumMod val="60000"/>
                      <a:lumOff val="40000"/>
                    </a:srgbClr>
                  </a:solidFill>
                  <a:effectLst/>
                  <a:uLnTx/>
                  <a:uFillTx/>
                  <a:latin typeface="Verdana" panose="020B0604030504040204" pitchFamily="34" charset="0"/>
                  <a:ea typeface="Verdana" panose="020B0604030504040204" pitchFamily="34" charset="0"/>
                </a:rPr>
                <a:t>button</a:t>
              </a:r>
              <a:r>
                <a:rPr kumimoji="0" lang="en-US" sz="1400" b="0" i="0" u="none" strike="noStrike" kern="0" cap="none" spc="0" normalizeH="0" baseline="0">
                  <a:ln>
                    <a:noFill/>
                  </a:ln>
                  <a:solidFill>
                    <a:prstClr val="white"/>
                  </a:solidFill>
                  <a:effectLst/>
                  <a:uLnTx/>
                  <a:uFillTx/>
                  <a:latin typeface="Verdana" panose="020B0604030504040204" pitchFamily="34" charset="0"/>
                  <a:ea typeface="Verdana" panose="020B0604030504040204" pitchFamily="34" charset="0"/>
                </a:rPr>
                <a:t> </a:t>
              </a:r>
              <a:r>
                <a:rPr kumimoji="0" lang="en-US" sz="1400" b="0" i="0" u="none" strike="noStrike" kern="0" cap="none" spc="0" normalizeH="0" baseline="0">
                  <a:ln>
                    <a:noFill/>
                  </a:ln>
                  <a:solidFill>
                    <a:srgbClr val="1F497D">
                      <a:lumMod val="40000"/>
                      <a:lumOff val="60000"/>
                    </a:srgbClr>
                  </a:solidFill>
                  <a:effectLst/>
                  <a:uLnTx/>
                  <a:uFillTx/>
                  <a:latin typeface="Verdana" panose="020B0604030504040204" pitchFamily="34" charset="0"/>
                  <a:ea typeface="Verdana" panose="020B0604030504040204" pitchFamily="34" charset="0"/>
                </a:rPr>
                <a:t>title</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="rechercher" </a:t>
              </a:r>
              <a:r>
                <a:rPr kumimoji="0" lang="fr-FR" sz="14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type</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US" sz="1400" b="0" i="0" u="none" strike="noStrike" kern="0" cap="none" spc="0" normalizeH="0" baseline="0">
                  <a:ln>
                    <a:noFill/>
                  </a:ln>
                  <a:solidFill>
                    <a:prstClr val="white"/>
                  </a:solidFill>
                  <a:effectLst/>
                  <a:uLnTx/>
                  <a:uFillTx/>
                  <a:latin typeface="Verdana" panose="020B0604030504040204" pitchFamily="34" charset="0"/>
                  <a:ea typeface="Verdana" panose="020B0604030504040204" pitchFamily="34" charset="0"/>
                </a:rPr>
                <a:t>submit</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fr-FR" sz="14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class</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fr-FR" sz="14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rPr>
                <a:t>btn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fr-FR" sz="14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rPr>
                <a:t>btn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-default"&gt;</a:t>
              </a:r>
            </a:p>
            <a:p>
              <a:pPr marL="538163" marR="0" lvl="0" defTabSz="914400" eaLnBrk="1" fontAlgn="auto" latinLnBrk="0" hangingPunct="1">
                <a:lnSpc>
                  <a:spcPct val="90000"/>
                </a:lnSpc>
                <a:spcBef>
                  <a:spcPts val="0"/>
                </a:spcBef>
                <a:spcAft>
                  <a:spcPts val="600"/>
                </a:spcAft>
                <a:buClrTx/>
                <a:buSzTx/>
                <a:buFontTx/>
                <a:buNone/>
                <a:tabLst/>
                <a:defRPr/>
              </a:pP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fr-FR" sz="14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span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fr-FR" sz="14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class</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en-US" sz="1400" b="0" i="0" u="none" strike="noStrike" kern="0" cap="none" spc="0" normalizeH="0" baseline="0" err="1">
                  <a:ln>
                    <a:noFill/>
                  </a:ln>
                  <a:solidFill>
                    <a:prstClr val="white"/>
                  </a:solidFill>
                  <a:effectLst/>
                  <a:uLnTx/>
                  <a:uFillTx/>
                  <a:latin typeface="Verdana" panose="020B0604030504040204" pitchFamily="34" charset="0"/>
                  <a:ea typeface="Verdana" panose="020B0604030504040204" pitchFamily="34" charset="0"/>
                </a:rPr>
                <a:t>glyphicon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en-US" sz="1400" b="0" i="0" u="none" strike="noStrike" kern="0" cap="none" spc="0" normalizeH="0" baseline="0" err="1">
                  <a:ln>
                    <a:noFill/>
                  </a:ln>
                  <a:solidFill>
                    <a:prstClr val="white"/>
                  </a:solidFill>
                  <a:effectLst/>
                  <a:uLnTx/>
                  <a:uFillTx/>
                  <a:latin typeface="Verdana" panose="020B0604030504040204" pitchFamily="34" charset="0"/>
                  <a:ea typeface="Verdana" panose="020B0604030504040204" pitchFamily="34" charset="0"/>
                </a:rPr>
                <a:t>glyphicon</a:t>
              </a:r>
              <a:r>
                <a:rPr kumimoji="0" lang="en-US" sz="1400" b="0" i="0" u="none" strike="noStrike" kern="0" cap="none" spc="0" normalizeH="0" baseline="0">
                  <a:ln>
                    <a:noFill/>
                  </a:ln>
                  <a:solidFill>
                    <a:prstClr val="white"/>
                  </a:solidFill>
                  <a:effectLst/>
                  <a:uLnTx/>
                  <a:uFillTx/>
                  <a:latin typeface="Verdana" panose="020B0604030504040204" pitchFamily="34" charset="0"/>
                  <a:ea typeface="Verdana" panose="020B0604030504040204" pitchFamily="34" charset="0"/>
                </a:rPr>
                <a:t>-search</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fr-FR" sz="14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aria-hidden="</a:t>
              </a:r>
              <a:r>
                <a:rPr kumimoji="0" lang="en-US" sz="1400" b="1" i="0" u="none" strike="noStrike" kern="0" cap="none" spc="0" normalizeH="0" baseline="0">
                  <a:ln>
                    <a:noFill/>
                  </a:ln>
                  <a:solidFill>
                    <a:srgbClr val="FF7900"/>
                  </a:solidFill>
                  <a:effectLst/>
                  <a:uLnTx/>
                  <a:uFillTx/>
                  <a:latin typeface="Verdana" panose="020B0604030504040204" pitchFamily="34" charset="0"/>
                  <a:ea typeface="Verdana" panose="020B0604030504040204" pitchFamily="34" charset="0"/>
                </a:rPr>
                <a:t>true</a:t>
              </a:r>
              <a:r>
                <a:rPr kumimoji="0" lang="fr-FR" sz="1400" b="1" i="0" u="none" strike="noStrike" kern="0" cap="none" spc="0" normalizeH="0" baseline="0" noProof="0">
                  <a:ln>
                    <a:noFill/>
                  </a:ln>
                  <a:solidFill>
                    <a:srgbClr val="FF7900"/>
                  </a:solidFill>
                  <a:effectLst/>
                  <a:uLnTx/>
                  <a:uFillTx/>
                  <a:latin typeface="Verdana" panose="020B0604030504040204" pitchFamily="34" charset="0"/>
                  <a:ea typeface="Verdana" panose="020B0604030504040204" pitchFamily="34" charset="0"/>
                </a:rPr>
                <a:t>"</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&gt;&lt;/</a:t>
              </a:r>
              <a:r>
                <a:rPr kumimoji="0" lang="fr-FR" sz="14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span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a:t>
              </a:r>
            </a:p>
            <a:p>
              <a:pPr marL="538163" marR="0" lvl="0" defTabSz="914400" eaLnBrk="1" fontAlgn="auto" latinLnBrk="0" hangingPunct="1">
                <a:lnSpc>
                  <a:spcPct val="90000"/>
                </a:lnSpc>
                <a:spcBef>
                  <a:spcPts val="0"/>
                </a:spcBef>
                <a:spcAft>
                  <a:spcPts val="600"/>
                </a:spcAft>
                <a:buClrTx/>
                <a:buSzTx/>
                <a:buFontTx/>
                <a:buNone/>
                <a:tabLst/>
                <a:defRPr/>
              </a:pP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fr-FR" sz="14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span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a:t>
              </a:r>
              <a:r>
                <a:rPr kumimoji="0" lang="fr-FR" sz="1400" b="0" i="0" u="none" strike="noStrike" kern="0" cap="none" spc="0" normalizeH="0" baseline="0" noProof="0">
                  <a:ln>
                    <a:noFill/>
                  </a:ln>
                  <a:solidFill>
                    <a:srgbClr val="1F497D">
                      <a:lumMod val="40000"/>
                      <a:lumOff val="60000"/>
                    </a:srgbClr>
                  </a:solidFill>
                  <a:effectLst/>
                  <a:uLnTx/>
                  <a:uFillTx/>
                  <a:latin typeface="Verdana" panose="020B0604030504040204" pitchFamily="34" charset="0"/>
                  <a:ea typeface="Verdana" panose="020B0604030504040204" pitchFamily="34" charset="0"/>
                </a:rPr>
                <a:t>class</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a:t>
              </a:r>
              <a:r>
                <a:rPr kumimoji="0" lang="fr-FR" sz="1400" b="0" i="0" u="none" strike="noStrike" kern="0" cap="none" spc="0" normalizeH="0" baseline="0">
                  <a:ln>
                    <a:noFill/>
                  </a:ln>
                  <a:solidFill>
                    <a:prstClr val="white"/>
                  </a:solidFill>
                  <a:effectLst/>
                  <a:uLnTx/>
                  <a:uFillTx/>
                  <a:latin typeface="Verdana" panose="020B0604030504040204" pitchFamily="34" charset="0"/>
                  <a:ea typeface="Verdana" panose="020B0604030504040204" pitchFamily="34" charset="0"/>
                </a:rPr>
                <a:t>sr</a:t>
              </a:r>
              <a:r>
                <a:rPr kumimoji="0" lang="en-US" sz="1400" b="0" i="0" u="none" strike="noStrike" kern="0" cap="none" spc="0" normalizeH="0" baseline="0">
                  <a:ln>
                    <a:noFill/>
                  </a:ln>
                  <a:solidFill>
                    <a:prstClr val="white"/>
                  </a:solidFill>
                  <a:effectLst/>
                  <a:uLnTx/>
                  <a:uFillTx/>
                  <a:latin typeface="Verdana" panose="020B0604030504040204" pitchFamily="34" charset="0"/>
                  <a:ea typeface="Verdana" panose="020B0604030504040204" pitchFamily="34" charset="0"/>
                </a:rPr>
                <a:t>-only</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 &gt;Rechercher&lt;/</a:t>
              </a:r>
              <a:r>
                <a:rPr kumimoji="0" lang="fr-FR" sz="1400" b="0" i="0" u="none" strike="noStrike" kern="0" cap="none" spc="0" normalizeH="0" baseline="0" noProof="0">
                  <a:ln>
                    <a:noFill/>
                  </a:ln>
                  <a:solidFill>
                    <a:srgbClr val="1F497D">
                      <a:lumMod val="60000"/>
                      <a:lumOff val="40000"/>
                    </a:srgbClr>
                  </a:solidFill>
                  <a:effectLst/>
                  <a:uLnTx/>
                  <a:uFillTx/>
                  <a:latin typeface="Verdana" panose="020B0604030504040204" pitchFamily="34" charset="0"/>
                  <a:ea typeface="Verdana" panose="020B0604030504040204" pitchFamily="34" charset="0"/>
                </a:rPr>
                <a:t>span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a:t>
              </a:r>
            </a:p>
            <a:p>
              <a:pPr marL="0" marR="0" lvl="0" indent="0" defTabSz="914400" eaLnBrk="1" fontAlgn="auto" latinLnBrk="0" hangingPunct="1">
                <a:lnSpc>
                  <a:spcPct val="90000"/>
                </a:lnSpc>
                <a:spcBef>
                  <a:spcPts val="0"/>
                </a:spcBef>
                <a:spcAft>
                  <a:spcPts val="600"/>
                </a:spcAft>
                <a:buClrTx/>
                <a:buSzTx/>
                <a:buFontTx/>
                <a:buNone/>
                <a:tabLst/>
                <a:defRPr/>
              </a:pP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&lt;/</a:t>
              </a:r>
              <a:r>
                <a:rPr kumimoji="0" lang="en-US" sz="1400" b="0" i="0" u="none" strike="noStrike" kern="0" cap="none" spc="0" normalizeH="0" baseline="0">
                  <a:ln>
                    <a:noFill/>
                  </a:ln>
                  <a:solidFill>
                    <a:srgbClr val="1F497D">
                      <a:lumMod val="60000"/>
                      <a:lumOff val="40000"/>
                    </a:srgbClr>
                  </a:solidFill>
                  <a:effectLst/>
                  <a:uLnTx/>
                  <a:uFillTx/>
                  <a:latin typeface="Verdana" panose="020B0604030504040204" pitchFamily="34" charset="0"/>
                  <a:ea typeface="Verdana" panose="020B0604030504040204" pitchFamily="34" charset="0"/>
                </a:rPr>
                <a:t>button</a:t>
              </a:r>
              <a:r>
                <a:rPr kumimoji="0" lang="fr-FR"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rPr>
                <a:t>&gt;</a:t>
              </a:r>
            </a:p>
          </p:txBody>
        </p:sp>
        <p:sp>
          <p:nvSpPr>
            <p:cNvPr id="19" name="Flèche">
              <a:extLst>
                <a:ext uri="{FF2B5EF4-FFF2-40B4-BE49-F238E27FC236}">
                  <a16:creationId xmlns:a16="http://schemas.microsoft.com/office/drawing/2014/main" id="{1E0FD854-A846-59A8-DE76-155294FFD5A6}"/>
                </a:ext>
                <a:ext uri="{C183D7F6-B498-43B3-948B-1728B52AA6E4}">
                  <adec:decorative xmlns:adec="http://schemas.microsoft.com/office/drawing/2017/decorative" val="1"/>
                </a:ext>
              </a:extLst>
            </p:cNvPr>
            <p:cNvSpPr/>
            <p:nvPr/>
          </p:nvSpPr>
          <p:spPr>
            <a:xfrm rot="20193498">
              <a:off x="5204123" y="3020967"/>
              <a:ext cx="263227" cy="514096"/>
            </a:xfrm>
            <a:custGeom>
              <a:avLst/>
              <a:gdLst/>
              <a:ahLst/>
              <a:cxnLst/>
              <a:rect l="l" t="t" r="r" b="b"/>
              <a:pathLst>
                <a:path w="265430" h="293369">
                  <a:moveTo>
                    <a:pt x="76581" y="0"/>
                  </a:moveTo>
                  <a:lnTo>
                    <a:pt x="0" y="188722"/>
                  </a:lnTo>
                  <a:lnTo>
                    <a:pt x="66293" y="160655"/>
                  </a:lnTo>
                  <a:lnTo>
                    <a:pt x="122300" y="293369"/>
                  </a:lnTo>
                  <a:lnTo>
                    <a:pt x="255015" y="237236"/>
                  </a:lnTo>
                  <a:lnTo>
                    <a:pt x="198881" y="104648"/>
                  </a:lnTo>
                  <a:lnTo>
                    <a:pt x="265302" y="76581"/>
                  </a:lnTo>
                  <a:lnTo>
                    <a:pt x="76581" y="0"/>
                  </a:lnTo>
                  <a:close/>
                </a:path>
              </a:pathLst>
            </a:custGeom>
            <a:solidFill>
              <a:srgbClr val="00B050"/>
            </a:solidFill>
            <a:ln>
              <a:solidFill>
                <a:schemeClr val="bg1"/>
              </a:solidFill>
            </a:ln>
          </p:spPr>
          <p:txBody>
            <a:bodyPr wrap="square" lIns="0" tIns="0" rIns="0" bIns="0" rtlCol="0"/>
            <a:lstStyle/>
            <a:p>
              <a:pPr marL="0" marR="0" lvl="0" indent="0" defTabSz="914400" eaLnBrk="1" fontAlgn="auto" latinLnBrk="0" hangingPunct="1">
                <a:lnSpc>
                  <a:spcPct val="90000"/>
                </a:lnSpc>
                <a:spcBef>
                  <a:spcPts val="0"/>
                </a:spcBef>
                <a:spcAft>
                  <a:spcPts val="600"/>
                </a:spcAft>
                <a:buClrTx/>
                <a:buSzTx/>
                <a:buFontTx/>
                <a:buNone/>
                <a:tabLst/>
                <a:defRPr/>
              </a:pPr>
              <a:endParaRPr kumimoji="0" sz="18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grpSp>
      <p:sp>
        <p:nvSpPr>
          <p:cNvPr id="9" name="Texte 2">
            <a:extLst>
              <a:ext uri="{FF2B5EF4-FFF2-40B4-BE49-F238E27FC236}">
                <a16:creationId xmlns:a16="http://schemas.microsoft.com/office/drawing/2014/main" id="{2EDE96DA-0D99-DC84-BE94-0C63678ABED8}"/>
              </a:ext>
            </a:extLst>
          </p:cNvPr>
          <p:cNvSpPr txBox="1">
            <a:spLocks/>
          </p:cNvSpPr>
          <p:nvPr/>
        </p:nvSpPr>
        <p:spPr>
          <a:xfrm>
            <a:off x="313200" y="4349453"/>
            <a:ext cx="8515350" cy="463945"/>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6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spcAft>
                <a:spcPts val="600"/>
              </a:spcAft>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spcAft>
                <a:spcPts val="600"/>
              </a:spcAft>
              <a:buFont typeface="Arial" panose="020B0604020202020204" pitchFamily="34" charset="0"/>
              <a:buChar char="–"/>
              <a:defRPr sz="16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438" lvl="2" indent="-452438"/>
            <a:r>
              <a:rPr lang="fr-FR" b="0"/>
              <a:t>Ne jamais utiliser l’attribut </a:t>
            </a:r>
            <a:r>
              <a:rPr lang="fr-FR">
                <a:solidFill>
                  <a:srgbClr val="FF7900"/>
                </a:solidFill>
              </a:rPr>
              <a:t>aria-hidden </a:t>
            </a:r>
            <a:r>
              <a:rPr lang="fr-FR" b="0"/>
              <a:t>sur des éléments focusables</a:t>
            </a:r>
            <a:r>
              <a:rPr lang="fr-FR"/>
              <a:t>.</a:t>
            </a:r>
          </a:p>
        </p:txBody>
      </p:sp>
      <p:pic>
        <p:nvPicPr>
          <p:cNvPr id="20" name="Croix rouge texte 2">
            <a:extLst>
              <a:ext uri="{FF2B5EF4-FFF2-40B4-BE49-F238E27FC236}">
                <a16:creationId xmlns:a16="http://schemas.microsoft.com/office/drawing/2014/main" id="{E3FEF8F8-E45A-378A-24FA-43411409FBC1}"/>
              </a:ext>
              <a:ext uri="{C183D7F6-B498-43B3-948B-1728B52AA6E4}">
                <adec:decorative xmlns:adec="http://schemas.microsoft.com/office/drawing/2017/decorative" val="1"/>
              </a:ext>
            </a:extLst>
          </p:cNvPr>
          <p:cNvPicPr/>
          <p:nvPr/>
        </p:nvPicPr>
        <p:blipFill>
          <a:blip r:embed="rId4" cstate="print"/>
          <a:stretch>
            <a:fillRect/>
          </a:stretch>
        </p:blipFill>
        <p:spPr>
          <a:xfrm>
            <a:off x="313200" y="4320544"/>
            <a:ext cx="269341" cy="264718"/>
          </a:xfrm>
          <a:prstGeom prst="rect">
            <a:avLst/>
          </a:prstGeom>
          <a:solidFill>
            <a:schemeClr val="tx1"/>
          </a:solidFill>
        </p:spPr>
      </p:pic>
    </p:spTree>
    <p:extLst>
      <p:ext uri="{BB962C8B-B14F-4D97-AF65-F5344CB8AC3E}">
        <p14:creationId xmlns:p14="http://schemas.microsoft.com/office/powerpoint/2010/main" val="41965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5"/>
            </a:pPr>
            <a:r>
              <a:rPr lang="fr-FR"/>
              <a:t>Contenu non-textuel</a:t>
            </a:r>
            <a:br>
              <a:rPr lang="fr-FR"/>
            </a:br>
            <a:r>
              <a:rPr lang="fr-FR">
                <a:solidFill>
                  <a:schemeClr val="bg1"/>
                </a:solidFill>
              </a:rPr>
              <a:t>Exemples</a:t>
            </a:r>
            <a:endParaRPr lang="fr-FR"/>
          </a:p>
        </p:txBody>
      </p:sp>
      <p:pic>
        <p:nvPicPr>
          <p:cNvPr id="2" name="Image" descr="Programmes des chaînes TV sous forme d'image">
            <a:extLst>
              <a:ext uri="{FF2B5EF4-FFF2-40B4-BE49-F238E27FC236}">
                <a16:creationId xmlns:a16="http://schemas.microsoft.com/office/drawing/2014/main" id="{43D7A7F4-9209-25EC-3672-7AC7ECC7224E}"/>
              </a:ext>
            </a:extLst>
          </p:cNvPr>
          <p:cNvPicPr/>
          <p:nvPr/>
        </p:nvPicPr>
        <p:blipFill>
          <a:blip r:embed="rId3" cstate="print"/>
          <a:stretch>
            <a:fillRect/>
          </a:stretch>
        </p:blipFill>
        <p:spPr>
          <a:xfrm>
            <a:off x="1399036" y="1204456"/>
            <a:ext cx="6344802" cy="1626143"/>
          </a:xfrm>
          <a:prstGeom prst="rect">
            <a:avLst/>
          </a:prstGeom>
        </p:spPr>
      </p:pic>
      <p:sp>
        <p:nvSpPr>
          <p:cNvPr id="5" name="Code">
            <a:extLst>
              <a:ext uri="{FF2B5EF4-FFF2-40B4-BE49-F238E27FC236}">
                <a16:creationId xmlns:a16="http://schemas.microsoft.com/office/drawing/2014/main" id="{EC8C87CC-8030-E2F5-3812-1E06DB3E034B}"/>
              </a:ext>
            </a:extLst>
          </p:cNvPr>
          <p:cNvSpPr txBox="1"/>
          <p:nvPr/>
        </p:nvSpPr>
        <p:spPr>
          <a:xfrm>
            <a:off x="1959984" y="3147814"/>
            <a:ext cx="5222905" cy="954107"/>
          </a:xfrm>
          <a:prstGeom prst="rect">
            <a:avLst/>
          </a:prstGeom>
          <a:solidFill>
            <a:schemeClr val="tx1"/>
          </a:solidFill>
          <a:ln w="3175">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1400">
                <a:solidFill>
                  <a:schemeClr val="bg1"/>
                </a:solidFill>
                <a:latin typeface="Verdana" panose="020B0604030504040204" pitchFamily="34" charset="0"/>
                <a:ea typeface="Verdana" panose="020B0604030504040204" pitchFamily="34" charset="0"/>
              </a:rPr>
              <a:t>&lt;</a:t>
            </a:r>
            <a:r>
              <a:rPr lang="fr-FR" sz="1400" kern="0">
                <a:solidFill>
                  <a:srgbClr val="1F497D">
                    <a:lumMod val="60000"/>
                    <a:lumOff val="40000"/>
                  </a:srgbClr>
                </a:solidFill>
                <a:latin typeface="Verdana" panose="020B0604030504040204" pitchFamily="34" charset="0"/>
                <a:ea typeface="Verdana" panose="020B0604030504040204" pitchFamily="34" charset="0"/>
              </a:rPr>
              <a:t>img</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class</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img_tile</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src</a:t>
            </a:r>
            <a:r>
              <a:rPr lang="fr-FR" sz="1400">
                <a:solidFill>
                  <a:schemeClr val="bg1"/>
                </a:solidFill>
                <a:latin typeface="Verdana" panose="020B0604030504040204" pitchFamily="34" charset="0"/>
                <a:ea typeface="Verdana" panose="020B0604030504040204" pitchFamily="34" charset="0"/>
              </a:rPr>
              <a:t>="logo.jpg"&gt;</a:t>
            </a:r>
          </a:p>
          <a:p>
            <a:r>
              <a:rPr lang="fr-FR" sz="1400">
                <a:solidFill>
                  <a:schemeClr val="bg1"/>
                </a:solidFill>
                <a:latin typeface="Verdana" panose="020B0604030504040204" pitchFamily="34" charset="0"/>
                <a:ea typeface="Verdana" panose="020B0604030504040204" pitchFamily="34" charset="0"/>
              </a:rPr>
              <a:t>&lt;</a:t>
            </a:r>
            <a:r>
              <a:rPr lang="fr-FR" sz="1400" kern="0">
                <a:solidFill>
                  <a:srgbClr val="1F497D">
                    <a:lumMod val="60000"/>
                    <a:lumOff val="40000"/>
                  </a:srgbClr>
                </a:solidFill>
                <a:latin typeface="Verdana" panose="020B0604030504040204" pitchFamily="34" charset="0"/>
                <a:ea typeface="Verdana" panose="020B0604030504040204" pitchFamily="34" charset="0"/>
              </a:rPr>
              <a:t>p</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class</a:t>
            </a:r>
            <a:r>
              <a:rPr lang="fr-FR" sz="1400">
                <a:solidFill>
                  <a:schemeClr val="bg1"/>
                </a:solidFill>
                <a:latin typeface="Verdana" panose="020B0604030504040204" pitchFamily="34" charset="0"/>
                <a:ea typeface="Verdana" panose="020B0604030504040204" pitchFamily="34" charset="0"/>
              </a:rPr>
              <a:t>="horaires"&gt;09h50-10h20&lt;/</a:t>
            </a:r>
            <a:r>
              <a:rPr lang="fr-FR" sz="1400" kern="0">
                <a:solidFill>
                  <a:srgbClr val="1F497D">
                    <a:lumMod val="60000"/>
                    <a:lumOff val="40000"/>
                  </a:srgbClr>
                </a:solidFill>
                <a:latin typeface="Verdana" panose="020B0604030504040204" pitchFamily="34" charset="0"/>
                <a:ea typeface="Verdana" panose="020B0604030504040204" pitchFamily="34" charset="0"/>
              </a:rPr>
              <a:t>p</a:t>
            </a:r>
            <a:r>
              <a:rPr lang="fr-FR" sz="1400">
                <a:solidFill>
                  <a:schemeClr val="bg1"/>
                </a:solidFill>
                <a:latin typeface="Verdana" panose="020B0604030504040204" pitchFamily="34" charset="0"/>
                <a:ea typeface="Verdana" panose="020B0604030504040204" pitchFamily="34" charset="0"/>
              </a:rPr>
              <a:t>&gt;</a:t>
            </a:r>
          </a:p>
          <a:p>
            <a:r>
              <a:rPr lang="fr-FR" sz="1400">
                <a:solidFill>
                  <a:schemeClr val="bg1"/>
                </a:solidFill>
                <a:latin typeface="Verdana" panose="020B0604030504040204" pitchFamily="34" charset="0"/>
                <a:ea typeface="Verdana" panose="020B0604030504040204" pitchFamily="34" charset="0"/>
              </a:rPr>
              <a:t>&lt;</a:t>
            </a:r>
            <a:r>
              <a:rPr lang="fr-FR" sz="1400" kern="0">
                <a:solidFill>
                  <a:srgbClr val="1F497D">
                    <a:lumMod val="60000"/>
                    <a:lumOff val="40000"/>
                  </a:srgbClr>
                </a:solidFill>
                <a:latin typeface="Verdana" panose="020B0604030504040204" pitchFamily="34" charset="0"/>
                <a:ea typeface="Verdana" panose="020B0604030504040204" pitchFamily="34" charset="0"/>
              </a:rPr>
              <a:t>h2</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class</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titre_tile</a:t>
            </a:r>
            <a:r>
              <a:rPr lang="fr-FR" sz="1400">
                <a:solidFill>
                  <a:schemeClr val="bg1"/>
                </a:solidFill>
                <a:latin typeface="Verdana" panose="020B0604030504040204" pitchFamily="34" charset="0"/>
                <a:ea typeface="Verdana" panose="020B0604030504040204" pitchFamily="34" charset="0"/>
              </a:rPr>
              <a:t>"&gt;Une histoire, une urgence&lt;/</a:t>
            </a:r>
            <a:r>
              <a:rPr lang="fr-FR" sz="1400" kern="0">
                <a:solidFill>
                  <a:srgbClr val="1F497D">
                    <a:lumMod val="60000"/>
                    <a:lumOff val="40000"/>
                  </a:srgbClr>
                </a:solidFill>
                <a:latin typeface="Verdana" panose="020B0604030504040204" pitchFamily="34" charset="0"/>
                <a:ea typeface="Verdana" panose="020B0604030504040204" pitchFamily="34" charset="0"/>
              </a:rPr>
              <a:t>h2</a:t>
            </a:r>
            <a:r>
              <a:rPr lang="fr-FR" sz="1400">
                <a:solidFill>
                  <a:schemeClr val="bg1"/>
                </a:solidFill>
                <a:latin typeface="Verdana" panose="020B0604030504040204" pitchFamily="34" charset="0"/>
                <a:ea typeface="Verdana" panose="020B0604030504040204" pitchFamily="34" charset="0"/>
              </a:rPr>
              <a:t>&gt;</a:t>
            </a:r>
          </a:p>
          <a:p>
            <a:r>
              <a:rPr lang="fr-FR" sz="1400">
                <a:solidFill>
                  <a:schemeClr val="bg1"/>
                </a:solidFill>
                <a:latin typeface="Verdana" panose="020B0604030504040204" pitchFamily="34" charset="0"/>
                <a:ea typeface="Verdana" panose="020B0604030504040204" pitchFamily="34" charset="0"/>
              </a:rPr>
              <a:t>&lt;</a:t>
            </a:r>
            <a:r>
              <a:rPr lang="fr-FR" sz="1400" kern="0">
                <a:solidFill>
                  <a:srgbClr val="1F497D">
                    <a:lumMod val="60000"/>
                    <a:lumOff val="40000"/>
                  </a:srgbClr>
                </a:solidFill>
                <a:latin typeface="Verdana" panose="020B0604030504040204" pitchFamily="34" charset="0"/>
                <a:ea typeface="Verdana" panose="020B0604030504040204" pitchFamily="34" charset="0"/>
              </a:rPr>
              <a:t>p</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class</a:t>
            </a:r>
            <a:r>
              <a:rPr lang="fr-FR" sz="1400">
                <a:solidFill>
                  <a:schemeClr val="bg1"/>
                </a:solidFill>
                <a:latin typeface="Verdana" panose="020B0604030504040204" pitchFamily="34" charset="0"/>
                <a:ea typeface="Verdana" panose="020B0604030504040204" pitchFamily="34" charset="0"/>
              </a:rPr>
              <a:t>="type"&gt;Série réaliste&lt;/</a:t>
            </a:r>
            <a:r>
              <a:rPr lang="fr-FR" sz="1400" kern="0">
                <a:solidFill>
                  <a:srgbClr val="1F497D">
                    <a:lumMod val="60000"/>
                    <a:lumOff val="40000"/>
                  </a:srgbClr>
                </a:solidFill>
                <a:latin typeface="Verdana" panose="020B0604030504040204" pitchFamily="34" charset="0"/>
                <a:ea typeface="Verdana" panose="020B0604030504040204" pitchFamily="34" charset="0"/>
              </a:rPr>
              <a:t>p</a:t>
            </a:r>
            <a:r>
              <a:rPr lang="fr-FR" sz="1400">
                <a:solidFill>
                  <a:schemeClr val="bg1"/>
                </a:solidFill>
                <a:latin typeface="Verdana" panose="020B0604030504040204" pitchFamily="34" charset="0"/>
                <a:ea typeface="Verdana" panose="020B0604030504040204" pitchFamily="34" charset="0"/>
              </a:rPr>
              <a:t>&gt;</a:t>
            </a:r>
          </a:p>
        </p:txBody>
      </p:sp>
    </p:spTree>
    <p:extLst>
      <p:ext uri="{BB962C8B-B14F-4D97-AF65-F5344CB8AC3E}">
        <p14:creationId xmlns:p14="http://schemas.microsoft.com/office/powerpoint/2010/main" val="2981406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5"/>
            </a:pPr>
            <a:r>
              <a:rPr lang="fr-FR"/>
              <a:t>Contenu non-textuel</a:t>
            </a:r>
            <a:br>
              <a:rPr lang="fr-FR"/>
            </a:br>
            <a:r>
              <a:rPr lang="fr-FR">
                <a:solidFill>
                  <a:schemeClr val="bg1"/>
                </a:solidFill>
              </a:rPr>
              <a:t>Alternatives textuelles - img</a:t>
            </a:r>
            <a:endParaRPr lang="fr-FR"/>
          </a:p>
        </p:txBody>
      </p:sp>
      <p:sp>
        <p:nvSpPr>
          <p:cNvPr id="7" name="Texte gauche">
            <a:extLst>
              <a:ext uri="{FF2B5EF4-FFF2-40B4-BE49-F238E27FC236}">
                <a16:creationId xmlns:a16="http://schemas.microsoft.com/office/drawing/2014/main" id="{9BA97628-9EB4-0DBB-B0C1-A440C702BF48}"/>
              </a:ext>
            </a:extLst>
          </p:cNvPr>
          <p:cNvSpPr>
            <a:spLocks noGrp="1"/>
          </p:cNvSpPr>
          <p:nvPr>
            <p:ph sz="half" idx="1"/>
          </p:nvPr>
        </p:nvSpPr>
        <p:spPr>
          <a:xfrm>
            <a:off x="313200" y="1181100"/>
            <a:ext cx="4072697" cy="3370262"/>
          </a:xfrm>
        </p:spPr>
        <p:txBody>
          <a:bodyPr>
            <a:noAutofit/>
          </a:bodyPr>
          <a:lstStyle/>
          <a:p>
            <a:pPr lvl="2"/>
            <a:r>
              <a:rPr lang="fr-FR"/>
              <a:t>Description :</a:t>
            </a:r>
          </a:p>
          <a:p>
            <a:pPr lvl="3"/>
            <a:r>
              <a:rPr lang="fr-FR"/>
              <a:t>Images</a:t>
            </a:r>
            <a:r>
              <a:rPr lang="fr-FR" b="1">
                <a:solidFill>
                  <a:srgbClr val="FF7900"/>
                </a:solidFill>
              </a:rPr>
              <a:t> cliquables </a:t>
            </a:r>
            <a:r>
              <a:rPr lang="fr-FR"/>
              <a:t>: préciser la fonction / la cible du lien dans l’attribut </a:t>
            </a:r>
            <a:r>
              <a:rPr lang="fr-FR" b="1">
                <a:solidFill>
                  <a:srgbClr val="FF7900"/>
                </a:solidFill>
              </a:rPr>
              <a:t>ALT</a:t>
            </a:r>
            <a:r>
              <a:rPr lang="fr-FR"/>
              <a:t>.</a:t>
            </a:r>
          </a:p>
          <a:p>
            <a:pPr lvl="3"/>
            <a:r>
              <a:rPr lang="fr-FR"/>
              <a:t>Images</a:t>
            </a:r>
            <a:r>
              <a:rPr lang="fr-FR" b="1"/>
              <a:t> </a:t>
            </a:r>
            <a:r>
              <a:rPr lang="fr-FR" b="1">
                <a:solidFill>
                  <a:srgbClr val="FF7900"/>
                </a:solidFill>
              </a:rPr>
              <a:t>porteuses d’information </a:t>
            </a:r>
            <a:r>
              <a:rPr lang="fr-FR"/>
              <a:t>: mettre un </a:t>
            </a:r>
            <a:r>
              <a:rPr lang="fr-FR" b="1">
                <a:solidFill>
                  <a:srgbClr val="FF7900"/>
                </a:solidFill>
              </a:rPr>
              <a:t>ALT</a:t>
            </a:r>
            <a:r>
              <a:rPr lang="fr-FR"/>
              <a:t> décrivant l’information contenue dans l’image.</a:t>
            </a:r>
          </a:p>
          <a:p>
            <a:pPr lvl="3"/>
            <a:r>
              <a:rPr lang="fr-FR"/>
              <a:t>Images</a:t>
            </a:r>
            <a:r>
              <a:rPr lang="fr-FR" b="1"/>
              <a:t> </a:t>
            </a:r>
            <a:r>
              <a:rPr lang="fr-FR" b="1">
                <a:solidFill>
                  <a:srgbClr val="FF7900"/>
                </a:solidFill>
              </a:rPr>
              <a:t>contenant du texte </a:t>
            </a:r>
            <a:r>
              <a:rPr lang="fr-FR"/>
              <a:t>: mettre un attribut </a:t>
            </a:r>
            <a:r>
              <a:rPr lang="fr-FR" b="1">
                <a:solidFill>
                  <a:srgbClr val="FF7900"/>
                </a:solidFill>
              </a:rPr>
              <a:t>ALT</a:t>
            </a:r>
            <a:r>
              <a:rPr lang="fr-FR"/>
              <a:t> reprenant au moins le texte de l’image.</a:t>
            </a:r>
          </a:p>
          <a:p>
            <a:pPr lvl="3"/>
            <a:r>
              <a:rPr lang="fr-FR"/>
              <a:t>Images</a:t>
            </a:r>
            <a:r>
              <a:rPr lang="fr-FR" b="1"/>
              <a:t> </a:t>
            </a:r>
            <a:r>
              <a:rPr lang="fr-FR" b="1">
                <a:solidFill>
                  <a:srgbClr val="FF7900"/>
                </a:solidFill>
              </a:rPr>
              <a:t>décoratives</a:t>
            </a:r>
            <a:r>
              <a:rPr lang="fr-FR" b="1"/>
              <a:t> </a:t>
            </a:r>
            <a:r>
              <a:rPr lang="fr-FR"/>
              <a:t>: mettre un attribut </a:t>
            </a:r>
            <a:r>
              <a:rPr lang="fr-FR" b="1">
                <a:solidFill>
                  <a:srgbClr val="FF7900"/>
                </a:solidFill>
              </a:rPr>
              <a:t>ALT vide</a:t>
            </a:r>
            <a:endParaRPr lang="fr-FR" b="1"/>
          </a:p>
        </p:txBody>
      </p:sp>
      <p:sp>
        <p:nvSpPr>
          <p:cNvPr id="10" name="Texte droit">
            <a:extLst>
              <a:ext uri="{FF2B5EF4-FFF2-40B4-BE49-F238E27FC236}">
                <a16:creationId xmlns:a16="http://schemas.microsoft.com/office/drawing/2014/main" id="{40FDDE91-698C-7AF9-9F7F-24B9EF9C6A30}"/>
              </a:ext>
            </a:extLst>
          </p:cNvPr>
          <p:cNvSpPr>
            <a:spLocks noGrp="1"/>
          </p:cNvSpPr>
          <p:nvPr>
            <p:ph sz="half" idx="2"/>
          </p:nvPr>
        </p:nvSpPr>
        <p:spPr/>
        <p:txBody>
          <a:bodyPr/>
          <a:lstStyle/>
          <a:p>
            <a:pPr lvl="2"/>
            <a:r>
              <a:rPr lang="fr-FR"/>
              <a:t>Quand ?</a:t>
            </a:r>
          </a:p>
          <a:p>
            <a:pPr lvl="3"/>
            <a:r>
              <a:rPr lang="fr-FR" b="1">
                <a:solidFill>
                  <a:srgbClr val="FF7900"/>
                </a:solidFill>
              </a:rPr>
              <a:t>Dès la conception </a:t>
            </a:r>
            <a:r>
              <a:rPr lang="fr-FR"/>
              <a:t>: spécifier les alternatives textuelles</a:t>
            </a:r>
          </a:p>
          <a:p>
            <a:pPr lvl="3"/>
            <a:r>
              <a:rPr lang="fr-FR" b="1">
                <a:solidFill>
                  <a:srgbClr val="FF7900"/>
                </a:solidFill>
              </a:rPr>
              <a:t>Au développement </a:t>
            </a:r>
            <a:r>
              <a:rPr lang="fr-FR"/>
              <a:t>: intégrer un attribut  ALT pertinent pour les images</a:t>
            </a:r>
          </a:p>
        </p:txBody>
      </p:sp>
      <p:pic>
        <p:nvPicPr>
          <p:cNvPr id="14" name="Image - Conception">
            <a:extLst>
              <a:ext uri="{FF2B5EF4-FFF2-40B4-BE49-F238E27FC236}">
                <a16:creationId xmlns:a16="http://schemas.microsoft.com/office/drawing/2014/main" id="{0085C70A-4657-55C7-7869-9519B6A0DC0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55256" y="1498425"/>
            <a:ext cx="252000" cy="252000"/>
          </a:xfrm>
          <a:prstGeom prst="rect">
            <a:avLst/>
          </a:prstGeom>
          <a:solidFill>
            <a:schemeClr val="tx1"/>
          </a:solidFill>
        </p:spPr>
      </p:pic>
      <p:pic>
        <p:nvPicPr>
          <p:cNvPr id="15" name="Image - Dév">
            <a:extLst>
              <a:ext uri="{FF2B5EF4-FFF2-40B4-BE49-F238E27FC236}">
                <a16:creationId xmlns:a16="http://schemas.microsoft.com/office/drawing/2014/main" id="{339E87D6-37EE-51FB-C753-D1070BB32DE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68072" y="2067694"/>
            <a:ext cx="252000" cy="252000"/>
          </a:xfrm>
          <a:prstGeom prst="rect">
            <a:avLst/>
          </a:prstGeom>
          <a:solidFill>
            <a:schemeClr val="tx1"/>
          </a:solidFill>
        </p:spPr>
      </p:pic>
      <p:grpSp>
        <p:nvGrpSpPr>
          <p:cNvPr id="11" name="Exemple valide" descr="Exemple valide">
            <a:extLst>
              <a:ext uri="{FF2B5EF4-FFF2-40B4-BE49-F238E27FC236}">
                <a16:creationId xmlns:a16="http://schemas.microsoft.com/office/drawing/2014/main" id="{D3B947DB-AB5B-C0BE-C56E-068CC5B352E3}"/>
              </a:ext>
            </a:extLst>
          </p:cNvPr>
          <p:cNvGrpSpPr/>
          <p:nvPr/>
        </p:nvGrpSpPr>
        <p:grpSpPr>
          <a:xfrm>
            <a:off x="4775212" y="2931790"/>
            <a:ext cx="2317068" cy="444352"/>
            <a:chOff x="5508104" y="2676757"/>
            <a:chExt cx="2317068" cy="444352"/>
          </a:xfrm>
        </p:grpSpPr>
        <p:pic>
          <p:nvPicPr>
            <p:cNvPr id="12" name="Coche verte - exemple valide">
              <a:extLst>
                <a:ext uri="{FF2B5EF4-FFF2-40B4-BE49-F238E27FC236}">
                  <a16:creationId xmlns:a16="http://schemas.microsoft.com/office/drawing/2014/main" id="{58042D62-F2FE-84A2-496D-1896E32CAF08}"/>
                </a:ext>
                <a:ext uri="{C183D7F6-B498-43B3-948B-1728B52AA6E4}">
                  <adec:decorative xmlns:adec="http://schemas.microsoft.com/office/drawing/2017/decorative" val="1"/>
                </a:ext>
              </a:extLst>
            </p:cNvPr>
            <p:cNvPicPr/>
            <p:nvPr/>
          </p:nvPicPr>
          <p:blipFill>
            <a:blip r:embed="rId5" cstate="print"/>
            <a:stretch>
              <a:fillRect/>
            </a:stretch>
          </p:blipFill>
          <p:spPr>
            <a:xfrm>
              <a:off x="5508104" y="2816928"/>
              <a:ext cx="367284" cy="294131"/>
            </a:xfrm>
            <a:prstGeom prst="rect">
              <a:avLst/>
            </a:prstGeom>
          </p:spPr>
        </p:pic>
        <p:sp>
          <p:nvSpPr>
            <p:cNvPr id="13" name="Texte - exemple valide">
              <a:extLst>
                <a:ext uri="{FF2B5EF4-FFF2-40B4-BE49-F238E27FC236}">
                  <a16:creationId xmlns:a16="http://schemas.microsoft.com/office/drawing/2014/main" id="{AED20550-B12A-D178-A6A7-E4C70A8F8471}"/>
                </a:ext>
                <a:ext uri="{C183D7F6-B498-43B3-948B-1728B52AA6E4}">
                  <adec:decorative xmlns:adec="http://schemas.microsoft.com/office/drawing/2017/decorative" val="1"/>
                </a:ext>
              </a:extLst>
            </p:cNvPr>
            <p:cNvSpPr txBox="1"/>
            <p:nvPr/>
          </p:nvSpPr>
          <p:spPr>
            <a:xfrm>
              <a:off x="5996372" y="2676757"/>
              <a:ext cx="1828800" cy="444352"/>
            </a:xfrm>
            <a:prstGeom prst="rect">
              <a:avLst/>
            </a:prstGeom>
          </p:spPr>
          <p:txBody>
            <a:bodyPr vert="horz" wrap="square" lIns="0" tIns="13335" rIns="0" bIns="0" rtlCol="0">
              <a:spAutoFit/>
            </a:bodyPr>
            <a:lstStyle>
              <a:defPPr>
                <a:defRPr lang="en-US"/>
              </a:defPPr>
              <a:lvl1pPr>
                <a:lnSpc>
                  <a:spcPct val="100000"/>
                </a:lnSpc>
                <a:spcBef>
                  <a:spcPts val="20"/>
                </a:spcBef>
                <a:defRPr sz="1400">
                  <a:solidFill>
                    <a:schemeClr val="bg1"/>
                  </a:solidFill>
                  <a:latin typeface="Verdana" panose="020B0604030504040204" pitchFamily="34" charset="0"/>
                  <a:ea typeface="Verdana" panose="020B0604030504040204" pitchFamily="34" charset="0"/>
                  <a:cs typeface="Arial"/>
                </a:defRPr>
              </a:lvl1pPr>
            </a:lstStyle>
            <a:p>
              <a:endParaRPr b="1"/>
            </a:p>
            <a:p>
              <a:r>
                <a:rPr lang="fr-FR"/>
                <a:t>Exemples valides</a:t>
              </a:r>
            </a:p>
          </p:txBody>
        </p:sp>
      </p:grpSp>
      <p:sp>
        <p:nvSpPr>
          <p:cNvPr id="9" name="Code - exemple valide" descr="exemple valide pour une image informative :&#10;&lt;img src=&quot;tf1.png&quot; alt=&quot;Accéder à la chaîne TF1&quot;&#10;Exemple valide pour une image décorative&#10;&lt;img src=deco.png&quot; alt=&quot;&quot;">
            <a:extLst>
              <a:ext uri="{FF2B5EF4-FFF2-40B4-BE49-F238E27FC236}">
                <a16:creationId xmlns:a16="http://schemas.microsoft.com/office/drawing/2014/main" id="{80C64F73-1AC2-5FB4-8C96-87704E242D35}"/>
              </a:ext>
            </a:extLst>
          </p:cNvPr>
          <p:cNvSpPr txBox="1"/>
          <p:nvPr/>
        </p:nvSpPr>
        <p:spPr>
          <a:xfrm>
            <a:off x="4700222" y="3437811"/>
            <a:ext cx="4443778" cy="1141439"/>
          </a:xfrm>
          <a:prstGeom prst="rect">
            <a:avLst/>
          </a:prstGeom>
          <a:solidFill>
            <a:srgbClr val="000000"/>
          </a:solidFill>
          <a:ln>
            <a:solidFill>
              <a:schemeClr val="bg1"/>
            </a:solidFill>
          </a:ln>
        </p:spPr>
        <p:txBody>
          <a:bodyPr vert="horz" wrap="square" lIns="0" tIns="108000" rIns="0" bIns="108000" rtlCol="0">
            <a:spAutoFit/>
          </a:bodyPr>
          <a:lstStyle/>
          <a:p>
            <a:pPr marL="90805">
              <a:lnSpc>
                <a:spcPct val="100000"/>
              </a:lnSpc>
              <a:spcBef>
                <a:spcPts val="295"/>
              </a:spcBef>
            </a:pPr>
            <a:r>
              <a:rPr sz="1200">
                <a:solidFill>
                  <a:srgbClr val="00AF50"/>
                </a:solidFill>
                <a:latin typeface="Verdana" panose="020B0604030504040204" pitchFamily="34" charset="0"/>
                <a:ea typeface="Verdana" panose="020B0604030504040204" pitchFamily="34" charset="0"/>
                <a:cs typeface="Consolas"/>
              </a:rPr>
              <a:t>&lt;!–</a:t>
            </a:r>
            <a:r>
              <a:rPr sz="1200" spc="-20">
                <a:solidFill>
                  <a:srgbClr val="00AF50"/>
                </a:solidFill>
                <a:latin typeface="Verdana" panose="020B0604030504040204" pitchFamily="34" charset="0"/>
                <a:ea typeface="Verdana" panose="020B0604030504040204" pitchFamily="34" charset="0"/>
                <a:cs typeface="Consolas"/>
              </a:rPr>
              <a:t> </a:t>
            </a:r>
            <a:r>
              <a:rPr sz="1200">
                <a:solidFill>
                  <a:srgbClr val="00AF50"/>
                </a:solidFill>
                <a:latin typeface="Verdana" panose="020B0604030504040204" pitchFamily="34" charset="0"/>
                <a:ea typeface="Verdana" panose="020B0604030504040204" pitchFamily="34" charset="0"/>
                <a:cs typeface="Consolas"/>
              </a:rPr>
              <a:t>Image</a:t>
            </a:r>
            <a:r>
              <a:rPr sz="1200" spc="-15">
                <a:solidFill>
                  <a:srgbClr val="00AF50"/>
                </a:solidFill>
                <a:latin typeface="Verdana" panose="020B0604030504040204" pitchFamily="34" charset="0"/>
                <a:ea typeface="Verdana" panose="020B0604030504040204" pitchFamily="34" charset="0"/>
                <a:cs typeface="Consolas"/>
              </a:rPr>
              <a:t> </a:t>
            </a:r>
            <a:r>
              <a:rPr sz="1200">
                <a:solidFill>
                  <a:srgbClr val="00AF50"/>
                </a:solidFill>
                <a:latin typeface="Verdana" panose="020B0604030504040204" pitchFamily="34" charset="0"/>
                <a:ea typeface="Verdana" panose="020B0604030504040204" pitchFamily="34" charset="0"/>
                <a:cs typeface="Consolas"/>
              </a:rPr>
              <a:t>informative</a:t>
            </a:r>
            <a:r>
              <a:rPr sz="1200" spc="-10">
                <a:solidFill>
                  <a:srgbClr val="00AF50"/>
                </a:solidFill>
                <a:latin typeface="Verdana" panose="020B0604030504040204" pitchFamily="34" charset="0"/>
                <a:ea typeface="Verdana" panose="020B0604030504040204" pitchFamily="34" charset="0"/>
                <a:cs typeface="Consolas"/>
              </a:rPr>
              <a:t> </a:t>
            </a:r>
            <a:r>
              <a:rPr sz="1200">
                <a:solidFill>
                  <a:srgbClr val="00AF50"/>
                </a:solidFill>
                <a:latin typeface="Verdana" panose="020B0604030504040204" pitchFamily="34" charset="0"/>
                <a:ea typeface="Verdana" panose="020B0604030504040204" pitchFamily="34" charset="0"/>
                <a:cs typeface="Consolas"/>
              </a:rPr>
              <a:t>--&gt;</a:t>
            </a:r>
            <a:endParaRPr sz="1200">
              <a:latin typeface="Verdana" panose="020B0604030504040204" pitchFamily="34" charset="0"/>
              <a:ea typeface="Verdana" panose="020B0604030504040204" pitchFamily="34" charset="0"/>
              <a:cs typeface="Consolas"/>
            </a:endParaRPr>
          </a:p>
          <a:p>
            <a:pPr marL="90805">
              <a:lnSpc>
                <a:spcPct val="100000"/>
              </a:lnSpc>
              <a:tabLst>
                <a:tab pos="1773555" algn="l"/>
              </a:tabLst>
            </a:pPr>
            <a:r>
              <a:rPr sz="1200">
                <a:solidFill>
                  <a:srgbClr val="FFFFFF"/>
                </a:solidFill>
                <a:latin typeface="Verdana" panose="020B0604030504040204" pitchFamily="34" charset="0"/>
                <a:ea typeface="Verdana" panose="020B0604030504040204" pitchFamily="34" charset="0"/>
                <a:cs typeface="Consolas"/>
              </a:rPr>
              <a:t>&lt;</a:t>
            </a:r>
            <a:r>
              <a:rPr sz="1200" err="1">
                <a:solidFill>
                  <a:srgbClr val="558ED5"/>
                </a:solidFill>
                <a:latin typeface="Verdana" panose="020B0604030504040204" pitchFamily="34" charset="0"/>
                <a:ea typeface="Verdana" panose="020B0604030504040204" pitchFamily="34" charset="0"/>
                <a:cs typeface="Consolas"/>
              </a:rPr>
              <a:t>img</a:t>
            </a:r>
            <a:r>
              <a:rPr sz="1200">
                <a:solidFill>
                  <a:srgbClr val="00AFEF"/>
                </a:solidFill>
                <a:latin typeface="Verdana" panose="020B0604030504040204" pitchFamily="34" charset="0"/>
                <a:ea typeface="Verdana" panose="020B0604030504040204" pitchFamily="34" charset="0"/>
                <a:cs typeface="Consolas"/>
              </a:rPr>
              <a:t> </a:t>
            </a:r>
            <a:r>
              <a:rPr sz="120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src</a:t>
            </a:r>
            <a:r>
              <a:rPr sz="1200">
                <a:solidFill>
                  <a:srgbClr val="FFFFFF"/>
                </a:solidFill>
                <a:latin typeface="Verdana" panose="020B0604030504040204" pitchFamily="34" charset="0"/>
                <a:ea typeface="Verdana" panose="020B0604030504040204" pitchFamily="34" charset="0"/>
                <a:cs typeface="Consolas"/>
              </a:rPr>
              <a:t>="tf1.png"</a:t>
            </a:r>
            <a:r>
              <a:rPr lang="fr-FR" sz="1200">
                <a:solidFill>
                  <a:srgbClr val="FFFFFF"/>
                </a:solidFill>
                <a:latin typeface="Verdana" panose="020B0604030504040204" pitchFamily="34" charset="0"/>
                <a:ea typeface="Verdana" panose="020B0604030504040204" pitchFamily="34" charset="0"/>
                <a:cs typeface="Consolas"/>
              </a:rPr>
              <a:t> </a:t>
            </a:r>
            <a:r>
              <a:rPr sz="1200" b="1">
                <a:solidFill>
                  <a:srgbClr val="FF6600"/>
                </a:solidFill>
                <a:latin typeface="Verdana" panose="020B0604030504040204" pitchFamily="34" charset="0"/>
                <a:ea typeface="Verdana" panose="020B0604030504040204" pitchFamily="34" charset="0"/>
                <a:cs typeface="Consolas"/>
              </a:rPr>
              <a:t>alt="</a:t>
            </a:r>
            <a:r>
              <a:rPr lang="fr-FR" sz="1200" b="1">
                <a:solidFill>
                  <a:srgbClr val="FF6600"/>
                </a:solidFill>
                <a:latin typeface="Verdana" panose="020B0604030504040204" pitchFamily="34" charset="0"/>
                <a:ea typeface="Verdana" panose="020B0604030504040204" pitchFamily="34" charset="0"/>
                <a:cs typeface="Consolas"/>
              </a:rPr>
              <a:t>Accéder</a:t>
            </a:r>
            <a:r>
              <a:rPr lang="fr-FR" sz="1200" b="1" spc="-20">
                <a:solidFill>
                  <a:srgbClr val="FF6600"/>
                </a:solidFill>
                <a:latin typeface="Verdana" panose="020B0604030504040204" pitchFamily="34" charset="0"/>
                <a:ea typeface="Verdana" panose="020B0604030504040204" pitchFamily="34" charset="0"/>
                <a:cs typeface="Consolas"/>
              </a:rPr>
              <a:t> </a:t>
            </a:r>
            <a:r>
              <a:rPr lang="fr-FR" sz="1200" b="1">
                <a:solidFill>
                  <a:srgbClr val="FF6600"/>
                </a:solidFill>
                <a:latin typeface="Verdana" panose="020B0604030504040204" pitchFamily="34" charset="0"/>
                <a:ea typeface="Verdana" panose="020B0604030504040204" pitchFamily="34" charset="0"/>
                <a:cs typeface="Consolas"/>
              </a:rPr>
              <a:t>à</a:t>
            </a:r>
            <a:r>
              <a:rPr lang="fr-FR" sz="1200" b="1" spc="-5">
                <a:solidFill>
                  <a:srgbClr val="FF6600"/>
                </a:solidFill>
                <a:latin typeface="Verdana" panose="020B0604030504040204" pitchFamily="34" charset="0"/>
                <a:ea typeface="Verdana" panose="020B0604030504040204" pitchFamily="34" charset="0"/>
                <a:cs typeface="Consolas"/>
              </a:rPr>
              <a:t> </a:t>
            </a:r>
            <a:r>
              <a:rPr lang="fr-FR" sz="1200" b="1">
                <a:solidFill>
                  <a:srgbClr val="FF6600"/>
                </a:solidFill>
                <a:latin typeface="Verdana" panose="020B0604030504040204" pitchFamily="34" charset="0"/>
                <a:ea typeface="Verdana" panose="020B0604030504040204" pitchFamily="34" charset="0"/>
                <a:cs typeface="Consolas"/>
              </a:rPr>
              <a:t>la</a:t>
            </a:r>
            <a:r>
              <a:rPr lang="fr-FR" sz="1200" b="1" spc="-10">
                <a:solidFill>
                  <a:srgbClr val="FF6600"/>
                </a:solidFill>
                <a:latin typeface="Verdana" panose="020B0604030504040204" pitchFamily="34" charset="0"/>
                <a:ea typeface="Verdana" panose="020B0604030504040204" pitchFamily="34" charset="0"/>
                <a:cs typeface="Consolas"/>
              </a:rPr>
              <a:t> </a:t>
            </a:r>
            <a:r>
              <a:rPr lang="fr-FR" sz="1200" b="1">
                <a:solidFill>
                  <a:srgbClr val="FF6600"/>
                </a:solidFill>
                <a:latin typeface="Verdana" panose="020B0604030504040204" pitchFamily="34" charset="0"/>
                <a:ea typeface="Verdana" panose="020B0604030504040204" pitchFamily="34" charset="0"/>
                <a:cs typeface="Consolas"/>
              </a:rPr>
              <a:t>chaine</a:t>
            </a:r>
            <a:r>
              <a:rPr lang="fr-FR" sz="1200" b="1" spc="-15">
                <a:solidFill>
                  <a:srgbClr val="FF6600"/>
                </a:solidFill>
                <a:latin typeface="Verdana" panose="020B0604030504040204" pitchFamily="34" charset="0"/>
                <a:ea typeface="Verdana" panose="020B0604030504040204" pitchFamily="34" charset="0"/>
                <a:cs typeface="Consolas"/>
              </a:rPr>
              <a:t> </a:t>
            </a:r>
            <a:r>
              <a:rPr lang="fr-FR" sz="1200" b="1">
                <a:solidFill>
                  <a:srgbClr val="FF6600"/>
                </a:solidFill>
                <a:latin typeface="Verdana" panose="020B0604030504040204" pitchFamily="34" charset="0"/>
                <a:ea typeface="Verdana" panose="020B0604030504040204" pitchFamily="34" charset="0"/>
                <a:cs typeface="Consolas"/>
              </a:rPr>
              <a:t>TF1</a:t>
            </a:r>
            <a:r>
              <a:rPr sz="1200" b="1">
                <a:solidFill>
                  <a:srgbClr val="FF6600"/>
                </a:solidFill>
                <a:latin typeface="Verdana" panose="020B0604030504040204" pitchFamily="34" charset="0"/>
                <a:ea typeface="Verdana" panose="020B0604030504040204" pitchFamily="34" charset="0"/>
                <a:cs typeface="Consolas"/>
              </a:rPr>
              <a:t>"</a:t>
            </a:r>
            <a:r>
              <a:rPr sz="1200">
                <a:solidFill>
                  <a:srgbClr val="FFFFFF"/>
                </a:solidFill>
                <a:latin typeface="Verdana" panose="020B0604030504040204" pitchFamily="34" charset="0"/>
                <a:ea typeface="Verdana" panose="020B0604030504040204" pitchFamily="34" charset="0"/>
                <a:cs typeface="Consolas"/>
              </a:rPr>
              <a:t>&gt;</a:t>
            </a:r>
            <a:endParaRPr sz="1200">
              <a:latin typeface="Verdana" panose="020B0604030504040204" pitchFamily="34" charset="0"/>
              <a:ea typeface="Verdana" panose="020B0604030504040204" pitchFamily="34" charset="0"/>
              <a:cs typeface="Consolas"/>
            </a:endParaRPr>
          </a:p>
          <a:p>
            <a:pPr>
              <a:lnSpc>
                <a:spcPct val="100000"/>
              </a:lnSpc>
              <a:spcBef>
                <a:spcPts val="35"/>
              </a:spcBef>
            </a:pPr>
            <a:endParaRPr sz="1200">
              <a:latin typeface="Verdana" panose="020B0604030504040204" pitchFamily="34" charset="0"/>
              <a:ea typeface="Verdana" panose="020B0604030504040204" pitchFamily="34" charset="0"/>
              <a:cs typeface="Consolas"/>
            </a:endParaRPr>
          </a:p>
          <a:p>
            <a:pPr marL="90805">
              <a:lnSpc>
                <a:spcPct val="100000"/>
              </a:lnSpc>
            </a:pPr>
            <a:r>
              <a:rPr lang="fr-FR" sz="1200">
                <a:solidFill>
                  <a:srgbClr val="00AF50"/>
                </a:solidFill>
                <a:latin typeface="Verdana" panose="020B0604030504040204" pitchFamily="34" charset="0"/>
                <a:ea typeface="Verdana" panose="020B0604030504040204" pitchFamily="34" charset="0"/>
                <a:cs typeface="Consolas"/>
              </a:rPr>
              <a:t>&lt;!–</a:t>
            </a:r>
            <a:r>
              <a:rPr lang="fr-FR" sz="1200" spc="-20">
                <a:solidFill>
                  <a:srgbClr val="00AF50"/>
                </a:solidFill>
                <a:latin typeface="Verdana" panose="020B0604030504040204" pitchFamily="34" charset="0"/>
                <a:ea typeface="Verdana" panose="020B0604030504040204" pitchFamily="34" charset="0"/>
                <a:cs typeface="Consolas"/>
              </a:rPr>
              <a:t> </a:t>
            </a:r>
            <a:r>
              <a:rPr lang="fr-FR" sz="1200">
                <a:solidFill>
                  <a:srgbClr val="00AF50"/>
                </a:solidFill>
                <a:latin typeface="Verdana" panose="020B0604030504040204" pitchFamily="34" charset="0"/>
                <a:ea typeface="Verdana" panose="020B0604030504040204" pitchFamily="34" charset="0"/>
                <a:cs typeface="Consolas"/>
              </a:rPr>
              <a:t>Image</a:t>
            </a:r>
            <a:r>
              <a:rPr lang="fr-FR" sz="1200" spc="-15">
                <a:solidFill>
                  <a:srgbClr val="00AF50"/>
                </a:solidFill>
                <a:latin typeface="Verdana" panose="020B0604030504040204" pitchFamily="34" charset="0"/>
                <a:ea typeface="Verdana" panose="020B0604030504040204" pitchFamily="34" charset="0"/>
                <a:cs typeface="Consolas"/>
              </a:rPr>
              <a:t> </a:t>
            </a:r>
            <a:r>
              <a:rPr lang="fr-FR" sz="1200">
                <a:solidFill>
                  <a:srgbClr val="00AF50"/>
                </a:solidFill>
                <a:latin typeface="Verdana" panose="020B0604030504040204" pitchFamily="34" charset="0"/>
                <a:ea typeface="Verdana" panose="020B0604030504040204" pitchFamily="34" charset="0"/>
                <a:cs typeface="Consolas"/>
              </a:rPr>
              <a:t>décorative</a:t>
            </a:r>
            <a:r>
              <a:rPr lang="fr-FR" sz="1200" spc="-10">
                <a:solidFill>
                  <a:srgbClr val="00AF50"/>
                </a:solidFill>
                <a:latin typeface="Verdana" panose="020B0604030504040204" pitchFamily="34" charset="0"/>
                <a:ea typeface="Verdana" panose="020B0604030504040204" pitchFamily="34" charset="0"/>
                <a:cs typeface="Consolas"/>
              </a:rPr>
              <a:t> </a:t>
            </a:r>
            <a:r>
              <a:rPr lang="fr-FR" sz="1200">
                <a:solidFill>
                  <a:srgbClr val="00AF50"/>
                </a:solidFill>
                <a:latin typeface="Verdana" panose="020B0604030504040204" pitchFamily="34" charset="0"/>
                <a:ea typeface="Verdana" panose="020B0604030504040204" pitchFamily="34" charset="0"/>
                <a:cs typeface="Consolas"/>
              </a:rPr>
              <a:t>--&gt;</a:t>
            </a:r>
            <a:endParaRPr lang="fr-FR" sz="1200">
              <a:latin typeface="Verdana" panose="020B0604030504040204" pitchFamily="34" charset="0"/>
              <a:ea typeface="Verdana" panose="020B0604030504040204" pitchFamily="34" charset="0"/>
              <a:cs typeface="Consolas"/>
            </a:endParaRPr>
          </a:p>
          <a:p>
            <a:pPr marL="90805">
              <a:lnSpc>
                <a:spcPct val="100000"/>
              </a:lnSpc>
            </a:pPr>
            <a:r>
              <a:rPr sz="1200">
                <a:solidFill>
                  <a:srgbClr val="FFFFFF"/>
                </a:solidFill>
                <a:latin typeface="Verdana" panose="020B0604030504040204" pitchFamily="34" charset="0"/>
                <a:ea typeface="Verdana" panose="020B0604030504040204" pitchFamily="34" charset="0"/>
                <a:cs typeface="Consolas"/>
              </a:rPr>
              <a:t>&lt;</a:t>
            </a:r>
            <a:r>
              <a:rPr sz="1200" err="1">
                <a:solidFill>
                  <a:srgbClr val="558ED5"/>
                </a:solidFill>
                <a:latin typeface="Verdana" panose="020B0604030504040204" pitchFamily="34" charset="0"/>
                <a:ea typeface="Verdana" panose="020B0604030504040204" pitchFamily="34" charset="0"/>
                <a:cs typeface="Consolas"/>
              </a:rPr>
              <a:t>img</a:t>
            </a:r>
            <a:r>
              <a:rPr sz="1200" spc="-20">
                <a:solidFill>
                  <a:srgbClr val="00AFEF"/>
                </a:solidFill>
                <a:latin typeface="Verdana" panose="020B0604030504040204" pitchFamily="34" charset="0"/>
                <a:ea typeface="Verdana" panose="020B0604030504040204" pitchFamily="34" charset="0"/>
                <a:cs typeface="Consolas"/>
              </a:rPr>
              <a:t> </a:t>
            </a:r>
            <a:r>
              <a:rPr lang="fr-FR" sz="12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src </a:t>
            </a:r>
            <a:r>
              <a:rPr sz="1200">
                <a:solidFill>
                  <a:srgbClr val="FFFFFF"/>
                </a:solidFill>
                <a:latin typeface="Verdana" panose="020B0604030504040204" pitchFamily="34" charset="0"/>
                <a:ea typeface="Verdana" panose="020B0604030504040204" pitchFamily="34" charset="0"/>
                <a:cs typeface="Consolas"/>
              </a:rPr>
              <a:t>="deco.png"</a:t>
            </a:r>
            <a:r>
              <a:rPr sz="1200" spc="-15">
                <a:solidFill>
                  <a:srgbClr val="FFFFFF"/>
                </a:solidFill>
                <a:latin typeface="Verdana" panose="020B0604030504040204" pitchFamily="34" charset="0"/>
                <a:ea typeface="Verdana" panose="020B0604030504040204" pitchFamily="34" charset="0"/>
                <a:cs typeface="Consolas"/>
              </a:rPr>
              <a:t> </a:t>
            </a:r>
            <a:r>
              <a:rPr sz="1200" b="1">
                <a:solidFill>
                  <a:srgbClr val="FF6600"/>
                </a:solidFill>
                <a:latin typeface="Verdana" panose="020B0604030504040204" pitchFamily="34" charset="0"/>
                <a:ea typeface="Verdana" panose="020B0604030504040204" pitchFamily="34" charset="0"/>
                <a:cs typeface="Consolas"/>
              </a:rPr>
              <a:t>alt=""</a:t>
            </a:r>
            <a:r>
              <a:rPr sz="1200">
                <a:solidFill>
                  <a:srgbClr val="FFFFFF"/>
                </a:solidFill>
                <a:latin typeface="Verdana" panose="020B0604030504040204" pitchFamily="34" charset="0"/>
                <a:ea typeface="Verdana" panose="020B0604030504040204" pitchFamily="34" charset="0"/>
                <a:cs typeface="Consolas"/>
              </a:rPr>
              <a:t>&gt;</a:t>
            </a:r>
            <a:endParaRPr sz="1200">
              <a:latin typeface="Verdana" panose="020B0604030504040204" pitchFamily="34" charset="0"/>
              <a:ea typeface="Verdana" panose="020B0604030504040204" pitchFamily="34" charset="0"/>
              <a:cs typeface="Consolas"/>
            </a:endParaRPr>
          </a:p>
        </p:txBody>
      </p:sp>
    </p:spTree>
    <p:extLst>
      <p:ext uri="{BB962C8B-B14F-4D97-AF65-F5344CB8AC3E}">
        <p14:creationId xmlns:p14="http://schemas.microsoft.com/office/powerpoint/2010/main" val="3344019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5"/>
            </a:pPr>
            <a:r>
              <a:rPr lang="fr-FR"/>
              <a:t>Contenu non-textuel</a:t>
            </a:r>
            <a:br>
              <a:rPr lang="fr-FR"/>
            </a:br>
            <a:r>
              <a:rPr lang="fr-FR">
                <a:solidFill>
                  <a:schemeClr val="bg1"/>
                </a:solidFill>
              </a:rPr>
              <a:t>Alternatives textuelles – </a:t>
            </a:r>
            <a:r>
              <a:rPr lang="fr-FR" err="1">
                <a:solidFill>
                  <a:schemeClr val="bg1"/>
                </a:solidFill>
              </a:rPr>
              <a:t>svg</a:t>
            </a:r>
            <a:r>
              <a:rPr lang="fr-FR">
                <a:solidFill>
                  <a:schemeClr val="bg1"/>
                </a:solidFill>
              </a:rPr>
              <a:t> ou </a:t>
            </a:r>
            <a:r>
              <a:rPr lang="fr-FR" err="1">
                <a:solidFill>
                  <a:schemeClr val="bg1"/>
                </a:solidFill>
              </a:rPr>
              <a:t>glyph-icon</a:t>
            </a:r>
            <a:endParaRPr lang="fr-FR"/>
          </a:p>
        </p:txBody>
      </p:sp>
      <p:sp>
        <p:nvSpPr>
          <p:cNvPr id="7" name="Texte gauche">
            <a:extLst>
              <a:ext uri="{FF2B5EF4-FFF2-40B4-BE49-F238E27FC236}">
                <a16:creationId xmlns:a16="http://schemas.microsoft.com/office/drawing/2014/main" id="{9BA97628-9EB4-0DBB-B0C1-A440C702BF48}"/>
              </a:ext>
            </a:extLst>
          </p:cNvPr>
          <p:cNvSpPr>
            <a:spLocks noGrp="1"/>
          </p:cNvSpPr>
          <p:nvPr>
            <p:ph sz="half" idx="1"/>
          </p:nvPr>
        </p:nvSpPr>
        <p:spPr/>
        <p:txBody>
          <a:bodyPr>
            <a:noAutofit/>
          </a:bodyPr>
          <a:lstStyle/>
          <a:p>
            <a:pPr lvl="2"/>
            <a:r>
              <a:rPr lang="fr-FR"/>
              <a:t>Description :</a:t>
            </a:r>
          </a:p>
          <a:p>
            <a:pPr lvl="3"/>
            <a:r>
              <a:rPr lang="fr-FR"/>
              <a:t>Pour toutes les balises </a:t>
            </a:r>
            <a:r>
              <a:rPr lang="fr-FR" b="1" err="1">
                <a:solidFill>
                  <a:srgbClr val="FF7900"/>
                </a:solidFill>
              </a:rPr>
              <a:t>svg</a:t>
            </a:r>
            <a:r>
              <a:rPr lang="fr-FR"/>
              <a:t> : mettre un attribut</a:t>
            </a:r>
            <a:r>
              <a:rPr lang="fr-FR" b="1">
                <a:solidFill>
                  <a:srgbClr val="FF7900"/>
                </a:solidFill>
              </a:rPr>
              <a:t> aria-hidden="</a:t>
            </a:r>
            <a:r>
              <a:rPr lang="en-US" b="1">
                <a:solidFill>
                  <a:srgbClr val="FF7900"/>
                </a:solidFill>
              </a:rPr>
              <a:t>true</a:t>
            </a:r>
            <a:r>
              <a:rPr lang="fr-FR" b="1">
                <a:solidFill>
                  <a:srgbClr val="FF7900"/>
                </a:solidFill>
              </a:rPr>
              <a:t>" </a:t>
            </a:r>
            <a:r>
              <a:rPr lang="fr-FR"/>
              <a:t>et un attribut </a:t>
            </a:r>
            <a:r>
              <a:rPr lang="fr-FR" b="1">
                <a:solidFill>
                  <a:srgbClr val="FF7900"/>
                </a:solidFill>
              </a:rPr>
              <a:t>focusable="false" </a:t>
            </a:r>
            <a:r>
              <a:rPr lang="fr-FR"/>
              <a:t>(</a:t>
            </a:r>
            <a:r>
              <a:rPr lang="fr-FR" err="1"/>
              <a:t>svg</a:t>
            </a:r>
            <a:r>
              <a:rPr lang="fr-FR"/>
              <a:t>)</a:t>
            </a:r>
          </a:p>
          <a:p>
            <a:pPr lvl="3"/>
            <a:r>
              <a:rPr lang="fr-FR"/>
              <a:t>Pour les </a:t>
            </a:r>
            <a:r>
              <a:rPr lang="fr-FR" b="1">
                <a:solidFill>
                  <a:srgbClr val="FF7900"/>
                </a:solidFill>
              </a:rPr>
              <a:t>images-liens</a:t>
            </a:r>
            <a:r>
              <a:rPr lang="fr-FR"/>
              <a:t> (balise &lt;a&gt; ou &lt;</a:t>
            </a:r>
            <a:r>
              <a:rPr lang="en-US"/>
              <a:t>button</a:t>
            </a:r>
            <a:r>
              <a:rPr lang="fr-FR"/>
              <a:t>&gt;) </a:t>
            </a:r>
            <a:r>
              <a:rPr lang="fr-FR" b="1">
                <a:solidFill>
                  <a:srgbClr val="FF7900"/>
                </a:solidFill>
              </a:rPr>
              <a:t>porteuses d’information</a:t>
            </a:r>
            <a:r>
              <a:rPr lang="fr-FR"/>
              <a:t> : mettre une description de l’information contenue dans l’image avec un texte en masquage accessible ou un aria-label</a:t>
            </a:r>
          </a:p>
          <a:p>
            <a:pPr lvl="3"/>
            <a:endParaRPr lang="fr-FR"/>
          </a:p>
          <a:p>
            <a:pPr lvl="2"/>
            <a:endParaRPr lang="fr-FR"/>
          </a:p>
        </p:txBody>
      </p:sp>
      <p:sp>
        <p:nvSpPr>
          <p:cNvPr id="10" name="Texte droit">
            <a:extLst>
              <a:ext uri="{FF2B5EF4-FFF2-40B4-BE49-F238E27FC236}">
                <a16:creationId xmlns:a16="http://schemas.microsoft.com/office/drawing/2014/main" id="{40FDDE91-698C-7AF9-9F7F-24B9EF9C6A30}"/>
              </a:ext>
            </a:extLst>
          </p:cNvPr>
          <p:cNvSpPr>
            <a:spLocks noGrp="1"/>
          </p:cNvSpPr>
          <p:nvPr>
            <p:ph sz="half" idx="2"/>
          </p:nvPr>
        </p:nvSpPr>
        <p:spPr/>
        <p:txBody>
          <a:bodyPr/>
          <a:lstStyle/>
          <a:p>
            <a:pPr lvl="2"/>
            <a:r>
              <a:rPr lang="fr-FR"/>
              <a:t>Quand ?</a:t>
            </a:r>
          </a:p>
          <a:p>
            <a:pPr lvl="3"/>
            <a:r>
              <a:rPr lang="fr-FR" b="1">
                <a:solidFill>
                  <a:srgbClr val="FF7900"/>
                </a:solidFill>
              </a:rPr>
              <a:t>Dès la conception </a:t>
            </a:r>
            <a:r>
              <a:rPr lang="fr-FR"/>
              <a:t>: spécifier les alternatives textuelles</a:t>
            </a:r>
          </a:p>
          <a:p>
            <a:pPr lvl="3"/>
            <a:r>
              <a:rPr lang="fr-FR" b="1">
                <a:solidFill>
                  <a:srgbClr val="FF7900"/>
                </a:solidFill>
              </a:rPr>
              <a:t>Au développement </a:t>
            </a:r>
            <a:r>
              <a:rPr lang="fr-FR"/>
              <a:t>: intégrer les alternatives</a:t>
            </a:r>
          </a:p>
        </p:txBody>
      </p:sp>
      <p:pic>
        <p:nvPicPr>
          <p:cNvPr id="14" name="Image - Conception">
            <a:extLst>
              <a:ext uri="{FF2B5EF4-FFF2-40B4-BE49-F238E27FC236}">
                <a16:creationId xmlns:a16="http://schemas.microsoft.com/office/drawing/2014/main" id="{0085C70A-4657-55C7-7869-9519B6A0DC0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55256" y="1498425"/>
            <a:ext cx="252000" cy="252000"/>
          </a:xfrm>
          <a:prstGeom prst="rect">
            <a:avLst/>
          </a:prstGeom>
          <a:solidFill>
            <a:schemeClr val="tx1"/>
          </a:solidFill>
        </p:spPr>
      </p:pic>
      <p:pic>
        <p:nvPicPr>
          <p:cNvPr id="15" name="Image - Dév">
            <a:extLst>
              <a:ext uri="{FF2B5EF4-FFF2-40B4-BE49-F238E27FC236}">
                <a16:creationId xmlns:a16="http://schemas.microsoft.com/office/drawing/2014/main" id="{339E87D6-37EE-51FB-C753-D1070BB32DE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68072" y="2067694"/>
            <a:ext cx="252000" cy="252000"/>
          </a:xfrm>
          <a:prstGeom prst="rect">
            <a:avLst/>
          </a:prstGeom>
          <a:solidFill>
            <a:schemeClr val="tx1"/>
          </a:solidFill>
        </p:spPr>
      </p:pic>
      <p:grpSp>
        <p:nvGrpSpPr>
          <p:cNvPr id="11" name="Exemples valides" descr="Exemples valides">
            <a:extLst>
              <a:ext uri="{FF2B5EF4-FFF2-40B4-BE49-F238E27FC236}">
                <a16:creationId xmlns:a16="http://schemas.microsoft.com/office/drawing/2014/main" id="{D3B947DB-AB5B-C0BE-C56E-068CC5B352E3}"/>
              </a:ext>
            </a:extLst>
          </p:cNvPr>
          <p:cNvGrpSpPr/>
          <p:nvPr/>
        </p:nvGrpSpPr>
        <p:grpSpPr>
          <a:xfrm>
            <a:off x="4791006" y="2641620"/>
            <a:ext cx="2317068" cy="444352"/>
            <a:chOff x="5508104" y="2676757"/>
            <a:chExt cx="2317068" cy="444352"/>
          </a:xfrm>
        </p:grpSpPr>
        <p:pic>
          <p:nvPicPr>
            <p:cNvPr id="12" name="Coche verte - Exemples valides">
              <a:extLst>
                <a:ext uri="{FF2B5EF4-FFF2-40B4-BE49-F238E27FC236}">
                  <a16:creationId xmlns:a16="http://schemas.microsoft.com/office/drawing/2014/main" id="{58042D62-F2FE-84A2-496D-1896E32CAF08}"/>
                </a:ext>
                <a:ext uri="{C183D7F6-B498-43B3-948B-1728B52AA6E4}">
                  <adec:decorative xmlns:adec="http://schemas.microsoft.com/office/drawing/2017/decorative" val="1"/>
                </a:ext>
              </a:extLst>
            </p:cNvPr>
            <p:cNvPicPr/>
            <p:nvPr/>
          </p:nvPicPr>
          <p:blipFill>
            <a:blip r:embed="rId5" cstate="print"/>
            <a:stretch>
              <a:fillRect/>
            </a:stretch>
          </p:blipFill>
          <p:spPr>
            <a:xfrm>
              <a:off x="5508104" y="2816928"/>
              <a:ext cx="367284" cy="294131"/>
            </a:xfrm>
            <a:prstGeom prst="rect">
              <a:avLst/>
            </a:prstGeom>
          </p:spPr>
        </p:pic>
        <p:sp>
          <p:nvSpPr>
            <p:cNvPr id="13" name="Texte - Exemples valides">
              <a:extLst>
                <a:ext uri="{FF2B5EF4-FFF2-40B4-BE49-F238E27FC236}">
                  <a16:creationId xmlns:a16="http://schemas.microsoft.com/office/drawing/2014/main" id="{AED20550-B12A-D178-A6A7-E4C70A8F8471}"/>
                </a:ext>
                <a:ext uri="{C183D7F6-B498-43B3-948B-1728B52AA6E4}">
                  <adec:decorative xmlns:adec="http://schemas.microsoft.com/office/drawing/2017/decorative" val="1"/>
                </a:ext>
              </a:extLst>
            </p:cNvPr>
            <p:cNvSpPr txBox="1"/>
            <p:nvPr/>
          </p:nvSpPr>
          <p:spPr>
            <a:xfrm>
              <a:off x="5996372" y="2676757"/>
              <a:ext cx="1828800" cy="444352"/>
            </a:xfrm>
            <a:prstGeom prst="rect">
              <a:avLst/>
            </a:prstGeom>
          </p:spPr>
          <p:txBody>
            <a:bodyPr vert="horz" wrap="square" lIns="0" tIns="13335" rIns="0" bIns="0" rtlCol="0">
              <a:spAutoFit/>
            </a:bodyPr>
            <a:lstStyle>
              <a:defPPr>
                <a:defRPr lang="en-US"/>
              </a:defPPr>
              <a:lvl1pPr>
                <a:lnSpc>
                  <a:spcPct val="100000"/>
                </a:lnSpc>
                <a:spcBef>
                  <a:spcPts val="20"/>
                </a:spcBef>
                <a:defRPr sz="1400">
                  <a:solidFill>
                    <a:schemeClr val="bg1"/>
                  </a:solidFill>
                  <a:latin typeface="Verdana" panose="020B0604030504040204" pitchFamily="34" charset="0"/>
                  <a:ea typeface="Verdana" panose="020B0604030504040204" pitchFamily="34" charset="0"/>
                  <a:cs typeface="Arial"/>
                </a:defRPr>
              </a:lvl1pPr>
            </a:lstStyle>
            <a:p>
              <a:endParaRPr b="1"/>
            </a:p>
            <a:p>
              <a:r>
                <a:rPr lang="fr-FR"/>
                <a:t>Exemples valides</a:t>
              </a:r>
            </a:p>
          </p:txBody>
        </p:sp>
      </p:grpSp>
      <p:sp>
        <p:nvSpPr>
          <p:cNvPr id="9" name="Code 1" descr="exemple valide pour une image informative :&#10;&lt;img src=&quot;tf1.png&quot; alt=&quot;Accéder à la chaîne TF1&quot;&#10;Exemple valide pour une image décorative&#10;&lt;img src=deco.png&quot; alt=&quot;&quot;">
            <a:extLst>
              <a:ext uri="{FF2B5EF4-FFF2-40B4-BE49-F238E27FC236}">
                <a16:creationId xmlns:a16="http://schemas.microsoft.com/office/drawing/2014/main" id="{80C64F73-1AC2-5FB4-8C96-87704E242D35}"/>
              </a:ext>
            </a:extLst>
          </p:cNvPr>
          <p:cNvSpPr txBox="1"/>
          <p:nvPr/>
        </p:nvSpPr>
        <p:spPr>
          <a:xfrm>
            <a:off x="4716016" y="3147641"/>
            <a:ext cx="4187448" cy="648245"/>
          </a:xfrm>
          <a:prstGeom prst="rect">
            <a:avLst/>
          </a:prstGeom>
          <a:solidFill>
            <a:srgbClr val="000000"/>
          </a:solidFill>
          <a:ln>
            <a:solidFill>
              <a:schemeClr val="bg1"/>
            </a:solidFill>
          </a:ln>
        </p:spPr>
        <p:txBody>
          <a:bodyPr vert="horz" wrap="square" lIns="0" tIns="36000" rIns="0" bIns="36000" rtlCol="0">
            <a:spAutoFit/>
          </a:bodyPr>
          <a:lstStyle/>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&lt;</a:t>
            </a:r>
            <a:r>
              <a:rPr lang="fr-FR" sz="1200" kern="0" err="1">
                <a:solidFill>
                  <a:srgbClr val="1F497D">
                    <a:lumMod val="60000"/>
                    <a:lumOff val="40000"/>
                  </a:srgbClr>
                </a:solidFill>
                <a:latin typeface="Verdana" panose="020B0604030504040204" pitchFamily="34" charset="0"/>
                <a:ea typeface="Verdana" panose="020B0604030504040204" pitchFamily="34" charset="0"/>
              </a:rPr>
              <a:t>svg</a:t>
            </a:r>
            <a:r>
              <a:rPr lang="fr-FR" sz="1200">
                <a:solidFill>
                  <a:schemeClr val="bg1"/>
                </a:solidFill>
                <a:latin typeface="Verdana" panose="020B0604030504040204" pitchFamily="34" charset="0"/>
                <a:ea typeface="Verdana" panose="020B0604030504040204" pitchFamily="34" charset="0"/>
                <a:cs typeface="Consolas"/>
              </a:rPr>
              <a:t> </a:t>
            </a:r>
            <a:r>
              <a:rPr lang="fr-FR" sz="1200" b="1">
                <a:solidFill>
                  <a:srgbClr val="FF7900"/>
                </a:solidFill>
                <a:latin typeface="Verdana" panose="020B0604030504040204" pitchFamily="34" charset="0"/>
                <a:ea typeface="Verdana" panose="020B0604030504040204" pitchFamily="34" charset="0"/>
                <a:cs typeface="Consolas"/>
              </a:rPr>
              <a:t>aria-hidden="</a:t>
            </a:r>
            <a:r>
              <a:rPr lang="fr-FR" sz="1200" b="1" err="1">
                <a:solidFill>
                  <a:srgbClr val="FF7900"/>
                </a:solidFill>
                <a:latin typeface="Verdana" panose="020B0604030504040204" pitchFamily="34" charset="0"/>
                <a:ea typeface="Verdana" panose="020B0604030504040204" pitchFamily="34" charset="0"/>
                <a:cs typeface="Consolas"/>
              </a:rPr>
              <a:t>true</a:t>
            </a:r>
            <a:r>
              <a:rPr lang="fr-FR" sz="1200" b="1">
                <a:solidFill>
                  <a:srgbClr val="FF7900"/>
                </a:solidFill>
                <a:latin typeface="Verdana" panose="020B0604030504040204" pitchFamily="34" charset="0"/>
                <a:ea typeface="Verdana" panose="020B0604030504040204" pitchFamily="34" charset="0"/>
                <a:cs typeface="Consolas"/>
              </a:rPr>
              <a:t>" focusable="false"</a:t>
            </a:r>
            <a:r>
              <a:rPr lang="fr-FR" sz="1200">
                <a:solidFill>
                  <a:schemeClr val="bg1"/>
                </a:solidFill>
                <a:latin typeface="Verdana" panose="020B0604030504040204" pitchFamily="34" charset="0"/>
                <a:ea typeface="Verdana" panose="020B0604030504040204" pitchFamily="34" charset="0"/>
                <a:cs typeface="Consolas"/>
              </a:rPr>
              <a:t>&gt;</a:t>
            </a:r>
          </a:p>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a:t>
            </a:r>
          </a:p>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&lt;/</a:t>
            </a:r>
            <a:r>
              <a:rPr lang="fr-FR" sz="1200" kern="0" err="1">
                <a:solidFill>
                  <a:srgbClr val="1F497D">
                    <a:lumMod val="60000"/>
                    <a:lumOff val="40000"/>
                  </a:srgbClr>
                </a:solidFill>
                <a:latin typeface="Verdana" panose="020B0604030504040204" pitchFamily="34" charset="0"/>
                <a:ea typeface="Verdana" panose="020B0604030504040204" pitchFamily="34" charset="0"/>
              </a:rPr>
              <a:t>svg</a:t>
            </a:r>
            <a:r>
              <a:rPr lang="fr-FR" sz="1200">
                <a:solidFill>
                  <a:schemeClr val="bg1"/>
                </a:solidFill>
                <a:latin typeface="Verdana" panose="020B0604030504040204" pitchFamily="34" charset="0"/>
                <a:ea typeface="Verdana" panose="020B0604030504040204" pitchFamily="34" charset="0"/>
                <a:cs typeface="Consolas"/>
              </a:rPr>
              <a:t>&gt;</a:t>
            </a:r>
          </a:p>
        </p:txBody>
      </p:sp>
      <p:sp>
        <p:nvSpPr>
          <p:cNvPr id="2" name="Code 2" descr="exemple valide pour une image informative :&#10;&lt;img src=&quot;tf1.png&quot; alt=&quot;Accéder à la chaîne TF1&quot;&#10;Exemple valide pour une image décorative&#10;&lt;img src=deco.png&quot; alt=&quot;&quot;">
            <a:extLst>
              <a:ext uri="{FF2B5EF4-FFF2-40B4-BE49-F238E27FC236}">
                <a16:creationId xmlns:a16="http://schemas.microsoft.com/office/drawing/2014/main" id="{2338C71C-3891-0FE1-118A-73B16F5673B9}"/>
              </a:ext>
            </a:extLst>
          </p:cNvPr>
          <p:cNvSpPr txBox="1"/>
          <p:nvPr/>
        </p:nvSpPr>
        <p:spPr>
          <a:xfrm>
            <a:off x="4716016" y="3890426"/>
            <a:ext cx="4187448" cy="1057588"/>
          </a:xfrm>
          <a:prstGeom prst="rect">
            <a:avLst/>
          </a:prstGeom>
          <a:solidFill>
            <a:srgbClr val="000000"/>
          </a:solidFill>
          <a:ln>
            <a:solidFill>
              <a:schemeClr val="bg1"/>
            </a:solidFill>
          </a:ln>
        </p:spPr>
        <p:txBody>
          <a:bodyPr vert="horz" wrap="square" lIns="0" tIns="36000" rIns="0" bIns="36000" rtlCol="0">
            <a:spAutoFit/>
          </a:bodyPr>
          <a:lstStyle/>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&lt;</a:t>
            </a:r>
            <a:r>
              <a:rPr lang="en-US" sz="1200" kern="0">
                <a:solidFill>
                  <a:srgbClr val="1F497D">
                    <a:lumMod val="60000"/>
                    <a:lumOff val="40000"/>
                  </a:srgbClr>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cs typeface="Consolas"/>
              </a:rPr>
              <a:t> </a:t>
            </a:r>
            <a:r>
              <a:rPr lang="fr-FR" sz="1200" b="1">
                <a:solidFill>
                  <a:srgbClr val="FF7900"/>
                </a:solidFill>
                <a:latin typeface="Verdana" panose="020B0604030504040204" pitchFamily="34" charset="0"/>
                <a:ea typeface="Verdana" panose="020B0604030504040204" pitchFamily="34" charset="0"/>
                <a:cs typeface="Consolas"/>
              </a:rPr>
              <a:t>aria-label="Rechercher"</a:t>
            </a:r>
            <a:r>
              <a:rPr lang="fr-FR" sz="1200" b="1">
                <a:solidFill>
                  <a:schemeClr val="bg1"/>
                </a:solidFill>
                <a:latin typeface="Verdana" panose="020B0604030504040204" pitchFamily="34" charset="0"/>
                <a:ea typeface="Verdana" panose="020B0604030504040204" pitchFamily="34" charset="0"/>
                <a:cs typeface="Consolas"/>
              </a:rPr>
              <a:t>&gt;</a:t>
            </a:r>
          </a:p>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   &lt;</a:t>
            </a:r>
            <a:r>
              <a:rPr lang="fr-FR" sz="1200" kern="0" err="1">
                <a:solidFill>
                  <a:srgbClr val="1F497D">
                    <a:lumMod val="60000"/>
                    <a:lumOff val="40000"/>
                  </a:srgbClr>
                </a:solidFill>
                <a:latin typeface="Verdana" panose="020B0604030504040204" pitchFamily="34" charset="0"/>
                <a:ea typeface="Verdana" panose="020B0604030504040204" pitchFamily="34" charset="0"/>
              </a:rPr>
              <a:t>svg</a:t>
            </a:r>
            <a:r>
              <a:rPr lang="fr-FR" sz="1200">
                <a:solidFill>
                  <a:schemeClr val="bg1"/>
                </a:solidFill>
                <a:latin typeface="Verdana" panose="020B0604030504040204" pitchFamily="34" charset="0"/>
                <a:ea typeface="Verdana" panose="020B0604030504040204" pitchFamily="34" charset="0"/>
                <a:cs typeface="Consolas"/>
              </a:rPr>
              <a:t> </a:t>
            </a:r>
            <a:r>
              <a:rPr lang="fr-FR" sz="1200" b="1">
                <a:solidFill>
                  <a:srgbClr val="FF7900"/>
                </a:solidFill>
                <a:latin typeface="Verdana" panose="020B0604030504040204" pitchFamily="34" charset="0"/>
                <a:ea typeface="Verdana" panose="020B0604030504040204" pitchFamily="34" charset="0"/>
                <a:cs typeface="Consolas"/>
              </a:rPr>
              <a:t>aria-hidden="</a:t>
            </a:r>
            <a:r>
              <a:rPr lang="fr-FR" sz="1200" b="1" err="1">
                <a:solidFill>
                  <a:srgbClr val="FF7900"/>
                </a:solidFill>
                <a:latin typeface="Verdana" panose="020B0604030504040204" pitchFamily="34" charset="0"/>
                <a:ea typeface="Verdana" panose="020B0604030504040204" pitchFamily="34" charset="0"/>
                <a:cs typeface="Consolas"/>
              </a:rPr>
              <a:t>true</a:t>
            </a:r>
            <a:r>
              <a:rPr lang="fr-FR" sz="1200" b="1">
                <a:solidFill>
                  <a:srgbClr val="FF7900"/>
                </a:solidFill>
                <a:latin typeface="Verdana" panose="020B0604030504040204" pitchFamily="34" charset="0"/>
                <a:ea typeface="Verdana" panose="020B0604030504040204" pitchFamily="34" charset="0"/>
                <a:cs typeface="Consolas"/>
              </a:rPr>
              <a:t>" focusable="false"</a:t>
            </a:r>
            <a:r>
              <a:rPr lang="fr-FR" sz="1200">
                <a:solidFill>
                  <a:schemeClr val="bg1"/>
                </a:solidFill>
                <a:latin typeface="Verdana" panose="020B0604030504040204" pitchFamily="34" charset="0"/>
                <a:ea typeface="Verdana" panose="020B0604030504040204" pitchFamily="34" charset="0"/>
                <a:cs typeface="Consolas"/>
              </a:rPr>
              <a:t>&gt;</a:t>
            </a:r>
          </a:p>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     …</a:t>
            </a:r>
          </a:p>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   &lt;/</a:t>
            </a:r>
            <a:r>
              <a:rPr lang="fr-FR" sz="1200" kern="0" err="1">
                <a:solidFill>
                  <a:srgbClr val="1F497D">
                    <a:lumMod val="60000"/>
                    <a:lumOff val="40000"/>
                  </a:srgbClr>
                </a:solidFill>
                <a:latin typeface="Verdana" panose="020B0604030504040204" pitchFamily="34" charset="0"/>
                <a:ea typeface="Verdana" panose="020B0604030504040204" pitchFamily="34" charset="0"/>
              </a:rPr>
              <a:t>svg</a:t>
            </a:r>
            <a:r>
              <a:rPr lang="fr-FR" sz="1200">
                <a:solidFill>
                  <a:schemeClr val="bg1"/>
                </a:solidFill>
                <a:latin typeface="Verdana" panose="020B0604030504040204" pitchFamily="34" charset="0"/>
                <a:ea typeface="Verdana" panose="020B0604030504040204" pitchFamily="34" charset="0"/>
                <a:cs typeface="Consolas"/>
              </a:rPr>
              <a:t>&gt;</a:t>
            </a:r>
          </a:p>
          <a:p>
            <a:pPr marL="90805">
              <a:lnSpc>
                <a:spcPct val="90000"/>
              </a:lnSpc>
              <a:spcBef>
                <a:spcPts val="295"/>
              </a:spcBef>
            </a:pPr>
            <a:r>
              <a:rPr lang="fr-FR" sz="1200">
                <a:solidFill>
                  <a:schemeClr val="bg1"/>
                </a:solidFill>
                <a:latin typeface="Verdana" panose="020B0604030504040204" pitchFamily="34" charset="0"/>
                <a:ea typeface="Verdana" panose="020B0604030504040204" pitchFamily="34" charset="0"/>
                <a:cs typeface="Consolas"/>
              </a:rPr>
              <a:t>&lt;/</a:t>
            </a:r>
            <a:r>
              <a:rPr lang="en-US" sz="1200" kern="0">
                <a:solidFill>
                  <a:srgbClr val="1F497D">
                    <a:lumMod val="60000"/>
                    <a:lumOff val="40000"/>
                  </a:srgbClr>
                </a:solidFill>
                <a:latin typeface="Verdana" panose="020B0604030504040204" pitchFamily="34" charset="0"/>
                <a:ea typeface="Verdana" panose="020B0604030504040204" pitchFamily="34" charset="0"/>
              </a:rPr>
              <a:t>button</a:t>
            </a:r>
            <a:r>
              <a:rPr lang="fr-FR" sz="1200">
                <a:solidFill>
                  <a:schemeClr val="bg1"/>
                </a:solidFill>
                <a:latin typeface="Verdana" panose="020B0604030504040204" pitchFamily="34" charset="0"/>
                <a:ea typeface="Verdana" panose="020B0604030504040204" pitchFamily="34" charset="0"/>
                <a:cs typeface="Consolas"/>
              </a:rPr>
              <a:t>&gt;</a:t>
            </a:r>
          </a:p>
        </p:txBody>
      </p:sp>
    </p:spTree>
    <p:extLst>
      <p:ext uri="{BB962C8B-B14F-4D97-AF65-F5344CB8AC3E}">
        <p14:creationId xmlns:p14="http://schemas.microsoft.com/office/powerpoint/2010/main" val="4101021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5"/>
            </a:pPr>
            <a:r>
              <a:rPr lang="fr-FR"/>
              <a:t>Contenu non-textuel</a:t>
            </a:r>
            <a:br>
              <a:rPr lang="fr-FR"/>
            </a:br>
            <a:r>
              <a:rPr lang="fr-FR">
                <a:solidFill>
                  <a:schemeClr val="bg1"/>
                </a:solidFill>
              </a:rPr>
              <a:t>Alternatives textuelles – Exemples</a:t>
            </a:r>
            <a:endParaRPr lang="fr-FR"/>
          </a:p>
        </p:txBody>
      </p:sp>
      <p:grpSp>
        <p:nvGrpSpPr>
          <p:cNvPr id="17" name="Image haut">
            <a:extLst>
              <a:ext uri="{FF2B5EF4-FFF2-40B4-BE49-F238E27FC236}">
                <a16:creationId xmlns:a16="http://schemas.microsoft.com/office/drawing/2014/main" id="{FF2A5DDD-3A95-5DDD-B995-20B7E4E349BA}"/>
              </a:ext>
              <a:ext uri="{C183D7F6-B498-43B3-948B-1728B52AA6E4}">
                <adec:decorative xmlns:adec="http://schemas.microsoft.com/office/drawing/2017/decorative" val="1"/>
              </a:ext>
            </a:extLst>
          </p:cNvPr>
          <p:cNvGrpSpPr/>
          <p:nvPr/>
        </p:nvGrpSpPr>
        <p:grpSpPr>
          <a:xfrm>
            <a:off x="395536" y="987574"/>
            <a:ext cx="4572000" cy="1943100"/>
            <a:chOff x="4172916" y="819240"/>
            <a:chExt cx="4572000" cy="1943100"/>
          </a:xfrm>
        </p:grpSpPr>
        <p:pic>
          <p:nvPicPr>
            <p:cNvPr id="18" name="Image">
              <a:extLst>
                <a:ext uri="{FF2B5EF4-FFF2-40B4-BE49-F238E27FC236}">
                  <a16:creationId xmlns:a16="http://schemas.microsoft.com/office/drawing/2014/main" id="{70DD5FD3-1EC4-0D02-B61A-6C5480E64B2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172916" y="819240"/>
              <a:ext cx="4572000" cy="1943100"/>
            </a:xfrm>
            <a:prstGeom prst="rect">
              <a:avLst/>
            </a:prstGeom>
          </p:spPr>
        </p:pic>
        <p:sp>
          <p:nvSpPr>
            <p:cNvPr id="19" name="Rectangle - Pagination">
              <a:extLst>
                <a:ext uri="{FF2B5EF4-FFF2-40B4-BE49-F238E27FC236}">
                  <a16:creationId xmlns:a16="http://schemas.microsoft.com/office/drawing/2014/main" id="{90689385-0FE5-324D-3B12-8F85DE382BF2}"/>
                </a:ext>
                <a:ext uri="{C183D7F6-B498-43B3-948B-1728B52AA6E4}">
                  <adec:decorative xmlns:adec="http://schemas.microsoft.com/office/drawing/2017/decorative" val="1"/>
                </a:ext>
              </a:extLst>
            </p:cNvPr>
            <p:cNvSpPr/>
            <p:nvPr/>
          </p:nvSpPr>
          <p:spPr>
            <a:xfrm>
              <a:off x="8223380" y="2403416"/>
              <a:ext cx="172146" cy="2160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Code 1">
            <a:extLst>
              <a:ext uri="{FF2B5EF4-FFF2-40B4-BE49-F238E27FC236}">
                <a16:creationId xmlns:a16="http://schemas.microsoft.com/office/drawing/2014/main" id="{9C14C05C-F583-CC17-4FE2-ACB65A1B25FF}"/>
              </a:ext>
            </a:extLst>
          </p:cNvPr>
          <p:cNvSpPr txBox="1"/>
          <p:nvPr/>
        </p:nvSpPr>
        <p:spPr>
          <a:xfrm>
            <a:off x="5240105" y="987574"/>
            <a:ext cx="3724383" cy="880617"/>
          </a:xfrm>
          <a:prstGeom prst="rect">
            <a:avLst/>
          </a:prstGeom>
          <a:ln w="3175">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tIns="36000" bIns="36000">
            <a:spAutoFit/>
          </a:bodyPr>
          <a:lstStyle/>
          <a:p>
            <a:r>
              <a:rPr lang="en-US"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a</a:t>
            </a:r>
            <a:r>
              <a:rPr lang="en-US" sz="1050">
                <a:latin typeface="Verdana" panose="020B0604030504040204" pitchFamily="34" charset="0"/>
                <a:ea typeface="Verdana" panose="020B0604030504040204" pitchFamily="34" charset="0"/>
              </a:rPr>
              <a: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en-US" sz="1050">
                <a:latin typeface="Verdana" panose="020B0604030504040204" pitchFamily="34" charset="0"/>
                <a:ea typeface="Verdana" panose="020B0604030504040204" pitchFamily="34" charset="0"/>
              </a:rPr>
              <a:t>="</a:t>
            </a:r>
            <a:r>
              <a:rPr lang="en-US" sz="1050" err="1">
                <a:latin typeface="Verdana" panose="020B0604030504040204" pitchFamily="34" charset="0"/>
                <a:ea typeface="Verdana" panose="020B0604030504040204" pitchFamily="34" charset="0"/>
              </a:rPr>
              <a:t>btn</a:t>
            </a:r>
            <a:r>
              <a:rPr lang="en-US" sz="1050">
                <a:latin typeface="Verdana" panose="020B0604030504040204" pitchFamily="34" charset="0"/>
                <a:ea typeface="Verdana" panose="020B0604030504040204" pitchFamily="34" charset="0"/>
              </a:rPr>
              <a:t>-next"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id</a:t>
            </a:r>
            <a:r>
              <a:rPr lang="en-US" sz="1050">
                <a:latin typeface="Verdana" panose="020B0604030504040204" pitchFamily="34" charset="0"/>
                <a:ea typeface="Verdana" panose="020B0604030504040204" pitchFamily="34" charset="0"/>
              </a:rPr>
              <a:t>="id1a" </a:t>
            </a:r>
            <a:r>
              <a:rPr lang="en-US" sz="105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href</a:t>
            </a:r>
            <a:r>
              <a:rPr lang="en-US" sz="1050">
                <a:latin typeface="Verdana" panose="020B0604030504040204" pitchFamily="34" charset="0"/>
                <a:ea typeface="Verdana" panose="020B0604030504040204" pitchFamily="34" charset="0"/>
              </a:rPr>
              <a:t>="</a:t>
            </a:r>
            <a:r>
              <a:rPr lang="en-US" sz="1050" err="1">
                <a:latin typeface="Verdana" panose="020B0604030504040204" pitchFamily="34" charset="0"/>
                <a:ea typeface="Verdana" panose="020B0604030504040204" pitchFamily="34" charset="0"/>
              </a:rPr>
              <a:t>javascript</a:t>
            </a:r>
            <a:r>
              <a:rPr lang="en-US" sz="1050">
                <a:latin typeface="Verdana" panose="020B0604030504040204" pitchFamily="34" charset="0"/>
                <a:ea typeface="Verdana" panose="020B0604030504040204" pitchFamily="34" charset="0"/>
              </a:rPr>
              <a:t>:;"&gt;</a:t>
            </a:r>
          </a:p>
          <a:p>
            <a:r>
              <a:rPr lang="en-US" sz="1050">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rPr>
              <a:t>i</a:t>
            </a:r>
            <a:r>
              <a:rPr lang="en-US" sz="1050">
                <a:latin typeface="Verdana" panose="020B0604030504040204" pitchFamily="34" charset="0"/>
                <a:ea typeface="Verdana" panose="020B0604030504040204" pitchFamily="34" charset="0"/>
              </a:rPr>
              <a: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en-US" sz="1050">
                <a:latin typeface="Verdana" panose="020B0604030504040204" pitchFamily="34" charset="0"/>
                <a:ea typeface="Verdana" panose="020B0604030504040204" pitchFamily="34" charset="0"/>
              </a:rPr>
              <a:t>="icon-fast-</a:t>
            </a:r>
            <a:r>
              <a:rPr lang="en-US" sz="1050" err="1">
                <a:latin typeface="Verdana" panose="020B0604030504040204" pitchFamily="34" charset="0"/>
                <a:ea typeface="Verdana" panose="020B0604030504040204" pitchFamily="34" charset="0"/>
              </a:rPr>
              <a:t>fw</a:t>
            </a:r>
            <a:r>
              <a:rPr lang="en-US" sz="1050">
                <a:latin typeface="Verdana" panose="020B0604030504040204" pitchFamily="34" charset="0"/>
                <a:ea typeface="Verdana" panose="020B0604030504040204" pitchFamily="34" charset="0"/>
              </a:rPr>
              <a:t>"&gt;</a:t>
            </a:r>
          </a:p>
          <a:p>
            <a:r>
              <a:rPr lang="en-US" sz="1050">
                <a:latin typeface="Verdana" panose="020B0604030504040204" pitchFamily="34" charset="0"/>
                <a:ea typeface="Verdana" panose="020B0604030504040204" pitchFamily="34" charset="0"/>
              </a:rPr>
              <a:t>             :before</a:t>
            </a:r>
          </a:p>
          <a:p>
            <a:r>
              <a:rPr lang="en-US" sz="1050">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rPr>
              <a:t>i</a:t>
            </a:r>
            <a:r>
              <a:rPr lang="en-US" sz="1050">
                <a:latin typeface="Verdana" panose="020B0604030504040204" pitchFamily="34" charset="0"/>
                <a:ea typeface="Verdana" panose="020B0604030504040204" pitchFamily="34" charset="0"/>
              </a:rPr>
              <a:t>&gt;</a:t>
            </a:r>
          </a:p>
          <a:p>
            <a:r>
              <a:rPr lang="en-US"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a</a:t>
            </a:r>
            <a:r>
              <a:rPr lang="en-US" sz="1050">
                <a:latin typeface="Verdana" panose="020B0604030504040204" pitchFamily="34" charset="0"/>
                <a:ea typeface="Verdana" panose="020B0604030504040204" pitchFamily="34" charset="0"/>
              </a:rPr>
              <a:t>&gt;</a:t>
            </a:r>
            <a:endParaRPr lang="fr-FR" sz="1050">
              <a:latin typeface="Verdana" panose="020B0604030504040204" pitchFamily="34" charset="0"/>
              <a:ea typeface="Verdana" panose="020B0604030504040204" pitchFamily="34" charset="0"/>
            </a:endParaRPr>
          </a:p>
        </p:txBody>
      </p:sp>
      <p:sp>
        <p:nvSpPr>
          <p:cNvPr id="26" name="Code 2">
            <a:extLst>
              <a:ext uri="{FF2B5EF4-FFF2-40B4-BE49-F238E27FC236}">
                <a16:creationId xmlns:a16="http://schemas.microsoft.com/office/drawing/2014/main" id="{1C48197A-F953-4C76-13EC-F7EBFD66276E}"/>
              </a:ext>
            </a:extLst>
          </p:cNvPr>
          <p:cNvSpPr txBox="1"/>
          <p:nvPr/>
        </p:nvSpPr>
        <p:spPr>
          <a:xfrm>
            <a:off x="5240105" y="987574"/>
            <a:ext cx="3724382" cy="1203782"/>
          </a:xfrm>
          <a:prstGeom prst="rect">
            <a:avLst/>
          </a:prstGeom>
          <a:ln w="3175">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tIns="36000" bIns="36000">
            <a:spAutoFit/>
          </a:bodyPr>
          <a:lstStyle/>
          <a:p>
            <a:r>
              <a:rPr lang="en-US"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a</a:t>
            </a:r>
            <a:r>
              <a:rPr lang="en-US" sz="1050">
                <a:latin typeface="Verdana" panose="020B0604030504040204" pitchFamily="34" charset="0"/>
                <a:ea typeface="Verdana" panose="020B0604030504040204" pitchFamily="34" charset="0"/>
              </a:rPr>
              <a: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en-US" sz="1050">
                <a:latin typeface="Verdana" panose="020B0604030504040204" pitchFamily="34" charset="0"/>
                <a:ea typeface="Verdana" panose="020B0604030504040204" pitchFamily="34" charset="0"/>
              </a:rPr>
              <a:t>="</a:t>
            </a:r>
            <a:r>
              <a:rPr lang="en-US" sz="1050" err="1">
                <a:latin typeface="Verdana" panose="020B0604030504040204" pitchFamily="34" charset="0"/>
                <a:ea typeface="Verdana" panose="020B0604030504040204" pitchFamily="34" charset="0"/>
              </a:rPr>
              <a:t>btn</a:t>
            </a:r>
            <a:r>
              <a:rPr lang="en-US" sz="1050">
                <a:latin typeface="Verdana" panose="020B0604030504040204" pitchFamily="34" charset="0"/>
                <a:ea typeface="Verdana" panose="020B0604030504040204" pitchFamily="34" charset="0"/>
              </a:rPr>
              <a:t>-next"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id</a:t>
            </a:r>
            <a:r>
              <a:rPr lang="en-US" sz="1050">
                <a:latin typeface="Verdana" panose="020B0604030504040204" pitchFamily="34" charset="0"/>
                <a:ea typeface="Verdana" panose="020B0604030504040204" pitchFamily="34" charset="0"/>
              </a:rPr>
              <a:t>="id1a" </a:t>
            </a:r>
            <a:r>
              <a:rPr lang="en-US" sz="105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href</a:t>
            </a:r>
            <a:r>
              <a:rPr lang="en-US" sz="1050">
                <a:latin typeface="Verdana" panose="020B0604030504040204" pitchFamily="34" charset="0"/>
                <a:ea typeface="Verdana" panose="020B0604030504040204" pitchFamily="34" charset="0"/>
              </a:rPr>
              <a:t>="</a:t>
            </a:r>
            <a:r>
              <a:rPr lang="en-US" sz="1050" err="1">
                <a:latin typeface="Verdana" panose="020B0604030504040204" pitchFamily="34" charset="0"/>
                <a:ea typeface="Verdana" panose="020B0604030504040204" pitchFamily="34" charset="0"/>
              </a:rPr>
              <a:t>javascript</a:t>
            </a:r>
            <a:r>
              <a:rPr lang="en-US" sz="1050">
                <a:latin typeface="Verdana" panose="020B0604030504040204" pitchFamily="34" charset="0"/>
                <a:ea typeface="Verdana" panose="020B0604030504040204" pitchFamily="34" charset="0"/>
              </a:rPr>
              <a:t>:; </a:t>
            </a:r>
          </a:p>
          <a:p>
            <a:pPr marL="269875"/>
            <a:r>
              <a:rPr lang="en-US" sz="1050" b="1">
                <a:solidFill>
                  <a:srgbClr val="FF7900"/>
                </a:solidFill>
                <a:latin typeface="Verdana" panose="020B0604030504040204" pitchFamily="34" charset="0"/>
                <a:ea typeface="Verdana" panose="020B0604030504040204" pitchFamily="34" charset="0"/>
              </a:rPr>
              <a:t>aria-label=</a:t>
            </a:r>
            <a:r>
              <a:rPr lang="fr-FR" sz="1050" b="1">
                <a:solidFill>
                  <a:srgbClr val="FF7900"/>
                </a:solidFill>
                <a:latin typeface="Verdana" panose="020B0604030504040204" pitchFamily="34" charset="0"/>
                <a:ea typeface="Verdana" panose="020B0604030504040204" pitchFamily="34" charset="0"/>
              </a:rPr>
              <a:t>"page suivante"</a:t>
            </a:r>
            <a:r>
              <a:rPr lang="en-US" sz="1050" b="1">
                <a:solidFill>
                  <a:srgbClr val="FF7900"/>
                </a:solidFill>
                <a:latin typeface="Verdana" panose="020B0604030504040204" pitchFamily="34" charset="0"/>
                <a:ea typeface="Verdana" panose="020B0604030504040204" pitchFamily="34" charset="0"/>
              </a:rPr>
              <a:t> title=</a:t>
            </a:r>
            <a:r>
              <a:rPr lang="fr-FR" sz="1050" b="1">
                <a:solidFill>
                  <a:srgbClr val="FF7900"/>
                </a:solidFill>
                <a:latin typeface="Verdana" panose="020B0604030504040204" pitchFamily="34" charset="0"/>
                <a:ea typeface="Verdana" panose="020B0604030504040204" pitchFamily="34" charset="0"/>
              </a:rPr>
              <a:t>"page suivante"</a:t>
            </a:r>
            <a:r>
              <a:rPr lang="en-US" sz="1050">
                <a:latin typeface="Verdana" panose="020B0604030504040204" pitchFamily="34" charset="0"/>
                <a:ea typeface="Verdana" panose="020B0604030504040204" pitchFamily="34" charset="0"/>
              </a:rPr>
              <a:t>&gt;</a:t>
            </a:r>
          </a:p>
          <a:p>
            <a:r>
              <a:rPr lang="en-US" sz="1050">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rPr>
              <a:t>i</a:t>
            </a:r>
            <a:r>
              <a:rPr lang="en-US" sz="1050">
                <a:latin typeface="Verdana" panose="020B0604030504040204" pitchFamily="34" charset="0"/>
                <a:ea typeface="Verdana" panose="020B0604030504040204" pitchFamily="34" charset="0"/>
              </a:rPr>
              <a: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en-US" sz="1050">
                <a:latin typeface="Verdana" panose="020B0604030504040204" pitchFamily="34" charset="0"/>
                <a:ea typeface="Verdana" panose="020B0604030504040204" pitchFamily="34" charset="0"/>
              </a:rPr>
              <a:t>="icon-fast-</a:t>
            </a:r>
            <a:r>
              <a:rPr lang="en-US" sz="1050" err="1">
                <a:latin typeface="Verdana" panose="020B0604030504040204" pitchFamily="34" charset="0"/>
                <a:ea typeface="Verdana" panose="020B0604030504040204" pitchFamily="34" charset="0"/>
              </a:rPr>
              <a:t>fw</a:t>
            </a:r>
            <a:r>
              <a:rPr lang="fr-FR" sz="1050" b="1">
                <a:latin typeface="Verdana" panose="020B0604030504040204" pitchFamily="34" charset="0"/>
                <a:ea typeface="Verdana" panose="020B0604030504040204" pitchFamily="34" charset="0"/>
              </a:rPr>
              <a:t>"</a:t>
            </a:r>
            <a:r>
              <a:rPr lang="en-US" sz="1050" b="1">
                <a:latin typeface="Verdana" panose="020B0604030504040204" pitchFamily="34" charset="0"/>
                <a:ea typeface="Verdana" panose="020B0604030504040204" pitchFamily="34" charset="0"/>
              </a:rPr>
              <a:t> </a:t>
            </a:r>
            <a:r>
              <a:rPr lang="en-US" sz="1050" b="1">
                <a:solidFill>
                  <a:srgbClr val="FF7900"/>
                </a:solidFill>
                <a:latin typeface="Verdana" panose="020B0604030504040204" pitchFamily="34" charset="0"/>
                <a:ea typeface="Verdana" panose="020B0604030504040204" pitchFamily="34" charset="0"/>
              </a:rPr>
              <a:t>aria-hidden=</a:t>
            </a:r>
            <a:r>
              <a:rPr lang="fr-FR" sz="1050" b="1">
                <a:solidFill>
                  <a:srgbClr val="FF7900"/>
                </a:solidFill>
                <a:latin typeface="Verdana" panose="020B0604030504040204" pitchFamily="34" charset="0"/>
                <a:ea typeface="Verdana" panose="020B0604030504040204" pitchFamily="34" charset="0"/>
              </a:rPr>
              <a:t>"</a:t>
            </a:r>
            <a:r>
              <a:rPr lang="en-US" sz="1050" b="1">
                <a:solidFill>
                  <a:srgbClr val="FF7900"/>
                </a:solidFill>
                <a:latin typeface="Verdana" panose="020B0604030504040204" pitchFamily="34" charset="0"/>
                <a:ea typeface="Verdana" panose="020B0604030504040204" pitchFamily="34" charset="0"/>
              </a:rPr>
              <a:t>true</a:t>
            </a:r>
            <a:r>
              <a:rPr lang="fr-FR" sz="1050" b="1">
                <a:solidFill>
                  <a:srgbClr val="FF7900"/>
                </a:solidFill>
                <a:latin typeface="Verdana" panose="020B0604030504040204" pitchFamily="34" charset="0"/>
                <a:ea typeface="Verdana" panose="020B0604030504040204" pitchFamily="34" charset="0"/>
              </a:rPr>
              <a:t>"</a:t>
            </a:r>
            <a:r>
              <a:rPr lang="en-US" sz="1050">
                <a:latin typeface="Verdana" panose="020B0604030504040204" pitchFamily="34" charset="0"/>
                <a:ea typeface="Verdana" panose="020B0604030504040204" pitchFamily="34" charset="0"/>
              </a:rPr>
              <a:t>&gt; </a:t>
            </a:r>
          </a:p>
          <a:p>
            <a:r>
              <a:rPr lang="en-US" sz="1050">
                <a:latin typeface="Verdana" panose="020B0604030504040204" pitchFamily="34" charset="0"/>
                <a:ea typeface="Verdana" panose="020B0604030504040204" pitchFamily="34" charset="0"/>
              </a:rPr>
              <a:t>           :before</a:t>
            </a:r>
          </a:p>
          <a:p>
            <a:r>
              <a:rPr lang="en-US" sz="1050">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rPr>
              <a:t>i</a:t>
            </a:r>
            <a:r>
              <a:rPr lang="en-US" sz="1050">
                <a:latin typeface="Verdana" panose="020B0604030504040204" pitchFamily="34" charset="0"/>
                <a:ea typeface="Verdana" panose="020B0604030504040204" pitchFamily="34" charset="0"/>
              </a:rPr>
              <a:t>&gt;</a:t>
            </a:r>
          </a:p>
          <a:p>
            <a:r>
              <a:rPr lang="en-US"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a</a:t>
            </a:r>
            <a:r>
              <a:rPr lang="en-US" sz="1050">
                <a:latin typeface="Verdana" panose="020B0604030504040204" pitchFamily="34" charset="0"/>
                <a:ea typeface="Verdana" panose="020B0604030504040204" pitchFamily="34" charset="0"/>
              </a:rPr>
              <a:t>&gt;</a:t>
            </a:r>
            <a:endParaRPr lang="fr-FR" sz="1050">
              <a:latin typeface="Verdana" panose="020B0604030504040204" pitchFamily="34" charset="0"/>
              <a:ea typeface="Verdana" panose="020B0604030504040204" pitchFamily="34" charset="0"/>
            </a:endParaRPr>
          </a:p>
        </p:txBody>
      </p:sp>
      <p:pic>
        <p:nvPicPr>
          <p:cNvPr id="23" name="Image bas">
            <a:extLst>
              <a:ext uri="{FF2B5EF4-FFF2-40B4-BE49-F238E27FC236}">
                <a16:creationId xmlns:a16="http://schemas.microsoft.com/office/drawing/2014/main" id="{6589E550-4663-D5E5-D543-7A996F1F691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1736" y="3219822"/>
            <a:ext cx="4286526" cy="1308758"/>
          </a:xfrm>
          <a:prstGeom prst="rect">
            <a:avLst/>
          </a:prstGeom>
        </p:spPr>
      </p:pic>
      <p:sp>
        <p:nvSpPr>
          <p:cNvPr id="24" name="Rectangle image bas">
            <a:extLst>
              <a:ext uri="{FF2B5EF4-FFF2-40B4-BE49-F238E27FC236}">
                <a16:creationId xmlns:a16="http://schemas.microsoft.com/office/drawing/2014/main" id="{56F44273-543B-B5B0-CC1D-38EE4275969B}"/>
              </a:ext>
              <a:ext uri="{C183D7F6-B498-43B3-948B-1728B52AA6E4}">
                <adec:decorative xmlns:adec="http://schemas.microsoft.com/office/drawing/2017/decorative" val="1"/>
              </a:ext>
            </a:extLst>
          </p:cNvPr>
          <p:cNvSpPr/>
          <p:nvPr/>
        </p:nvSpPr>
        <p:spPr>
          <a:xfrm>
            <a:off x="395536" y="3147814"/>
            <a:ext cx="1529968" cy="576064"/>
          </a:xfrm>
          <a:prstGeom prst="rect">
            <a:avLst/>
          </a:prstGeom>
          <a:noFill/>
          <a:ln>
            <a:solidFill>
              <a:srgbClr val="FF7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7900"/>
              </a:solidFill>
              <a:highlight>
                <a:srgbClr val="FFFFFF"/>
              </a:highlight>
            </a:endParaRPr>
          </a:p>
        </p:txBody>
      </p:sp>
      <p:sp>
        <p:nvSpPr>
          <p:cNvPr id="20" name="Code 3">
            <a:extLst>
              <a:ext uri="{FF2B5EF4-FFF2-40B4-BE49-F238E27FC236}">
                <a16:creationId xmlns:a16="http://schemas.microsoft.com/office/drawing/2014/main" id="{5FEE4486-1DDA-3F00-86CC-EF51DD18E375}"/>
              </a:ext>
            </a:extLst>
          </p:cNvPr>
          <p:cNvSpPr txBox="1"/>
          <p:nvPr/>
        </p:nvSpPr>
        <p:spPr>
          <a:xfrm>
            <a:off x="5240106" y="3220868"/>
            <a:ext cx="3724382" cy="1042199"/>
          </a:xfrm>
          <a:prstGeom prst="rect">
            <a:avLst/>
          </a:prstGeom>
          <a:ln w="3175">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tIns="36000" bIns="36000">
            <a:spAutoFit/>
          </a:bodyPr>
          <a:lstStyle/>
          <a:p>
            <a:r>
              <a:rPr lang="fr-FR"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div</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latin typeface="Verdana" panose="020B0604030504040204" pitchFamily="34" charset="0"/>
                <a:ea typeface="Verdana" panose="020B0604030504040204" pitchFamily="34" charset="0"/>
              </a:rPr>
              <a:t>="</a:t>
            </a:r>
            <a:r>
              <a:rPr lang="fr-FR" sz="1050" err="1">
                <a:latin typeface="Verdana" panose="020B0604030504040204" pitchFamily="34" charset="0"/>
                <a:ea typeface="Verdana" panose="020B0604030504040204" pitchFamily="34" charset="0"/>
              </a:rPr>
              <a:t>field</a:t>
            </a:r>
            <a:r>
              <a:rPr lang="fr-FR" sz="1050">
                <a:latin typeface="Verdana" panose="020B0604030504040204" pitchFamily="34" charset="0"/>
                <a:ea typeface="Verdana" panose="020B0604030504040204" pitchFamily="34" charset="0"/>
              </a:rPr>
              <a:t>--item"&gt;  </a:t>
            </a:r>
          </a:p>
          <a:p>
            <a:pPr marL="176213"/>
            <a:r>
              <a:rPr lang="fr-FR" sz="1050">
                <a:latin typeface="Verdana" panose="020B0604030504040204" pitchFamily="34" charset="0"/>
                <a:ea typeface="Verdana" panose="020B0604030504040204" pitchFamily="34" charset="0"/>
              </a:rPr>
              <a:t>&lt;</a:t>
            </a:r>
            <a:r>
              <a:rPr lang="fr-FR" sz="1050" err="1">
                <a:solidFill>
                  <a:srgbClr val="558ED5"/>
                </a:solidFill>
                <a:latin typeface="Verdana" panose="020B0604030504040204" pitchFamily="34" charset="0"/>
                <a:ea typeface="Verdana" panose="020B0604030504040204" pitchFamily="34" charset="0"/>
                <a:cs typeface="Consolas"/>
              </a:rPr>
              <a:t>img</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src</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alt</a:t>
            </a:r>
            <a:r>
              <a:rPr lang="fr-FR" sz="1050">
                <a:latin typeface="Verdana" panose="020B0604030504040204" pitchFamily="34" charset="0"/>
                <a:ea typeface="Verdana" panose="020B0604030504040204" pitchFamily="34" charset="0"/>
              </a:rPr>
              <a:t>="Photo d'un homme présentant des informations sur un tableau à 2 hommes et 3 femmes" </a:t>
            </a:r>
            <a:r>
              <a:rPr lang="fr-FR" sz="105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typeof</a:t>
            </a:r>
            <a:r>
              <a:rPr lang="fr-FR" sz="1050">
                <a:latin typeface="Verdana" panose="020B0604030504040204" pitchFamily="34" charset="0"/>
                <a:ea typeface="Verdana" panose="020B0604030504040204" pitchFamily="34" charset="0"/>
              </a:rPr>
              <a:t>="</a:t>
            </a:r>
            <a:r>
              <a:rPr lang="fr-FR" sz="1050" err="1">
                <a:latin typeface="Verdana" panose="020B0604030504040204" pitchFamily="34" charset="0"/>
                <a:ea typeface="Verdana" panose="020B0604030504040204" pitchFamily="34" charset="0"/>
              </a:rPr>
              <a:t>foaf:Image</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latin typeface="Verdana" panose="020B0604030504040204" pitchFamily="34" charset="0"/>
                <a:ea typeface="Verdana" panose="020B0604030504040204" pitchFamily="34" charset="0"/>
              </a:rPr>
              <a:t>=" </a:t>
            </a:r>
            <a:r>
              <a:rPr lang="fr-FR" sz="1050" err="1">
                <a:latin typeface="Verdana" panose="020B0604030504040204" pitchFamily="34" charset="0"/>
                <a:ea typeface="Verdana" panose="020B0604030504040204" pitchFamily="34" charset="0"/>
              </a:rPr>
              <a:t>lazyloaded</a:t>
            </a:r>
            <a:r>
              <a:rPr lang="fr-FR" sz="1050">
                <a:latin typeface="Verdana" panose="020B0604030504040204" pitchFamily="34" charset="0"/>
                <a:ea typeface="Verdana" panose="020B0604030504040204" pitchFamily="34" charset="0"/>
              </a:rPr>
              <a:t>" </a:t>
            </a:r>
            <a:r>
              <a:rPr lang="fr-FR" sz="105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width</a:t>
            </a:r>
            <a:r>
              <a:rPr lang="fr-FR" sz="1050">
                <a:latin typeface="Verdana" panose="020B0604030504040204" pitchFamily="34" charset="0"/>
                <a:ea typeface="Verdana" panose="020B0604030504040204" pitchFamily="34" charset="0"/>
              </a:rPr>
              <a:t>="300" </a:t>
            </a:r>
            <a:r>
              <a:rPr lang="fr-FR" sz="105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height</a:t>
            </a:r>
            <a:r>
              <a:rPr lang="fr-FR" sz="1050">
                <a:latin typeface="Verdana" panose="020B0604030504040204" pitchFamily="34" charset="0"/>
                <a:ea typeface="Verdana" panose="020B0604030504040204" pitchFamily="34" charset="0"/>
              </a:rPr>
              <a:t>="112"&gt;</a:t>
            </a:r>
          </a:p>
          <a:p>
            <a:r>
              <a:rPr lang="fr-FR"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div</a:t>
            </a:r>
            <a:r>
              <a:rPr lang="fr-FR" sz="1050">
                <a:latin typeface="Verdana" panose="020B0604030504040204" pitchFamily="34" charset="0"/>
                <a:ea typeface="Verdana" panose="020B0604030504040204" pitchFamily="34" charset="0"/>
              </a:rPr>
              <a:t>&gt;</a:t>
            </a:r>
          </a:p>
        </p:txBody>
      </p:sp>
      <p:sp>
        <p:nvSpPr>
          <p:cNvPr id="25" name="Code 4">
            <a:extLst>
              <a:ext uri="{FF2B5EF4-FFF2-40B4-BE49-F238E27FC236}">
                <a16:creationId xmlns:a16="http://schemas.microsoft.com/office/drawing/2014/main" id="{86687B79-8786-8CC2-0497-73E3E0DDD1C3}"/>
              </a:ext>
            </a:extLst>
          </p:cNvPr>
          <p:cNvSpPr txBox="1"/>
          <p:nvPr/>
        </p:nvSpPr>
        <p:spPr>
          <a:xfrm>
            <a:off x="5240105" y="3219822"/>
            <a:ext cx="3724382" cy="719034"/>
          </a:xfrm>
          <a:prstGeom prst="rect">
            <a:avLst/>
          </a:prstGeom>
          <a:ln w="3175">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tIns="36000" bIns="36000">
            <a:spAutoFit/>
          </a:bodyPr>
          <a:lstStyle/>
          <a:p>
            <a:r>
              <a:rPr lang="fr-FR"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div</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latin typeface="Verdana" panose="020B0604030504040204" pitchFamily="34" charset="0"/>
                <a:ea typeface="Verdana" panose="020B0604030504040204" pitchFamily="34" charset="0"/>
              </a:rPr>
              <a:t>="</a:t>
            </a:r>
            <a:r>
              <a:rPr lang="en-US" sz="1050">
                <a:latin typeface="Verdana" panose="020B0604030504040204" pitchFamily="34" charset="0"/>
                <a:ea typeface="Verdana" panose="020B0604030504040204" pitchFamily="34" charset="0"/>
              </a:rPr>
              <a:t>field--item</a:t>
            </a:r>
            <a:r>
              <a:rPr lang="fr-FR" sz="1050">
                <a:latin typeface="Verdana" panose="020B0604030504040204" pitchFamily="34" charset="0"/>
                <a:ea typeface="Verdana" panose="020B0604030504040204" pitchFamily="34" charset="0"/>
              </a:rPr>
              <a:t>"&gt;  </a:t>
            </a:r>
          </a:p>
          <a:p>
            <a:pPr marL="176213"/>
            <a:r>
              <a:rPr lang="fr-FR" sz="1050">
                <a:latin typeface="Verdana" panose="020B0604030504040204" pitchFamily="34" charset="0"/>
                <a:ea typeface="Verdana" panose="020B0604030504040204" pitchFamily="34" charset="0"/>
              </a:rPr>
              <a:t>&lt;</a:t>
            </a:r>
            <a:r>
              <a:rPr lang="fr-FR" sz="1050" err="1">
                <a:solidFill>
                  <a:srgbClr val="558ED5"/>
                </a:solidFill>
                <a:latin typeface="Verdana" panose="020B0604030504040204" pitchFamily="34" charset="0"/>
                <a:ea typeface="Verdana" panose="020B0604030504040204" pitchFamily="34" charset="0"/>
                <a:cs typeface="Consolas"/>
              </a:rPr>
              <a:t>img</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src</a:t>
            </a:r>
            <a:r>
              <a:rPr lang="fr-FR" sz="1050" kern="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fr-FR" sz="1050">
                <a:latin typeface="Verdana" panose="020B0604030504040204" pitchFamily="34" charset="0"/>
                <a:ea typeface="Verdana" panose="020B0604030504040204" pitchFamily="34" charset="0"/>
              </a:rPr>
              <a:t> </a:t>
            </a:r>
            <a:r>
              <a:rPr lang="fr-FR" sz="1050" b="1">
                <a:solidFill>
                  <a:srgbClr val="FF7900"/>
                </a:solidFill>
                <a:latin typeface="Verdana" panose="020B0604030504040204" pitchFamily="34" charset="0"/>
                <a:ea typeface="Verdana" panose="020B0604030504040204" pitchFamily="34" charset="0"/>
              </a:rPr>
              <a:t>alt="" </a:t>
            </a:r>
            <a:r>
              <a:rPr lang="en-US" sz="1050" kern="0" err="1">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typeof</a:t>
            </a:r>
            <a:r>
              <a:rPr lang="en-US" sz="1050">
                <a:latin typeface="Verdana" panose="020B0604030504040204" pitchFamily="34" charset="0"/>
                <a:ea typeface="Verdana" panose="020B0604030504040204" pitchFamily="34" charset="0"/>
              </a:rPr>
              <a:t>="</a:t>
            </a:r>
            <a:r>
              <a:rPr lang="en-US" sz="1050" err="1">
                <a:latin typeface="Verdana" panose="020B0604030504040204" pitchFamily="34" charset="0"/>
                <a:ea typeface="Verdana" panose="020B0604030504040204" pitchFamily="34" charset="0"/>
              </a:rPr>
              <a:t>foaf:Image</a:t>
            </a:r>
            <a:r>
              <a:rPr lang="fr-FR" sz="1050">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latin typeface="Verdana" panose="020B0604030504040204" pitchFamily="34" charset="0"/>
                <a:ea typeface="Verdana" panose="020B0604030504040204" pitchFamily="34" charset="0"/>
              </a:rPr>
              <a:t>=" </a:t>
            </a:r>
            <a:r>
              <a:rPr lang="en-US" sz="1050" err="1">
                <a:latin typeface="Verdana" panose="020B0604030504040204" pitchFamily="34" charset="0"/>
                <a:ea typeface="Verdana" panose="020B0604030504040204" pitchFamily="34" charset="0"/>
              </a:rPr>
              <a:t>lazyloaded</a:t>
            </a:r>
            <a:r>
              <a:rPr lang="en-US" sz="1050">
                <a:latin typeface="Verdana" panose="020B0604030504040204" pitchFamily="34" charset="0"/>
                <a:ea typeface="Verdana" panose="020B0604030504040204" pitchFamily="34" charset="0"/>
              </a:rPr>
              <a:t>"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width</a:t>
            </a:r>
            <a:r>
              <a:rPr lang="en-US" sz="1050">
                <a:latin typeface="Verdana" panose="020B0604030504040204" pitchFamily="34" charset="0"/>
                <a:ea typeface="Verdana" panose="020B0604030504040204" pitchFamily="34" charset="0"/>
              </a:rPr>
              <a:t>="300" </a:t>
            </a:r>
            <a:r>
              <a:rPr lang="en-US"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height</a:t>
            </a:r>
            <a:r>
              <a:rPr lang="en-US" sz="1050">
                <a:latin typeface="Verdana" panose="020B0604030504040204" pitchFamily="34" charset="0"/>
                <a:ea typeface="Verdana" panose="020B0604030504040204" pitchFamily="34" charset="0"/>
              </a:rPr>
              <a:t>="</a:t>
            </a:r>
            <a:r>
              <a:rPr lang="fr-FR" sz="1050">
                <a:latin typeface="Verdana" panose="020B0604030504040204" pitchFamily="34" charset="0"/>
                <a:ea typeface="Verdana" panose="020B0604030504040204" pitchFamily="34" charset="0"/>
              </a:rPr>
              <a:t>112"&gt;</a:t>
            </a:r>
          </a:p>
          <a:p>
            <a:r>
              <a:rPr lang="fr-FR" sz="1050">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div</a:t>
            </a:r>
            <a:r>
              <a:rPr lang="fr-FR" sz="1050">
                <a:latin typeface="Verdana" panose="020B0604030504040204" pitchFamily="34" charset="0"/>
                <a:ea typeface="Verdana" panose="020B0604030504040204" pitchFamily="34" charset="0"/>
              </a:rPr>
              <a:t>&gt;</a:t>
            </a:r>
          </a:p>
        </p:txBody>
      </p:sp>
    </p:spTree>
    <p:extLst>
      <p:ext uri="{BB962C8B-B14F-4D97-AF65-F5344CB8AC3E}">
        <p14:creationId xmlns:p14="http://schemas.microsoft.com/office/powerpoint/2010/main" val="2619968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4" grpId="0" animBg="1"/>
      <p:bldP spid="20" grpId="0" animBg="1"/>
      <p:bldP spid="20" grpId="1"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4CBF2697-6E1C-BFE8-84EC-9706C64DFE4E}"/>
              </a:ext>
            </a:extLst>
          </p:cNvPr>
          <p:cNvSpPr>
            <a:spLocks noGrp="1"/>
          </p:cNvSpPr>
          <p:nvPr>
            <p:ph type="title"/>
          </p:nvPr>
        </p:nvSpPr>
        <p:spPr/>
        <p:txBody>
          <a:bodyPr/>
          <a:lstStyle/>
          <a:p>
            <a:r>
              <a:rPr lang="fr-FR"/>
              <a:t>A la fin de cette formation, vous…</a:t>
            </a:r>
          </a:p>
        </p:txBody>
      </p:sp>
      <p:sp>
        <p:nvSpPr>
          <p:cNvPr id="5" name="Texte">
            <a:extLst>
              <a:ext uri="{FF2B5EF4-FFF2-40B4-BE49-F238E27FC236}">
                <a16:creationId xmlns:a16="http://schemas.microsoft.com/office/drawing/2014/main" id="{ABF19727-2397-DC24-ED93-01ADB3F083BB}"/>
              </a:ext>
            </a:extLst>
          </p:cNvPr>
          <p:cNvSpPr>
            <a:spLocks noGrp="1"/>
          </p:cNvSpPr>
          <p:nvPr>
            <p:ph type="body" sz="quarter" idx="10"/>
          </p:nvPr>
        </p:nvSpPr>
        <p:spPr/>
        <p:txBody>
          <a:bodyPr/>
          <a:lstStyle/>
          <a:p>
            <a:pPr lvl="1"/>
            <a:r>
              <a:rPr lang="fr-FR"/>
              <a:t>Saurez pourquoi il est important de créer des </a:t>
            </a:r>
            <a:r>
              <a:rPr lang="fr-FR" b="1">
                <a:solidFill>
                  <a:srgbClr val="FF7900"/>
                </a:solidFill>
              </a:rPr>
              <a:t>solutions numériques accessibles</a:t>
            </a:r>
          </a:p>
          <a:p>
            <a:pPr lvl="1"/>
            <a:r>
              <a:rPr lang="fr-FR"/>
              <a:t>Connaitrez les principaux </a:t>
            </a:r>
            <a:r>
              <a:rPr lang="fr-FR" b="1">
                <a:solidFill>
                  <a:srgbClr val="FF7900"/>
                </a:solidFill>
              </a:rPr>
              <a:t>critères d’accessibilité </a:t>
            </a:r>
            <a:r>
              <a:rPr lang="fr-FR"/>
              <a:t>pour les contenus Web</a:t>
            </a:r>
          </a:p>
          <a:p>
            <a:pPr lvl="1"/>
            <a:r>
              <a:rPr lang="fr-FR"/>
              <a:t>Repartirez avec des </a:t>
            </a:r>
            <a:r>
              <a:rPr lang="fr-FR" b="1">
                <a:solidFill>
                  <a:srgbClr val="FF7900"/>
                </a:solidFill>
              </a:rPr>
              <a:t>contacts</a:t>
            </a:r>
            <a:r>
              <a:rPr lang="fr-FR"/>
              <a:t> et des </a:t>
            </a:r>
            <a:r>
              <a:rPr lang="fr-FR" b="1">
                <a:solidFill>
                  <a:srgbClr val="FF7900"/>
                </a:solidFill>
              </a:rPr>
              <a:t>liens utiles </a:t>
            </a:r>
            <a:r>
              <a:rPr lang="fr-FR"/>
              <a:t>pour en savoir plus </a:t>
            </a:r>
          </a:p>
          <a:p>
            <a:pPr lvl="1"/>
            <a:endParaRPr lang="fr-FR"/>
          </a:p>
        </p:txBody>
      </p:sp>
    </p:spTree>
    <p:extLst>
      <p:ext uri="{BB962C8B-B14F-4D97-AF65-F5344CB8AC3E}">
        <p14:creationId xmlns:p14="http://schemas.microsoft.com/office/powerpoint/2010/main" val="1746793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6"/>
            </a:pPr>
            <a:r>
              <a:rPr lang="fr-FR"/>
              <a:t>Navigation clavier</a:t>
            </a:r>
            <a:br>
              <a:rPr lang="fr-FR"/>
            </a:br>
            <a:r>
              <a:rPr lang="fr-FR">
                <a:solidFill>
                  <a:schemeClr val="bg1"/>
                </a:solidFill>
              </a:rPr>
              <a:t>Exemple</a:t>
            </a:r>
            <a:endParaRPr lang="fr-FR"/>
          </a:p>
        </p:txBody>
      </p:sp>
      <p:pic>
        <p:nvPicPr>
          <p:cNvPr id="10" name="Image" descr="Quand on ne peut pas utiliser la souris. Eh bien il faut pouvoir naviguer au clavier">
            <a:extLst>
              <a:ext uri="{FF2B5EF4-FFF2-40B4-BE49-F238E27FC236}">
                <a16:creationId xmlns:a16="http://schemas.microsoft.com/office/drawing/2014/main" id="{4AD52996-FBB1-762D-1583-7533E7F2218A}"/>
              </a:ext>
            </a:extLst>
          </p:cNvPr>
          <p:cNvPicPr/>
          <p:nvPr/>
        </p:nvPicPr>
        <p:blipFill>
          <a:blip r:embed="rId3" cstate="print"/>
          <a:stretch>
            <a:fillRect/>
          </a:stretch>
        </p:blipFill>
        <p:spPr>
          <a:xfrm>
            <a:off x="2783785" y="1249680"/>
            <a:ext cx="3575304" cy="2644140"/>
          </a:xfrm>
          <a:prstGeom prst="rect">
            <a:avLst/>
          </a:prstGeom>
        </p:spPr>
      </p:pic>
    </p:spTree>
    <p:extLst>
      <p:ext uri="{BB962C8B-B14F-4D97-AF65-F5344CB8AC3E}">
        <p14:creationId xmlns:p14="http://schemas.microsoft.com/office/powerpoint/2010/main" val="2892587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6"/>
            </a:pPr>
            <a:r>
              <a:rPr lang="fr-FR"/>
              <a:t>Navigation clavier</a:t>
            </a:r>
            <a:br>
              <a:rPr lang="fr-FR"/>
            </a:br>
            <a:r>
              <a:rPr lang="fr-FR">
                <a:solidFill>
                  <a:schemeClr val="bg1"/>
                </a:solidFill>
              </a:rPr>
              <a:t>Permettre la navigation à l’aide du clavier</a:t>
            </a:r>
            <a:endParaRPr lang="fr-FR"/>
          </a:p>
        </p:txBody>
      </p:sp>
      <p:sp>
        <p:nvSpPr>
          <p:cNvPr id="2" name="Texte gauche">
            <a:extLst>
              <a:ext uri="{FF2B5EF4-FFF2-40B4-BE49-F238E27FC236}">
                <a16:creationId xmlns:a16="http://schemas.microsoft.com/office/drawing/2014/main" id="{9F203BBB-0C6D-D39D-3B34-6BB669596830}"/>
              </a:ext>
            </a:extLst>
          </p:cNvPr>
          <p:cNvSpPr>
            <a:spLocks noGrp="1"/>
          </p:cNvSpPr>
          <p:nvPr>
            <p:ph sz="half" idx="1"/>
          </p:nvPr>
        </p:nvSpPr>
        <p:spPr>
          <a:xfrm>
            <a:off x="313200" y="987574"/>
            <a:ext cx="3968055" cy="3370262"/>
          </a:xfrm>
        </p:spPr>
        <p:txBody>
          <a:bodyPr>
            <a:noAutofit/>
          </a:bodyPr>
          <a:lstStyle/>
          <a:p>
            <a:pPr lvl="2"/>
            <a:r>
              <a:rPr lang="fr-FR"/>
              <a:t>Description :</a:t>
            </a:r>
          </a:p>
          <a:p>
            <a:pPr lvl="3"/>
            <a:r>
              <a:rPr lang="fr-FR"/>
              <a:t>Toutes les </a:t>
            </a:r>
            <a:r>
              <a:rPr lang="fr-FR" b="1">
                <a:solidFill>
                  <a:srgbClr val="FF7900"/>
                </a:solidFill>
              </a:rPr>
              <a:t>fonctionnalités disponibles </a:t>
            </a:r>
            <a:r>
              <a:rPr lang="fr-FR"/>
              <a:t>à la souris doivent l’être également à l’aide du clavier.</a:t>
            </a:r>
          </a:p>
          <a:p>
            <a:pPr lvl="3"/>
            <a:r>
              <a:rPr lang="fr-FR"/>
              <a:t>Tous les </a:t>
            </a:r>
            <a:r>
              <a:rPr lang="fr-FR" b="1">
                <a:solidFill>
                  <a:srgbClr val="FF7900"/>
                </a:solidFill>
              </a:rPr>
              <a:t>éléments activables </a:t>
            </a:r>
            <a:r>
              <a:rPr lang="fr-FR"/>
              <a:t>à l’aide de la souris (bouton, menu…) peuvent recevoir le focus.</a:t>
            </a:r>
          </a:p>
          <a:p>
            <a:pPr lvl="3"/>
            <a:r>
              <a:rPr lang="fr-FR"/>
              <a:t>Le </a:t>
            </a:r>
            <a:r>
              <a:rPr lang="fr-FR" b="1">
                <a:solidFill>
                  <a:srgbClr val="FF7900"/>
                </a:solidFill>
              </a:rPr>
              <a:t>focus</a:t>
            </a:r>
            <a:r>
              <a:rPr lang="fr-FR"/>
              <a:t> doit être </a:t>
            </a:r>
            <a:r>
              <a:rPr lang="fr-FR" b="1">
                <a:solidFill>
                  <a:srgbClr val="FF7900"/>
                </a:solidFill>
              </a:rPr>
              <a:t>visible</a:t>
            </a:r>
            <a:r>
              <a:rPr lang="fr-FR"/>
              <a:t> en toutes circonstances (propriétés CSS : </a:t>
            </a:r>
            <a:r>
              <a:rPr lang="fr-FR" err="1"/>
              <a:t>outline</a:t>
            </a:r>
            <a:r>
              <a:rPr lang="fr-FR"/>
              <a:t>, :focus).</a:t>
            </a:r>
          </a:p>
          <a:p>
            <a:pPr lvl="3"/>
            <a:r>
              <a:rPr lang="fr-FR"/>
              <a:t>Le </a:t>
            </a:r>
            <a:r>
              <a:rPr lang="fr-FR" b="1">
                <a:solidFill>
                  <a:srgbClr val="FF7900"/>
                </a:solidFill>
              </a:rPr>
              <a:t>focus</a:t>
            </a:r>
            <a:r>
              <a:rPr lang="fr-FR"/>
              <a:t> doit se déplacer dans un </a:t>
            </a:r>
            <a:r>
              <a:rPr lang="fr-FR" b="1">
                <a:solidFill>
                  <a:srgbClr val="FF7900"/>
                </a:solidFill>
              </a:rPr>
              <a:t>ordre logique </a:t>
            </a:r>
            <a:r>
              <a:rPr lang="fr-FR"/>
              <a:t>(ordre de lecture).</a:t>
            </a:r>
          </a:p>
          <a:p>
            <a:pPr lvl="3"/>
            <a:r>
              <a:rPr lang="fr-FR"/>
              <a:t>Le </a:t>
            </a:r>
            <a:r>
              <a:rPr lang="fr-FR" b="1">
                <a:solidFill>
                  <a:srgbClr val="FF7900"/>
                </a:solidFill>
              </a:rPr>
              <a:t>focus</a:t>
            </a:r>
            <a:r>
              <a:rPr lang="fr-FR"/>
              <a:t> ne doit </a:t>
            </a:r>
            <a:r>
              <a:rPr lang="fr-FR" b="1">
                <a:solidFill>
                  <a:srgbClr val="FF7900"/>
                </a:solidFill>
              </a:rPr>
              <a:t>pas </a:t>
            </a:r>
            <a:r>
              <a:rPr lang="fr-FR"/>
              <a:t>rester</a:t>
            </a:r>
            <a:r>
              <a:rPr lang="fr-FR" b="1">
                <a:solidFill>
                  <a:srgbClr val="FF7900"/>
                </a:solidFill>
              </a:rPr>
              <a:t> bloqué </a:t>
            </a:r>
            <a:r>
              <a:rPr lang="fr-FR"/>
              <a:t>à l’intérieur d’un élément (lecteur vidéo, flash, </a:t>
            </a:r>
            <a:r>
              <a:rPr lang="fr-FR" err="1"/>
              <a:t>silverlight</a:t>
            </a:r>
            <a:r>
              <a:rPr lang="fr-FR"/>
              <a:t>…).</a:t>
            </a:r>
          </a:p>
          <a:p>
            <a:pPr lvl="3"/>
            <a:endParaRPr lang="fr-FR"/>
          </a:p>
          <a:p>
            <a:endParaRPr lang="fr-FR"/>
          </a:p>
          <a:p>
            <a:endParaRPr lang="fr-FR"/>
          </a:p>
        </p:txBody>
      </p:sp>
      <p:sp>
        <p:nvSpPr>
          <p:cNvPr id="4" name="Texte droite">
            <a:extLst>
              <a:ext uri="{FF2B5EF4-FFF2-40B4-BE49-F238E27FC236}">
                <a16:creationId xmlns:a16="http://schemas.microsoft.com/office/drawing/2014/main" id="{A5EA93C6-7273-03EF-518E-4CD63E314ADB}"/>
              </a:ext>
            </a:extLst>
          </p:cNvPr>
          <p:cNvSpPr>
            <a:spLocks noGrp="1"/>
          </p:cNvSpPr>
          <p:nvPr>
            <p:ph sz="half" idx="2"/>
          </p:nvPr>
        </p:nvSpPr>
        <p:spPr>
          <a:xfrm>
            <a:off x="4864795" y="987574"/>
            <a:ext cx="3964880" cy="3370262"/>
          </a:xfrm>
        </p:spPr>
        <p:txBody>
          <a:bodyPr/>
          <a:lstStyle/>
          <a:p>
            <a:pPr lvl="2"/>
            <a:r>
              <a:rPr lang="fr-FR"/>
              <a:t>Quand ?</a:t>
            </a:r>
          </a:p>
          <a:p>
            <a:pPr marL="446088" lvl="3" indent="-265113"/>
            <a:r>
              <a:rPr lang="fr-FR" b="1">
                <a:solidFill>
                  <a:srgbClr val="FF7900"/>
                </a:solidFill>
              </a:rPr>
              <a:t>Dès la conception </a:t>
            </a:r>
            <a:r>
              <a:rPr lang="fr-FR"/>
              <a:t>: ne pas spécifier la visibilité du focus, les comportements des éléments interactifs (sémantique HTML</a:t>
            </a:r>
          </a:p>
          <a:p>
            <a:pPr marL="446088" lvl="3" indent="-265113"/>
            <a:r>
              <a:rPr lang="fr-FR" b="1">
                <a:solidFill>
                  <a:srgbClr val="FF7900"/>
                </a:solidFill>
              </a:rPr>
              <a:t>Au développement </a:t>
            </a:r>
            <a:r>
              <a:rPr lang="fr-FR"/>
              <a:t>: utiliser dans la mesure du possible des composants HTML natifs. Pour les composants complexes, vérifier l’interopérabilité des gestionnaires d’évènements.</a:t>
            </a:r>
          </a:p>
          <a:p>
            <a:endParaRPr lang="fr-FR"/>
          </a:p>
        </p:txBody>
      </p:sp>
      <p:pic>
        <p:nvPicPr>
          <p:cNvPr id="5" name="Image - Conception">
            <a:extLst>
              <a:ext uri="{FF2B5EF4-FFF2-40B4-BE49-F238E27FC236}">
                <a16:creationId xmlns:a16="http://schemas.microsoft.com/office/drawing/2014/main" id="{69B5D821-FF84-C504-7874-8A38FCB0661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91232" y="1275606"/>
            <a:ext cx="252000" cy="252000"/>
          </a:xfrm>
          <a:prstGeom prst="rect">
            <a:avLst/>
          </a:prstGeom>
          <a:solidFill>
            <a:schemeClr val="tx1"/>
          </a:solidFill>
        </p:spPr>
      </p:pic>
      <p:pic>
        <p:nvPicPr>
          <p:cNvPr id="6" name="Image - Dév">
            <a:extLst>
              <a:ext uri="{FF2B5EF4-FFF2-40B4-BE49-F238E27FC236}">
                <a16:creationId xmlns:a16="http://schemas.microsoft.com/office/drawing/2014/main" id="{24637446-30BE-670F-153D-7E627E33CF8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04048" y="2324976"/>
            <a:ext cx="252000" cy="252000"/>
          </a:xfrm>
          <a:prstGeom prst="rect">
            <a:avLst/>
          </a:prstGeom>
          <a:solidFill>
            <a:schemeClr val="tx1"/>
          </a:solidFill>
        </p:spPr>
      </p:pic>
    </p:spTree>
    <p:extLst>
      <p:ext uri="{BB962C8B-B14F-4D97-AF65-F5344CB8AC3E}">
        <p14:creationId xmlns:p14="http://schemas.microsoft.com/office/powerpoint/2010/main" val="2579455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6"/>
            </a:pPr>
            <a:r>
              <a:rPr lang="fr-FR"/>
              <a:t>Navigation clavier</a:t>
            </a:r>
            <a:br>
              <a:rPr lang="fr-FR"/>
            </a:br>
            <a:r>
              <a:rPr lang="fr-FR">
                <a:solidFill>
                  <a:schemeClr val="bg1"/>
                </a:solidFill>
              </a:rPr>
              <a:t>Exemple – Focus et éléments non nativement cliquables</a:t>
            </a:r>
            <a:endParaRPr lang="fr-FR"/>
          </a:p>
        </p:txBody>
      </p:sp>
      <p:sp>
        <p:nvSpPr>
          <p:cNvPr id="2" name="Texte">
            <a:extLst>
              <a:ext uri="{FF2B5EF4-FFF2-40B4-BE49-F238E27FC236}">
                <a16:creationId xmlns:a16="http://schemas.microsoft.com/office/drawing/2014/main" id="{9F203BBB-0C6D-D39D-3B34-6BB669596830}"/>
              </a:ext>
            </a:extLst>
          </p:cNvPr>
          <p:cNvSpPr>
            <a:spLocks noGrp="1"/>
          </p:cNvSpPr>
          <p:nvPr>
            <p:ph idx="1"/>
          </p:nvPr>
        </p:nvSpPr>
        <p:spPr/>
        <p:txBody>
          <a:bodyPr>
            <a:noAutofit/>
          </a:bodyPr>
          <a:lstStyle/>
          <a:p>
            <a:pPr lvl="2"/>
            <a:r>
              <a:rPr lang="fr-FR"/>
              <a:t>Le focus ne passe pas sur des éléments non nativement cliquables : </a:t>
            </a:r>
          </a:p>
          <a:p>
            <a:pPr lvl="3"/>
            <a:r>
              <a:rPr lang="fr-FR"/>
              <a:t>utiliser les liens, boutons et éléments de formulaire. </a:t>
            </a:r>
          </a:p>
          <a:p>
            <a:pPr lvl="3"/>
            <a:r>
              <a:rPr lang="fr-FR"/>
              <a:t>utiliser aussi les aria-label pour associer un texte aux icônes (exemples ci-après)</a:t>
            </a:r>
          </a:p>
        </p:txBody>
      </p:sp>
      <p:pic>
        <p:nvPicPr>
          <p:cNvPr id="27" name="Coche verte 1">
            <a:extLst>
              <a:ext uri="{FF2B5EF4-FFF2-40B4-BE49-F238E27FC236}">
                <a16:creationId xmlns:a16="http://schemas.microsoft.com/office/drawing/2014/main" id="{6AAFAE06-4649-EF07-C1E6-CB2906A8F281}"/>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313199" y="1491630"/>
            <a:ext cx="328572" cy="262857"/>
          </a:xfrm>
          <a:prstGeom prst="rect">
            <a:avLst/>
          </a:prstGeom>
          <a:solidFill>
            <a:schemeClr val="tx1"/>
          </a:solidFill>
        </p:spPr>
      </p:pic>
      <p:pic>
        <p:nvPicPr>
          <p:cNvPr id="26" name="Coche verte 2">
            <a:extLst>
              <a:ext uri="{FF2B5EF4-FFF2-40B4-BE49-F238E27FC236}">
                <a16:creationId xmlns:a16="http://schemas.microsoft.com/office/drawing/2014/main" id="{E0D5C247-4D04-FD1C-267C-1FE02925013C}"/>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313199" y="1851670"/>
            <a:ext cx="328572" cy="262857"/>
          </a:xfrm>
          <a:prstGeom prst="rect">
            <a:avLst/>
          </a:prstGeom>
          <a:solidFill>
            <a:schemeClr val="tx1"/>
          </a:solidFill>
        </p:spPr>
      </p:pic>
      <p:grpSp>
        <p:nvGrpSpPr>
          <p:cNvPr id="4" name="Image - Header" descr="Header Orange avec focus visible sur la loupe de recherche">
            <a:extLst>
              <a:ext uri="{FF2B5EF4-FFF2-40B4-BE49-F238E27FC236}">
                <a16:creationId xmlns:a16="http://schemas.microsoft.com/office/drawing/2014/main" id="{EE355B29-CC4E-8424-139A-53372C0E7B95}"/>
              </a:ext>
            </a:extLst>
          </p:cNvPr>
          <p:cNvGrpSpPr/>
          <p:nvPr/>
        </p:nvGrpSpPr>
        <p:grpSpPr>
          <a:xfrm>
            <a:off x="313199" y="2283718"/>
            <a:ext cx="6934200" cy="399666"/>
            <a:chOff x="1990488" y="732833"/>
            <a:chExt cx="6934200" cy="399666"/>
          </a:xfrm>
        </p:grpSpPr>
        <p:pic>
          <p:nvPicPr>
            <p:cNvPr id="5" name="Image - header">
              <a:extLst>
                <a:ext uri="{FF2B5EF4-FFF2-40B4-BE49-F238E27FC236}">
                  <a16:creationId xmlns:a16="http://schemas.microsoft.com/office/drawing/2014/main" id="{F5627AE5-6B6E-0229-3523-CBCA218106F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90488" y="732833"/>
              <a:ext cx="6934200" cy="399666"/>
            </a:xfrm>
            <a:prstGeom prst="rect">
              <a:avLst/>
            </a:prstGeom>
            <a:ln>
              <a:solidFill>
                <a:schemeClr val="bg1"/>
              </a:solidFill>
            </a:ln>
          </p:spPr>
        </p:pic>
        <p:sp>
          <p:nvSpPr>
            <p:cNvPr id="6" name="Rectangle loupe">
              <a:extLst>
                <a:ext uri="{FF2B5EF4-FFF2-40B4-BE49-F238E27FC236}">
                  <a16:creationId xmlns:a16="http://schemas.microsoft.com/office/drawing/2014/main" id="{D09281AD-BCE3-EBD9-899E-54A734FD9853}"/>
                </a:ext>
              </a:extLst>
            </p:cNvPr>
            <p:cNvSpPr/>
            <p:nvPr/>
          </p:nvSpPr>
          <p:spPr>
            <a:xfrm>
              <a:off x="8430321" y="800927"/>
              <a:ext cx="276187" cy="2546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Code">
            <a:extLst>
              <a:ext uri="{FF2B5EF4-FFF2-40B4-BE49-F238E27FC236}">
                <a16:creationId xmlns:a16="http://schemas.microsoft.com/office/drawing/2014/main" id="{AD6788D1-62D6-D620-CC00-9B99B999AA94}"/>
              </a:ext>
            </a:extLst>
          </p:cNvPr>
          <p:cNvSpPr txBox="1"/>
          <p:nvPr/>
        </p:nvSpPr>
        <p:spPr>
          <a:xfrm>
            <a:off x="313200" y="2753365"/>
            <a:ext cx="3106672" cy="1546577"/>
          </a:xfrm>
          <a:prstGeom prst="rect">
            <a:avLst/>
          </a:prstGeom>
          <a:ln w="3175">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fr-FR" sz="1050">
                <a:solidFill>
                  <a:schemeClr val="bg1"/>
                </a:solidFill>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div</a:t>
            </a:r>
            <a:r>
              <a:rPr lang="fr-FR" sz="1050">
                <a:solidFill>
                  <a:schemeClr val="bg1"/>
                </a:solidFill>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solidFill>
                  <a:schemeClr val="bg1"/>
                </a:solidFill>
                <a:latin typeface="Verdana" panose="020B0604030504040204" pitchFamily="34" charset="0"/>
                <a:ea typeface="Verdana" panose="020B0604030504040204" pitchFamily="34" charset="0"/>
              </a:rPr>
              <a:t>="right-</a:t>
            </a:r>
            <a:r>
              <a:rPr lang="fr-FR" sz="1050" err="1">
                <a:solidFill>
                  <a:schemeClr val="bg1"/>
                </a:solidFill>
                <a:latin typeface="Verdana" panose="020B0604030504040204" pitchFamily="34" charset="0"/>
                <a:ea typeface="Verdana" panose="020B0604030504040204" pitchFamily="34" charset="0"/>
              </a:rPr>
              <a:t>nav</a:t>
            </a:r>
            <a:r>
              <a:rPr lang="fr-FR" sz="1050">
                <a:solidFill>
                  <a:schemeClr val="bg1"/>
                </a:solidFill>
                <a:latin typeface="Verdana" panose="020B0604030504040204" pitchFamily="34" charset="0"/>
                <a:ea typeface="Verdana" panose="020B0604030504040204" pitchFamily="34" charset="0"/>
              </a:rPr>
              <a:t>-</a:t>
            </a:r>
            <a:r>
              <a:rPr lang="fr-FR" sz="1050" err="1">
                <a:solidFill>
                  <a:schemeClr val="bg1"/>
                </a:solidFill>
                <a:latin typeface="Verdana" panose="020B0604030504040204" pitchFamily="34" charset="0"/>
                <a:ea typeface="Verdana" panose="020B0604030504040204" pitchFamily="34" charset="0"/>
              </a:rPr>
              <a:t>icons</a:t>
            </a:r>
            <a:r>
              <a:rPr lang="fr-FR" sz="1050">
                <a:solidFill>
                  <a:schemeClr val="bg1"/>
                </a:solidFill>
                <a:latin typeface="Verdana" panose="020B0604030504040204" pitchFamily="34" charset="0"/>
                <a:ea typeface="Verdana" panose="020B0604030504040204" pitchFamily="34" charset="0"/>
              </a:rPr>
              <a:t>"&gt;</a:t>
            </a:r>
          </a:p>
          <a:p>
            <a:r>
              <a:rPr lang="fr-FR" sz="1050">
                <a:solidFill>
                  <a:schemeClr val="bg1"/>
                </a:solidFill>
                <a:latin typeface="Verdana" panose="020B0604030504040204" pitchFamily="34" charset="0"/>
                <a:ea typeface="Verdana" panose="020B0604030504040204" pitchFamily="34" charset="0"/>
              </a:rPr>
              <a:t>    &lt;</a:t>
            </a:r>
            <a:r>
              <a:rPr lang="en-US" sz="1050">
                <a:solidFill>
                  <a:srgbClr val="558ED5"/>
                </a:solidFill>
                <a:latin typeface="Verdana" panose="020B0604030504040204" pitchFamily="34" charset="0"/>
                <a:ea typeface="Verdana" panose="020B0604030504040204" pitchFamily="34" charset="0"/>
                <a:cs typeface="Consolas"/>
              </a:rPr>
              <a:t>button</a:t>
            </a:r>
            <a:r>
              <a:rPr lang="fr-FR" sz="1050">
                <a:solidFill>
                  <a:schemeClr val="bg1"/>
                </a:solidFill>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solidFill>
                  <a:schemeClr val="bg1"/>
                </a:solidFill>
                <a:latin typeface="Verdana" panose="020B0604030504040204" pitchFamily="34" charset="0"/>
                <a:ea typeface="Verdana" panose="020B0604030504040204" pitchFamily="34" charset="0"/>
              </a:rPr>
              <a:t>="</a:t>
            </a:r>
            <a:r>
              <a:rPr lang="fr-FR" sz="1050" err="1">
                <a:solidFill>
                  <a:schemeClr val="bg1"/>
                </a:solidFill>
                <a:latin typeface="Verdana" panose="020B0604030504040204" pitchFamily="34" charset="0"/>
                <a:ea typeface="Verdana" panose="020B0604030504040204" pitchFamily="34" charset="0"/>
              </a:rPr>
              <a:t>search-icon</a:t>
            </a:r>
            <a:r>
              <a:rPr lang="fr-FR" sz="1050">
                <a:solidFill>
                  <a:schemeClr val="bg1"/>
                </a:solidFill>
                <a:latin typeface="Verdana" panose="020B0604030504040204" pitchFamily="34" charset="0"/>
                <a:ea typeface="Verdana" panose="020B0604030504040204" pitchFamily="34" charset="0"/>
              </a:rPr>
              <a:t>" </a:t>
            </a:r>
          </a:p>
          <a:p>
            <a:pPr marL="808038"/>
            <a:r>
              <a:rPr lang="fr-FR" sz="1050" b="1">
                <a:solidFill>
                  <a:srgbClr val="FF7900"/>
                </a:solidFill>
                <a:latin typeface="Verdana" panose="020B0604030504040204" pitchFamily="34" charset="0"/>
                <a:ea typeface="Verdana" panose="020B0604030504040204" pitchFamily="34" charset="0"/>
              </a:rPr>
              <a:t>aria-label="rechercher"</a:t>
            </a:r>
            <a:r>
              <a:rPr lang="fr-FR" sz="1050">
                <a:solidFill>
                  <a:schemeClr val="bg1"/>
                </a:solidFill>
                <a:latin typeface="Verdana" panose="020B0604030504040204" pitchFamily="34" charset="0"/>
                <a:ea typeface="Verdana" panose="020B0604030504040204" pitchFamily="34" charset="0"/>
              </a:rPr>
              <a:t>&gt;</a:t>
            </a:r>
          </a:p>
          <a:p>
            <a:r>
              <a:rPr lang="fr-FR" sz="1050">
                <a:solidFill>
                  <a:schemeClr val="bg1"/>
                </a:solidFill>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cs typeface="Consolas"/>
              </a:rPr>
              <a:t>i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class</a:t>
            </a:r>
            <a:r>
              <a:rPr lang="fr-FR" sz="1050">
                <a:solidFill>
                  <a:schemeClr val="bg1"/>
                </a:solidFill>
                <a:latin typeface="Verdana" panose="020B0604030504040204" pitchFamily="34" charset="0"/>
                <a:ea typeface="Verdana" panose="020B0604030504040204" pitchFamily="34" charset="0"/>
              </a:rPr>
              <a:t>="</a:t>
            </a:r>
            <a:r>
              <a:rPr lang="fr-FR" sz="1050" err="1">
                <a:solidFill>
                  <a:schemeClr val="bg1"/>
                </a:solidFill>
                <a:latin typeface="Verdana" panose="020B0604030504040204" pitchFamily="34" charset="0"/>
                <a:ea typeface="Verdana" panose="020B0604030504040204" pitchFamily="34" charset="0"/>
              </a:rPr>
              <a:t>ico-search</a:t>
            </a:r>
            <a:r>
              <a:rPr lang="fr-FR" sz="1050">
                <a:solidFill>
                  <a:schemeClr val="bg1"/>
                </a:solidFill>
                <a:latin typeface="Verdana" panose="020B0604030504040204" pitchFamily="34" charset="0"/>
                <a:ea typeface="Verdana" panose="020B0604030504040204" pitchFamily="34" charset="0"/>
              </a:rPr>
              <a:t> </a:t>
            </a:r>
            <a:r>
              <a:rPr lang="fr-FR" sz="1050" err="1">
                <a:solidFill>
                  <a:schemeClr val="bg1"/>
                </a:solidFill>
                <a:latin typeface="Verdana" panose="020B0604030504040204" pitchFamily="34" charset="0"/>
                <a:ea typeface="Verdana" panose="020B0604030504040204" pitchFamily="34" charset="0"/>
              </a:rPr>
              <a:t>cursor</a:t>
            </a:r>
            <a:r>
              <a:rPr lang="fr-FR" sz="1050">
                <a:solidFill>
                  <a:schemeClr val="bg1"/>
                </a:solidFill>
                <a:latin typeface="Verdana" panose="020B0604030504040204" pitchFamily="34" charset="0"/>
                <a:ea typeface="Verdana" panose="020B0604030504040204" pitchFamily="34" charset="0"/>
              </a:rPr>
              <a:t>-pointer" </a:t>
            </a:r>
          </a:p>
          <a:p>
            <a:pPr marL="625475"/>
            <a:r>
              <a:rPr lang="fr-FR" sz="1050" b="1">
                <a:solidFill>
                  <a:srgbClr val="FF7900"/>
                </a:solidFill>
                <a:latin typeface="Verdana" panose="020B0604030504040204" pitchFamily="34" charset="0"/>
                <a:ea typeface="Verdana" panose="020B0604030504040204" pitchFamily="34" charset="0"/>
              </a:rPr>
              <a:t>aria-hidden="</a:t>
            </a:r>
            <a:r>
              <a:rPr lang="en-US" sz="1050" b="1">
                <a:solidFill>
                  <a:srgbClr val="FF7900"/>
                </a:solidFill>
                <a:latin typeface="Verdana" panose="020B0604030504040204" pitchFamily="34" charset="0"/>
                <a:ea typeface="Verdana" panose="020B0604030504040204" pitchFamily="34" charset="0"/>
              </a:rPr>
              <a:t>true</a:t>
            </a:r>
            <a:r>
              <a:rPr lang="fr-FR" sz="1050" b="1">
                <a:solidFill>
                  <a:srgbClr val="FF7900"/>
                </a:solidFill>
                <a:latin typeface="Verdana" panose="020B0604030504040204" pitchFamily="34" charset="0"/>
                <a:ea typeface="Verdana" panose="020B0604030504040204" pitchFamily="34" charset="0"/>
              </a:rPr>
              <a:t>"</a:t>
            </a:r>
            <a:r>
              <a:rPr lang="fr-FR" sz="1050">
                <a:solidFill>
                  <a:schemeClr val="bg1"/>
                </a:solidFill>
                <a:latin typeface="Verdana" panose="020B0604030504040204" pitchFamily="34" charset="0"/>
                <a:ea typeface="Verdana" panose="020B0604030504040204" pitchFamily="34" charset="0"/>
              </a:rPr>
              <a:t>&gt;</a:t>
            </a:r>
          </a:p>
          <a:p>
            <a:r>
              <a:rPr lang="fr-FR" sz="1050">
                <a:solidFill>
                  <a:schemeClr val="bg1"/>
                </a:solidFill>
                <a:latin typeface="Verdana" panose="020B0604030504040204" pitchFamily="34" charset="0"/>
                <a:ea typeface="Verdana" panose="020B0604030504040204" pitchFamily="34" charset="0"/>
              </a:rPr>
              <a:t>               :</a:t>
            </a:r>
            <a:r>
              <a:rPr lang="en-US" sz="1050">
                <a:solidFill>
                  <a:schemeClr val="bg1"/>
                </a:solidFill>
                <a:latin typeface="Verdana" panose="020B0604030504040204" pitchFamily="34" charset="0"/>
                <a:ea typeface="Verdana" panose="020B0604030504040204" pitchFamily="34" charset="0"/>
              </a:rPr>
              <a:t>before</a:t>
            </a:r>
          </a:p>
          <a:p>
            <a:r>
              <a:rPr lang="fr-FR" sz="1050">
                <a:solidFill>
                  <a:schemeClr val="bg1"/>
                </a:solidFill>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cs typeface="Consolas"/>
              </a:rPr>
              <a:t>i</a:t>
            </a:r>
            <a:r>
              <a:rPr lang="fr-FR" sz="1050">
                <a:solidFill>
                  <a:schemeClr val="bg1"/>
                </a:solidFill>
                <a:latin typeface="Verdana" panose="020B0604030504040204" pitchFamily="34" charset="0"/>
                <a:ea typeface="Verdana" panose="020B0604030504040204" pitchFamily="34" charset="0"/>
              </a:rPr>
              <a:t>&gt;</a:t>
            </a:r>
          </a:p>
          <a:p>
            <a:r>
              <a:rPr lang="fr-FR" sz="1050">
                <a:solidFill>
                  <a:schemeClr val="bg1"/>
                </a:solidFill>
                <a:latin typeface="Verdana" panose="020B0604030504040204" pitchFamily="34" charset="0"/>
                <a:ea typeface="Verdana" panose="020B0604030504040204" pitchFamily="34" charset="0"/>
              </a:rPr>
              <a:t>   &lt;/</a:t>
            </a:r>
            <a:r>
              <a:rPr lang="en-US" sz="1050">
                <a:solidFill>
                  <a:srgbClr val="558ED5"/>
                </a:solidFill>
                <a:latin typeface="Verdana" panose="020B0604030504040204" pitchFamily="34" charset="0"/>
                <a:ea typeface="Verdana" panose="020B0604030504040204" pitchFamily="34" charset="0"/>
                <a:cs typeface="Consolas"/>
              </a:rPr>
              <a:t>button</a:t>
            </a:r>
            <a:r>
              <a:rPr lang="fr-FR" sz="1050">
                <a:solidFill>
                  <a:schemeClr val="bg1"/>
                </a:solidFill>
                <a:latin typeface="Verdana" panose="020B0604030504040204" pitchFamily="34" charset="0"/>
                <a:ea typeface="Verdana" panose="020B0604030504040204" pitchFamily="34" charset="0"/>
              </a:rPr>
              <a:t>&gt; </a:t>
            </a:r>
          </a:p>
          <a:p>
            <a:r>
              <a:rPr lang="fr-FR" sz="1050">
                <a:solidFill>
                  <a:schemeClr val="bg1"/>
                </a:solidFill>
                <a:latin typeface="Verdana" panose="020B0604030504040204" pitchFamily="34" charset="0"/>
                <a:ea typeface="Verdana" panose="020B0604030504040204" pitchFamily="34" charset="0"/>
              </a:rPr>
              <a:t>&lt;/</a:t>
            </a:r>
            <a:r>
              <a:rPr lang="fr-FR" sz="1050">
                <a:solidFill>
                  <a:srgbClr val="558ED5"/>
                </a:solidFill>
                <a:latin typeface="Verdana" panose="020B0604030504040204" pitchFamily="34" charset="0"/>
                <a:ea typeface="Verdana" panose="020B0604030504040204" pitchFamily="34" charset="0"/>
                <a:cs typeface="Consolas"/>
              </a:rPr>
              <a:t>div</a:t>
            </a:r>
            <a:r>
              <a:rPr lang="fr-FR" sz="1050">
                <a:solidFill>
                  <a:schemeClr val="bg1"/>
                </a:solidFill>
                <a:latin typeface="Verdana" panose="020B0604030504040204" pitchFamily="34" charset="0"/>
                <a:ea typeface="Verdana" panose="020B0604030504040204" pitchFamily="34" charset="0"/>
              </a:rPr>
              <a:t>&gt;</a:t>
            </a:r>
          </a:p>
        </p:txBody>
      </p:sp>
      <p:grpSp>
        <p:nvGrpSpPr>
          <p:cNvPr id="8" name="Image">
            <a:extLst>
              <a:ext uri="{FF2B5EF4-FFF2-40B4-BE49-F238E27FC236}">
                <a16:creationId xmlns:a16="http://schemas.microsoft.com/office/drawing/2014/main" id="{F446FA44-CB7A-7EB8-95D0-2E5652E7A88B}"/>
              </a:ext>
              <a:ext uri="{C183D7F6-B498-43B3-948B-1728B52AA6E4}">
                <adec:decorative xmlns:adec="http://schemas.microsoft.com/office/drawing/2017/decorative" val="1"/>
              </a:ext>
            </a:extLst>
          </p:cNvPr>
          <p:cNvGrpSpPr/>
          <p:nvPr/>
        </p:nvGrpSpPr>
        <p:grpSpPr>
          <a:xfrm>
            <a:off x="4720990" y="3022597"/>
            <a:ext cx="4110608" cy="504056"/>
            <a:chOff x="0" y="2862574"/>
            <a:chExt cx="3884929" cy="485207"/>
          </a:xfrm>
        </p:grpSpPr>
        <p:pic>
          <p:nvPicPr>
            <p:cNvPr id="9" name="Image">
              <a:extLst>
                <a:ext uri="{FF2B5EF4-FFF2-40B4-BE49-F238E27FC236}">
                  <a16:creationId xmlns:a16="http://schemas.microsoft.com/office/drawing/2014/main" id="{F1AC2F6D-6A46-9663-6E25-B2E96E9BC11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2865710"/>
              <a:ext cx="3884929" cy="482071"/>
            </a:xfrm>
            <a:prstGeom prst="rect">
              <a:avLst/>
            </a:prstGeom>
          </p:spPr>
        </p:pic>
        <p:sp>
          <p:nvSpPr>
            <p:cNvPr id="10" name="Cadre rouge 1">
              <a:extLst>
                <a:ext uri="{FF2B5EF4-FFF2-40B4-BE49-F238E27FC236}">
                  <a16:creationId xmlns:a16="http://schemas.microsoft.com/office/drawing/2014/main" id="{9A6F3C90-13ED-3017-BB38-1EB8B3AF4EAA}"/>
                </a:ext>
              </a:extLst>
            </p:cNvPr>
            <p:cNvSpPr/>
            <p:nvPr/>
          </p:nvSpPr>
          <p:spPr>
            <a:xfrm>
              <a:off x="1295400" y="2865709"/>
              <a:ext cx="762000" cy="254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adre rouge 2">
              <a:extLst>
                <a:ext uri="{FF2B5EF4-FFF2-40B4-BE49-F238E27FC236}">
                  <a16:creationId xmlns:a16="http://schemas.microsoft.com/office/drawing/2014/main" id="{0EBCD229-7AA7-45CD-AC4D-CD13AE0A86A8}"/>
                </a:ext>
              </a:extLst>
            </p:cNvPr>
            <p:cNvSpPr/>
            <p:nvPr/>
          </p:nvSpPr>
          <p:spPr>
            <a:xfrm>
              <a:off x="3431620" y="2862574"/>
              <a:ext cx="378380" cy="254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Code">
            <a:extLst>
              <a:ext uri="{FF2B5EF4-FFF2-40B4-BE49-F238E27FC236}">
                <a16:creationId xmlns:a16="http://schemas.microsoft.com/office/drawing/2014/main" id="{8508E0F2-C152-9511-2CE1-8D4A1D0EA44F}"/>
              </a:ext>
            </a:extLst>
          </p:cNvPr>
          <p:cNvSpPr txBox="1"/>
          <p:nvPr/>
        </p:nvSpPr>
        <p:spPr>
          <a:xfrm>
            <a:off x="3635896" y="3607670"/>
            <a:ext cx="5195702" cy="1061829"/>
          </a:xfrm>
          <a:prstGeom prst="rect">
            <a:avLst/>
          </a:prstGeom>
          <a:ln w="3175">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fr-FR" sz="1050">
                <a:solidFill>
                  <a:schemeClr val="bg1"/>
                </a:solidFill>
                <a:latin typeface="Verdana" panose="020B0604030504040204" pitchFamily="34" charset="0"/>
                <a:ea typeface="Verdana" panose="020B0604030504040204" pitchFamily="34" charset="0"/>
              </a:rPr>
              <a:t>&lt;</a:t>
            </a:r>
            <a:r>
              <a:rPr lang="en-US" sz="1050" b="1">
                <a:solidFill>
                  <a:srgbClr val="FF7900"/>
                </a:solidFill>
                <a:latin typeface="Verdana" panose="020B0604030504040204" pitchFamily="34" charset="0"/>
                <a:ea typeface="Verdana" panose="020B0604030504040204" pitchFamily="34" charset="0"/>
              </a:rPr>
              <a:t>button</a:t>
            </a:r>
            <a:r>
              <a:rPr lang="fr-FR" sz="1050">
                <a:solidFill>
                  <a:schemeClr val="bg1"/>
                </a:solidFill>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title</a:t>
            </a:r>
            <a:r>
              <a:rPr lang="fr-FR" sz="1050">
                <a:solidFill>
                  <a:schemeClr val="bg1"/>
                </a:solidFill>
                <a:latin typeface="Verdana" panose="020B0604030504040204" pitchFamily="34" charset="0"/>
                <a:ea typeface="Verdana" panose="020B0604030504040204" pitchFamily="34" charset="0"/>
              </a:rPr>
              <a:t>="information IDETA" </a:t>
            </a:r>
            <a:r>
              <a:rPr lang="fr-FR" sz="1050" b="1">
                <a:solidFill>
                  <a:srgbClr val="FF7900"/>
                </a:solidFill>
                <a:latin typeface="Verdana" panose="020B0604030504040204" pitchFamily="34" charset="0"/>
                <a:ea typeface="Verdana" panose="020B0604030504040204" pitchFamily="34" charset="0"/>
              </a:rPr>
              <a:t>aria-label ="information IDETA" </a:t>
            </a:r>
            <a:r>
              <a:rPr lang="fr-FR" sz="1050">
                <a:solidFill>
                  <a:schemeClr val="bg1"/>
                </a:solidFill>
                <a:latin typeface="Verdana" panose="020B0604030504040204" pitchFamily="34" charset="0"/>
                <a:ea typeface="Verdana" panose="020B0604030504040204" pitchFamily="34" charset="0"/>
              </a:rPr>
              <a:t>&gt; </a:t>
            </a:r>
          </a:p>
          <a:p>
            <a:r>
              <a:rPr lang="fr-FR" sz="1050">
                <a:solidFill>
                  <a:schemeClr val="bg1"/>
                </a:solidFill>
                <a:latin typeface="Verdana" panose="020B0604030504040204" pitchFamily="34" charset="0"/>
                <a:ea typeface="Verdana" panose="020B0604030504040204" pitchFamily="34" charset="0"/>
              </a:rPr>
              <a:t>       &lt;</a:t>
            </a:r>
            <a:r>
              <a:rPr lang="fr-FR" sz="1050" err="1">
                <a:solidFill>
                  <a:srgbClr val="558ED5"/>
                </a:solidFill>
                <a:latin typeface="Verdana" panose="020B0604030504040204" pitchFamily="34" charset="0"/>
                <a:ea typeface="Verdana" panose="020B0604030504040204" pitchFamily="34" charset="0"/>
                <a:cs typeface="Consolas"/>
              </a:rPr>
              <a:t>svg</a:t>
            </a:r>
            <a:r>
              <a:rPr lang="fr-FR" sz="1050">
                <a:solidFill>
                  <a:schemeClr val="bg1"/>
                </a:solidFill>
                <a:latin typeface="Verdana" panose="020B0604030504040204" pitchFamily="34" charset="0"/>
                <a:ea typeface="Verdana" panose="020B0604030504040204" pitchFamily="34" charset="0"/>
              </a:rPr>
              <a:t> </a:t>
            </a:r>
            <a:r>
              <a:rPr lang="fr-FR" sz="105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id</a:t>
            </a:r>
            <a:r>
              <a:rPr lang="fr-FR" sz="1050">
                <a:solidFill>
                  <a:schemeClr val="bg1"/>
                </a:solidFill>
                <a:latin typeface="Verdana" panose="020B0604030504040204" pitchFamily="34" charset="0"/>
                <a:ea typeface="Verdana" panose="020B0604030504040204" pitchFamily="34" charset="0"/>
              </a:rPr>
              <a:t>="</a:t>
            </a:r>
            <a:r>
              <a:rPr lang="fr-FR" sz="1050" err="1">
                <a:solidFill>
                  <a:schemeClr val="bg1"/>
                </a:solidFill>
                <a:latin typeface="Verdana" panose="020B0604030504040204" pitchFamily="34" charset="0"/>
                <a:ea typeface="Verdana" panose="020B0604030504040204" pitchFamily="34" charset="0"/>
              </a:rPr>
              <a:t>info_ideta</a:t>
            </a:r>
            <a:r>
              <a:rPr lang="fr-FR" sz="1050">
                <a:solidFill>
                  <a:schemeClr val="bg1"/>
                </a:solidFill>
                <a:latin typeface="Verdana" panose="020B0604030504040204" pitchFamily="34" charset="0"/>
                <a:ea typeface="Verdana" panose="020B0604030504040204" pitchFamily="34" charset="0"/>
              </a:rPr>
              <a:t>" </a:t>
            </a:r>
            <a:r>
              <a:rPr lang="fr-FR" sz="1050" b="1">
                <a:solidFill>
                  <a:srgbClr val="FF7900"/>
                </a:solidFill>
                <a:latin typeface="Verdana" panose="020B0604030504040204" pitchFamily="34" charset="0"/>
                <a:ea typeface="Verdana" panose="020B0604030504040204" pitchFamily="34" charset="0"/>
              </a:rPr>
              <a:t>aria-hidden="</a:t>
            </a:r>
            <a:r>
              <a:rPr lang="en-US" sz="1050" b="1">
                <a:solidFill>
                  <a:srgbClr val="FF7900"/>
                </a:solidFill>
                <a:latin typeface="Verdana" panose="020B0604030504040204" pitchFamily="34" charset="0"/>
                <a:ea typeface="Verdana" panose="020B0604030504040204" pitchFamily="34" charset="0"/>
              </a:rPr>
              <a:t>true</a:t>
            </a:r>
            <a:r>
              <a:rPr lang="fr-FR" sz="1050" b="1">
                <a:solidFill>
                  <a:srgbClr val="FF7900"/>
                </a:solidFill>
                <a:latin typeface="Verdana" panose="020B0604030504040204" pitchFamily="34" charset="0"/>
                <a:ea typeface="Verdana" panose="020B0604030504040204" pitchFamily="34" charset="0"/>
              </a:rPr>
              <a:t>" focusable="false"</a:t>
            </a:r>
            <a:r>
              <a:rPr lang="fr-FR" sz="1050" b="1">
                <a:solidFill>
                  <a:srgbClr val="FFFF00"/>
                </a:solidFill>
                <a:latin typeface="Verdana" panose="020B0604030504040204" pitchFamily="34" charset="0"/>
                <a:ea typeface="Verdana" panose="020B0604030504040204" pitchFamily="34" charset="0"/>
              </a:rPr>
              <a:t> </a:t>
            </a:r>
            <a:r>
              <a:rPr lang="fr-FR" sz="1050">
                <a:solidFill>
                  <a:schemeClr val="bg1"/>
                </a:solidFill>
                <a:latin typeface="Verdana" panose="020B0604030504040204" pitchFamily="34" charset="0"/>
                <a:ea typeface="Verdana" panose="020B0604030504040204" pitchFamily="34" charset="0"/>
              </a:rPr>
              <a:t>… &gt;</a:t>
            </a:r>
          </a:p>
          <a:p>
            <a:r>
              <a:rPr lang="fr-FR" sz="1050">
                <a:solidFill>
                  <a:schemeClr val="bg1"/>
                </a:solidFill>
                <a:latin typeface="Verdana" panose="020B0604030504040204" pitchFamily="34" charset="0"/>
                <a:ea typeface="Verdana" panose="020B0604030504040204" pitchFamily="34" charset="0"/>
              </a:rPr>
              <a:t>              &lt;</a:t>
            </a:r>
            <a:r>
              <a:rPr lang="fr-FR" sz="1050">
                <a:solidFill>
                  <a:srgbClr val="558ED5"/>
                </a:solidFill>
                <a:latin typeface="Verdana" panose="020B0604030504040204" pitchFamily="34" charset="0"/>
                <a:ea typeface="Verdana" panose="020B0604030504040204" pitchFamily="34" charset="0"/>
                <a:cs typeface="Consolas"/>
              </a:rPr>
              <a:t>title</a:t>
            </a:r>
            <a:r>
              <a:rPr lang="fr-FR" sz="1050">
                <a:solidFill>
                  <a:schemeClr val="bg1"/>
                </a:solidFill>
                <a:latin typeface="Verdana" panose="020B0604030504040204" pitchFamily="34" charset="0"/>
                <a:ea typeface="Verdana" panose="020B0604030504040204" pitchFamily="34" charset="0"/>
              </a:rPr>
              <a:t>&gt;information IDETA&lt;/</a:t>
            </a:r>
            <a:r>
              <a:rPr lang="fr-FR" sz="1050">
                <a:solidFill>
                  <a:srgbClr val="558ED5"/>
                </a:solidFill>
                <a:latin typeface="Verdana" panose="020B0604030504040204" pitchFamily="34" charset="0"/>
                <a:ea typeface="Verdana" panose="020B0604030504040204" pitchFamily="34" charset="0"/>
                <a:cs typeface="Consolas"/>
              </a:rPr>
              <a:t>title</a:t>
            </a:r>
            <a:r>
              <a:rPr lang="fr-FR" sz="1050">
                <a:solidFill>
                  <a:schemeClr val="bg1"/>
                </a:solidFill>
                <a:latin typeface="Verdana" panose="020B0604030504040204" pitchFamily="34" charset="0"/>
                <a:ea typeface="Verdana" panose="020B0604030504040204" pitchFamily="34" charset="0"/>
              </a:rPr>
              <a:t>&gt;</a:t>
            </a:r>
          </a:p>
          <a:p>
            <a:r>
              <a:rPr lang="fr-FR" sz="1050">
                <a:solidFill>
                  <a:schemeClr val="bg1"/>
                </a:solidFill>
                <a:latin typeface="Verdana" panose="020B0604030504040204" pitchFamily="34" charset="0"/>
                <a:ea typeface="Verdana" panose="020B0604030504040204" pitchFamily="34" charset="0"/>
              </a:rPr>
              <a:t>              …</a:t>
            </a:r>
          </a:p>
          <a:p>
            <a:r>
              <a:rPr lang="fr-FR" sz="1050">
                <a:solidFill>
                  <a:schemeClr val="bg1"/>
                </a:solidFill>
                <a:latin typeface="Verdana" panose="020B0604030504040204" pitchFamily="34" charset="0"/>
                <a:ea typeface="Verdana" panose="020B0604030504040204" pitchFamily="34" charset="0"/>
              </a:rPr>
              <a:t>       &lt;/</a:t>
            </a:r>
            <a:r>
              <a:rPr lang="fr-FR" sz="1050" err="1">
                <a:solidFill>
                  <a:srgbClr val="558ED5"/>
                </a:solidFill>
                <a:latin typeface="Verdana" panose="020B0604030504040204" pitchFamily="34" charset="0"/>
                <a:ea typeface="Verdana" panose="020B0604030504040204" pitchFamily="34" charset="0"/>
                <a:cs typeface="Consolas"/>
              </a:rPr>
              <a:t>svg</a:t>
            </a:r>
            <a:r>
              <a:rPr lang="fr-FR" sz="1050">
                <a:solidFill>
                  <a:schemeClr val="bg1"/>
                </a:solidFill>
                <a:latin typeface="Verdana" panose="020B0604030504040204" pitchFamily="34" charset="0"/>
                <a:ea typeface="Verdana" panose="020B0604030504040204" pitchFamily="34" charset="0"/>
              </a:rPr>
              <a:t>&gt;</a:t>
            </a:r>
          </a:p>
          <a:p>
            <a:r>
              <a:rPr lang="fr-FR" sz="1050">
                <a:solidFill>
                  <a:schemeClr val="bg1"/>
                </a:solidFill>
                <a:latin typeface="Verdana" panose="020B0604030504040204" pitchFamily="34" charset="0"/>
                <a:ea typeface="Verdana" panose="020B0604030504040204" pitchFamily="34" charset="0"/>
              </a:rPr>
              <a:t> &lt;/</a:t>
            </a:r>
            <a:r>
              <a:rPr lang="en-US" sz="1050" b="1">
                <a:solidFill>
                  <a:srgbClr val="FF7900"/>
                </a:solidFill>
                <a:latin typeface="Verdana" panose="020B0604030504040204" pitchFamily="34" charset="0"/>
                <a:ea typeface="Verdana" panose="020B0604030504040204" pitchFamily="34" charset="0"/>
              </a:rPr>
              <a:t>button</a:t>
            </a:r>
            <a:r>
              <a:rPr lang="fr-FR" sz="1050">
                <a:solidFill>
                  <a:schemeClr val="bg1"/>
                </a:solidFill>
                <a:latin typeface="Verdana" panose="020B0604030504040204" pitchFamily="34" charset="0"/>
                <a:ea typeface="Verdana" panose="020B0604030504040204" pitchFamily="34" charset="0"/>
              </a:rPr>
              <a:t>&gt;</a:t>
            </a:r>
          </a:p>
        </p:txBody>
      </p:sp>
    </p:spTree>
    <p:extLst>
      <p:ext uri="{BB962C8B-B14F-4D97-AF65-F5344CB8AC3E}">
        <p14:creationId xmlns:p14="http://schemas.microsoft.com/office/powerpoint/2010/main" val="2911350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6"/>
            </a:pPr>
            <a:r>
              <a:rPr lang="fr-FR"/>
              <a:t>Navigation clavier</a:t>
            </a:r>
            <a:br>
              <a:rPr lang="fr-FR"/>
            </a:br>
            <a:r>
              <a:rPr lang="fr-FR">
                <a:solidFill>
                  <a:schemeClr val="bg1"/>
                </a:solidFill>
              </a:rPr>
              <a:t>Exemple – Focus et modales</a:t>
            </a:r>
            <a:endParaRPr lang="fr-FR"/>
          </a:p>
        </p:txBody>
      </p:sp>
      <p:sp>
        <p:nvSpPr>
          <p:cNvPr id="24" name="Texte">
            <a:extLst>
              <a:ext uri="{FF2B5EF4-FFF2-40B4-BE49-F238E27FC236}">
                <a16:creationId xmlns:a16="http://schemas.microsoft.com/office/drawing/2014/main" id="{0D42E441-E369-2C8F-C77C-23111B7F4247}"/>
              </a:ext>
            </a:extLst>
          </p:cNvPr>
          <p:cNvSpPr>
            <a:spLocks noGrp="1"/>
          </p:cNvSpPr>
          <p:nvPr>
            <p:ph idx="1"/>
          </p:nvPr>
        </p:nvSpPr>
        <p:spPr/>
        <p:txBody>
          <a:bodyPr/>
          <a:lstStyle/>
          <a:p>
            <a:pPr lvl="2"/>
            <a:r>
              <a:rPr lang="fr-FR"/>
              <a:t>Le focus doit boucler sur les pop-in (modales).  </a:t>
            </a:r>
          </a:p>
          <a:p>
            <a:pPr marL="227013" lvl="3" indent="0">
              <a:buNone/>
            </a:pPr>
            <a:r>
              <a:rPr lang="fr-FR"/>
              <a:t>Il ne doit pas aller sur les éléments interactifs présents sur le reste de la page (en dessous) ! </a:t>
            </a:r>
          </a:p>
          <a:p>
            <a:endParaRPr lang="fr-FR"/>
          </a:p>
        </p:txBody>
      </p:sp>
      <p:grpSp>
        <p:nvGrpSpPr>
          <p:cNvPr id="16" name="Image - Editer" descr="Ordre de navigation au focus dans une boite de dialogue qui contient un bouton &quot;Fermer&quot;, 2 champs de formulaire, un bouton &quot;Fermer&quot; et un bouton &quot;Enregistrer&quot;">
            <a:extLst>
              <a:ext uri="{FF2B5EF4-FFF2-40B4-BE49-F238E27FC236}">
                <a16:creationId xmlns:a16="http://schemas.microsoft.com/office/drawing/2014/main" id="{48B86B7F-5EB7-C302-EC42-D1B9A5DF8F43}"/>
              </a:ext>
            </a:extLst>
          </p:cNvPr>
          <p:cNvGrpSpPr/>
          <p:nvPr/>
        </p:nvGrpSpPr>
        <p:grpSpPr>
          <a:xfrm>
            <a:off x="2194272" y="2355726"/>
            <a:ext cx="4755456" cy="1946360"/>
            <a:chOff x="4876800" y="2751422"/>
            <a:chExt cx="2909532" cy="1190842"/>
          </a:xfrm>
        </p:grpSpPr>
        <p:pic>
          <p:nvPicPr>
            <p:cNvPr id="17" name="Image - Editer">
              <a:extLst>
                <a:ext uri="{FF2B5EF4-FFF2-40B4-BE49-F238E27FC236}">
                  <a16:creationId xmlns:a16="http://schemas.microsoft.com/office/drawing/2014/main" id="{BA73AB3E-E3D1-575B-8630-8F870B1A055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76800" y="2751422"/>
              <a:ext cx="2724149" cy="1190842"/>
            </a:xfrm>
            <a:prstGeom prst="rect">
              <a:avLst/>
            </a:prstGeom>
            <a:ln w="12700">
              <a:solidFill>
                <a:schemeClr val="tx1"/>
              </a:solidFill>
            </a:ln>
          </p:spPr>
        </p:pic>
        <p:sp>
          <p:nvSpPr>
            <p:cNvPr id="18" name="Flèche verticale">
              <a:extLst>
                <a:ext uri="{FF2B5EF4-FFF2-40B4-BE49-F238E27FC236}">
                  <a16:creationId xmlns:a16="http://schemas.microsoft.com/office/drawing/2014/main" id="{29DDCEEB-F988-2E54-6630-38740C6A4CD0}"/>
                </a:ext>
                <a:ext uri="{C183D7F6-B498-43B3-948B-1728B52AA6E4}">
                  <adec:decorative xmlns:adec="http://schemas.microsoft.com/office/drawing/2017/decorative" val="1"/>
                </a:ext>
              </a:extLst>
            </p:cNvPr>
            <p:cNvSpPr/>
            <p:nvPr/>
          </p:nvSpPr>
          <p:spPr>
            <a:xfrm>
              <a:off x="7616032" y="2856998"/>
              <a:ext cx="170300" cy="921224"/>
            </a:xfrm>
            <a:custGeom>
              <a:avLst/>
              <a:gdLst>
                <a:gd name="connsiteX0" fmla="*/ 61415 w 423128"/>
                <a:gd name="connsiteY0" fmla="*/ 921224 h 921224"/>
                <a:gd name="connsiteX1" fmla="*/ 423081 w 423128"/>
                <a:gd name="connsiteY1" fmla="*/ 348018 h 921224"/>
                <a:gd name="connsiteX2" fmla="*/ 40944 w 423128"/>
                <a:gd name="connsiteY2" fmla="*/ 13648 h 921224"/>
                <a:gd name="connsiteX3" fmla="*/ 40944 w 423128"/>
                <a:gd name="connsiteY3" fmla="*/ 13648 h 921224"/>
                <a:gd name="connsiteX4" fmla="*/ 0 w 423128"/>
                <a:gd name="connsiteY4" fmla="*/ 0 h 92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28" h="921224">
                  <a:moveTo>
                    <a:pt x="61415" y="921224"/>
                  </a:moveTo>
                  <a:cubicBezTo>
                    <a:pt x="243954" y="710252"/>
                    <a:pt x="426493" y="499281"/>
                    <a:pt x="423081" y="348018"/>
                  </a:cubicBezTo>
                  <a:cubicBezTo>
                    <a:pt x="419669" y="196755"/>
                    <a:pt x="40944" y="13648"/>
                    <a:pt x="40944" y="13648"/>
                  </a:cubicBezTo>
                  <a:lnTo>
                    <a:pt x="40944" y="13648"/>
                  </a:lnTo>
                  <a:lnTo>
                    <a:pt x="0" y="0"/>
                  </a:lnTo>
                </a:path>
              </a:pathLst>
            </a:cu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9" name="Flèche 1">
              <a:extLst>
                <a:ext uri="{FF2B5EF4-FFF2-40B4-BE49-F238E27FC236}">
                  <a16:creationId xmlns:a16="http://schemas.microsoft.com/office/drawing/2014/main" id="{3DC482D2-E4B0-3575-F2A3-20BAA7D9378A}"/>
                </a:ext>
                <a:ext uri="{C183D7F6-B498-43B3-948B-1728B52AA6E4}">
                  <adec:decorative xmlns:adec="http://schemas.microsoft.com/office/drawing/2017/decorative" val="1"/>
                </a:ext>
              </a:extLst>
            </p:cNvPr>
            <p:cNvSpPr/>
            <p:nvPr/>
          </p:nvSpPr>
          <p:spPr>
            <a:xfrm>
              <a:off x="6439469" y="2904765"/>
              <a:ext cx="955343" cy="177421"/>
            </a:xfrm>
            <a:custGeom>
              <a:avLst/>
              <a:gdLst>
                <a:gd name="connsiteX0" fmla="*/ 955343 w 955343"/>
                <a:gd name="connsiteY0" fmla="*/ 0 h 177421"/>
                <a:gd name="connsiteX1" fmla="*/ 0 w 955343"/>
                <a:gd name="connsiteY1" fmla="*/ 177421 h 177421"/>
                <a:gd name="connsiteX2" fmla="*/ 0 w 955343"/>
                <a:gd name="connsiteY2" fmla="*/ 177421 h 177421"/>
              </a:gdLst>
              <a:ahLst/>
              <a:cxnLst>
                <a:cxn ang="0">
                  <a:pos x="connsiteX0" y="connsiteY0"/>
                </a:cxn>
                <a:cxn ang="0">
                  <a:pos x="connsiteX1" y="connsiteY1"/>
                </a:cxn>
                <a:cxn ang="0">
                  <a:pos x="connsiteX2" y="connsiteY2"/>
                </a:cxn>
              </a:cxnLst>
              <a:rect l="l" t="t" r="r" b="b"/>
              <a:pathLst>
                <a:path w="955343" h="177421">
                  <a:moveTo>
                    <a:pt x="955343" y="0"/>
                  </a:moveTo>
                  <a:lnTo>
                    <a:pt x="0" y="177421"/>
                  </a:lnTo>
                  <a:lnTo>
                    <a:pt x="0" y="177421"/>
                  </a:lnTo>
                </a:path>
              </a:pathLst>
            </a:cu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 name="Flèche 2">
              <a:extLst>
                <a:ext uri="{FF2B5EF4-FFF2-40B4-BE49-F238E27FC236}">
                  <a16:creationId xmlns:a16="http://schemas.microsoft.com/office/drawing/2014/main" id="{C2B8E161-166D-048C-497E-D0E37A851C52}"/>
                </a:ext>
                <a:ext uri="{C183D7F6-B498-43B3-948B-1728B52AA6E4}">
                  <adec:decorative xmlns:adec="http://schemas.microsoft.com/office/drawing/2017/decorative" val="1"/>
                </a:ext>
              </a:extLst>
            </p:cNvPr>
            <p:cNvSpPr/>
            <p:nvPr/>
          </p:nvSpPr>
          <p:spPr>
            <a:xfrm>
              <a:off x="5181600" y="3167725"/>
              <a:ext cx="1100353" cy="269437"/>
            </a:xfrm>
            <a:custGeom>
              <a:avLst/>
              <a:gdLst>
                <a:gd name="connsiteX0" fmla="*/ 955343 w 955343"/>
                <a:gd name="connsiteY0" fmla="*/ 0 h 177421"/>
                <a:gd name="connsiteX1" fmla="*/ 0 w 955343"/>
                <a:gd name="connsiteY1" fmla="*/ 177421 h 177421"/>
                <a:gd name="connsiteX2" fmla="*/ 0 w 955343"/>
                <a:gd name="connsiteY2" fmla="*/ 177421 h 177421"/>
              </a:gdLst>
              <a:ahLst/>
              <a:cxnLst>
                <a:cxn ang="0">
                  <a:pos x="connsiteX0" y="connsiteY0"/>
                </a:cxn>
                <a:cxn ang="0">
                  <a:pos x="connsiteX1" y="connsiteY1"/>
                </a:cxn>
                <a:cxn ang="0">
                  <a:pos x="connsiteX2" y="connsiteY2"/>
                </a:cxn>
              </a:cxnLst>
              <a:rect l="l" t="t" r="r" b="b"/>
              <a:pathLst>
                <a:path w="955343" h="177421">
                  <a:moveTo>
                    <a:pt x="955343" y="0"/>
                  </a:moveTo>
                  <a:lnTo>
                    <a:pt x="0" y="177421"/>
                  </a:lnTo>
                  <a:lnTo>
                    <a:pt x="0" y="177421"/>
                  </a:lnTo>
                </a:path>
              </a:pathLst>
            </a:cu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1" name="Flèche 3">
              <a:extLst>
                <a:ext uri="{FF2B5EF4-FFF2-40B4-BE49-F238E27FC236}">
                  <a16:creationId xmlns:a16="http://schemas.microsoft.com/office/drawing/2014/main" id="{BAA70785-8C61-16D4-28FC-45CA82A20AA4}"/>
                </a:ext>
                <a:ext uri="{C183D7F6-B498-43B3-948B-1728B52AA6E4}">
                  <adec:decorative xmlns:adec="http://schemas.microsoft.com/office/drawing/2017/decorative" val="1"/>
                </a:ext>
              </a:extLst>
            </p:cNvPr>
            <p:cNvSpPr/>
            <p:nvPr/>
          </p:nvSpPr>
          <p:spPr>
            <a:xfrm flipH="1">
              <a:off x="5562030" y="3437162"/>
              <a:ext cx="1067369" cy="324376"/>
            </a:xfrm>
            <a:custGeom>
              <a:avLst/>
              <a:gdLst>
                <a:gd name="connsiteX0" fmla="*/ 955343 w 955343"/>
                <a:gd name="connsiteY0" fmla="*/ 0 h 177421"/>
                <a:gd name="connsiteX1" fmla="*/ 0 w 955343"/>
                <a:gd name="connsiteY1" fmla="*/ 177421 h 177421"/>
                <a:gd name="connsiteX2" fmla="*/ 0 w 955343"/>
                <a:gd name="connsiteY2" fmla="*/ 177421 h 177421"/>
              </a:gdLst>
              <a:ahLst/>
              <a:cxnLst>
                <a:cxn ang="0">
                  <a:pos x="connsiteX0" y="connsiteY0"/>
                </a:cxn>
                <a:cxn ang="0">
                  <a:pos x="connsiteX1" y="connsiteY1"/>
                </a:cxn>
                <a:cxn ang="0">
                  <a:pos x="connsiteX2" y="connsiteY2"/>
                </a:cxn>
              </a:cxnLst>
              <a:rect l="l" t="t" r="r" b="b"/>
              <a:pathLst>
                <a:path w="955343" h="177421">
                  <a:moveTo>
                    <a:pt x="955343" y="0"/>
                  </a:moveTo>
                  <a:lnTo>
                    <a:pt x="0" y="177421"/>
                  </a:lnTo>
                  <a:lnTo>
                    <a:pt x="0" y="177421"/>
                  </a:lnTo>
                </a:path>
              </a:pathLst>
            </a:cu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2" name="Flèche 4">
              <a:extLst>
                <a:ext uri="{FF2B5EF4-FFF2-40B4-BE49-F238E27FC236}">
                  <a16:creationId xmlns:a16="http://schemas.microsoft.com/office/drawing/2014/main" id="{620C20BB-AE71-FC08-8B99-1E935195E35B}"/>
                </a:ext>
                <a:ext uri="{C183D7F6-B498-43B3-948B-1728B52AA6E4}">
                  <adec:decorative xmlns:adec="http://schemas.microsoft.com/office/drawing/2017/decorative" val="1"/>
                </a:ext>
              </a:extLst>
            </p:cNvPr>
            <p:cNvSpPr/>
            <p:nvPr/>
          </p:nvSpPr>
          <p:spPr>
            <a:xfrm>
              <a:off x="6814782" y="3613920"/>
              <a:ext cx="525439" cy="96063"/>
            </a:xfrm>
            <a:custGeom>
              <a:avLst/>
              <a:gdLst>
                <a:gd name="connsiteX0" fmla="*/ 0 w 525439"/>
                <a:gd name="connsiteY0" fmla="*/ 96063 h 96063"/>
                <a:gd name="connsiteX1" fmla="*/ 286603 w 525439"/>
                <a:gd name="connsiteY1" fmla="*/ 529 h 96063"/>
                <a:gd name="connsiteX2" fmla="*/ 525439 w 525439"/>
                <a:gd name="connsiteY2" fmla="*/ 55120 h 96063"/>
                <a:gd name="connsiteX3" fmla="*/ 525439 w 525439"/>
                <a:gd name="connsiteY3" fmla="*/ 55120 h 96063"/>
              </a:gdLst>
              <a:ahLst/>
              <a:cxnLst>
                <a:cxn ang="0">
                  <a:pos x="connsiteX0" y="connsiteY0"/>
                </a:cxn>
                <a:cxn ang="0">
                  <a:pos x="connsiteX1" y="connsiteY1"/>
                </a:cxn>
                <a:cxn ang="0">
                  <a:pos x="connsiteX2" y="connsiteY2"/>
                </a:cxn>
                <a:cxn ang="0">
                  <a:pos x="connsiteX3" y="connsiteY3"/>
                </a:cxn>
              </a:cxnLst>
              <a:rect l="l" t="t" r="r" b="b"/>
              <a:pathLst>
                <a:path w="525439" h="96063">
                  <a:moveTo>
                    <a:pt x="0" y="96063"/>
                  </a:moveTo>
                  <a:cubicBezTo>
                    <a:pt x="99515" y="51708"/>
                    <a:pt x="199030" y="7353"/>
                    <a:pt x="286603" y="529"/>
                  </a:cubicBezTo>
                  <a:cubicBezTo>
                    <a:pt x="374176" y="-6295"/>
                    <a:pt x="525439" y="55120"/>
                    <a:pt x="525439" y="55120"/>
                  </a:cubicBezTo>
                  <a:lnTo>
                    <a:pt x="525439" y="55120"/>
                  </a:lnTo>
                </a:path>
              </a:pathLst>
            </a:cu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val="2755720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6"/>
            </a:pPr>
            <a:r>
              <a:rPr lang="fr-FR"/>
              <a:t>Navigation clavier</a:t>
            </a:r>
            <a:br>
              <a:rPr lang="fr-FR"/>
            </a:br>
            <a:r>
              <a:rPr lang="fr-FR">
                <a:solidFill>
                  <a:schemeClr val="bg1"/>
                </a:solidFill>
              </a:rPr>
              <a:t>Exemple – Visibilité du focus</a:t>
            </a:r>
            <a:endParaRPr lang="fr-FR"/>
          </a:p>
        </p:txBody>
      </p:sp>
      <p:sp>
        <p:nvSpPr>
          <p:cNvPr id="24" name="Texte">
            <a:extLst>
              <a:ext uri="{FF2B5EF4-FFF2-40B4-BE49-F238E27FC236}">
                <a16:creationId xmlns:a16="http://schemas.microsoft.com/office/drawing/2014/main" id="{0D42E441-E369-2C8F-C77C-23111B7F4247}"/>
              </a:ext>
            </a:extLst>
          </p:cNvPr>
          <p:cNvSpPr>
            <a:spLocks noGrp="1"/>
          </p:cNvSpPr>
          <p:nvPr>
            <p:ph idx="1"/>
          </p:nvPr>
        </p:nvSpPr>
        <p:spPr>
          <a:xfrm>
            <a:off x="314326" y="2258627"/>
            <a:ext cx="8515350" cy="2292735"/>
          </a:xfrm>
        </p:spPr>
        <p:txBody>
          <a:bodyPr/>
          <a:lstStyle/>
          <a:p>
            <a:pPr marL="452438" lvl="2" indent="-452438"/>
            <a:r>
              <a:rPr lang="fr-FR"/>
              <a:t>Le focus n’est pas toujours visible, pas suffisamment ou ne joue que sur la couleur.</a:t>
            </a:r>
          </a:p>
          <a:p>
            <a:pPr lvl="2"/>
            <a:endParaRPr lang="fr-FR"/>
          </a:p>
          <a:p>
            <a:pPr marL="452438" lvl="3" indent="0">
              <a:buNone/>
            </a:pPr>
            <a:r>
              <a:rPr lang="fr-FR" b="1"/>
              <a:t>Assurer un </a:t>
            </a:r>
            <a:r>
              <a:rPr lang="en-US" b="1"/>
              <a:t>outline</a:t>
            </a:r>
            <a:r>
              <a:rPr lang="fr-FR" b="1"/>
              <a:t> CSS d’au moins 2px </a:t>
            </a:r>
          </a:p>
          <a:p>
            <a:pPr marL="719138" lvl="3" indent="0">
              <a:buNone/>
            </a:pPr>
            <a:r>
              <a:rPr lang="fr-FR"/>
              <a:t>avec un contraste suffisant dans tous les cas</a:t>
            </a:r>
          </a:p>
          <a:p>
            <a:pPr marL="719138" lvl="3" indent="0">
              <a:buNone/>
            </a:pPr>
            <a:r>
              <a:rPr lang="fr-FR"/>
              <a:t>et avec une modification autre que seulement la couleur.</a:t>
            </a:r>
          </a:p>
          <a:p>
            <a:endParaRPr lang="fr-FR"/>
          </a:p>
          <a:p>
            <a:endParaRPr lang="fr-FR"/>
          </a:p>
        </p:txBody>
      </p:sp>
      <p:pic>
        <p:nvPicPr>
          <p:cNvPr id="37" name="Croix rouge">
            <a:extLst>
              <a:ext uri="{FF2B5EF4-FFF2-40B4-BE49-F238E27FC236}">
                <a16:creationId xmlns:a16="http://schemas.microsoft.com/office/drawing/2014/main" id="{A1670817-D72C-447E-935C-DBFFCC3362CA}"/>
              </a:ext>
              <a:ext uri="{C183D7F6-B498-43B3-948B-1728B52AA6E4}">
                <adec:decorative xmlns:adec="http://schemas.microsoft.com/office/drawing/2017/decorative" val="1"/>
              </a:ext>
            </a:extLst>
          </p:cNvPr>
          <p:cNvPicPr/>
          <p:nvPr/>
        </p:nvPicPr>
        <p:blipFill>
          <a:blip r:embed="rId3" cstate="print"/>
          <a:stretch>
            <a:fillRect/>
          </a:stretch>
        </p:blipFill>
        <p:spPr>
          <a:xfrm>
            <a:off x="313200" y="2222479"/>
            <a:ext cx="269341" cy="264718"/>
          </a:xfrm>
          <a:prstGeom prst="rect">
            <a:avLst/>
          </a:prstGeom>
          <a:solidFill>
            <a:schemeClr val="tx1"/>
          </a:solidFill>
        </p:spPr>
      </p:pic>
      <p:pic>
        <p:nvPicPr>
          <p:cNvPr id="36" name="Coche verte">
            <a:extLst>
              <a:ext uri="{FF2B5EF4-FFF2-40B4-BE49-F238E27FC236}">
                <a16:creationId xmlns:a16="http://schemas.microsoft.com/office/drawing/2014/main" id="{439C9F41-0E5A-5BB8-0856-FF417B2BE43B}"/>
              </a:ext>
              <a:ext uri="{C183D7F6-B498-43B3-948B-1728B52AA6E4}">
                <adec:decorative xmlns:adec="http://schemas.microsoft.com/office/drawing/2017/decorative" val="1"/>
              </a:ext>
            </a:extLst>
          </p:cNvPr>
          <p:cNvPicPr>
            <a:picLocks noChangeAspect="1"/>
          </p:cNvPicPr>
          <p:nvPr/>
        </p:nvPicPr>
        <p:blipFill>
          <a:blip r:embed="rId4" cstate="print"/>
          <a:stretch>
            <a:fillRect/>
          </a:stretch>
        </p:blipFill>
        <p:spPr>
          <a:xfrm>
            <a:off x="313200" y="3172989"/>
            <a:ext cx="328572" cy="262857"/>
          </a:xfrm>
          <a:prstGeom prst="rect">
            <a:avLst/>
          </a:prstGeom>
          <a:solidFill>
            <a:schemeClr val="tx1"/>
          </a:solidFill>
        </p:spPr>
      </p:pic>
      <p:pic>
        <p:nvPicPr>
          <p:cNvPr id="29" name="Image - Header">
            <a:extLst>
              <a:ext uri="{FF2B5EF4-FFF2-40B4-BE49-F238E27FC236}">
                <a16:creationId xmlns:a16="http://schemas.microsoft.com/office/drawing/2014/main" id="{313AA8ED-9A0D-3DD4-899A-E62C9091EE73}"/>
              </a:ext>
              <a:ext uri="{C183D7F6-B498-43B3-948B-1728B52AA6E4}">
                <adec:decorative xmlns:adec="http://schemas.microsoft.com/office/drawing/2017/decorative" val="1"/>
              </a:ext>
            </a:extLst>
          </p:cNvPr>
          <p:cNvPicPr>
            <a:picLocks noChangeAspect="1"/>
          </p:cNvPicPr>
          <p:nvPr/>
        </p:nvPicPr>
        <p:blipFill rotWithShape="1">
          <a:blip r:embed="rId5"/>
          <a:srcRect l="-2469" r="-2469"/>
          <a:stretch/>
        </p:blipFill>
        <p:spPr>
          <a:xfrm>
            <a:off x="1259632" y="1169121"/>
            <a:ext cx="6477000" cy="536713"/>
          </a:xfrm>
          <a:prstGeom prst="rect">
            <a:avLst/>
          </a:prstGeom>
          <a:solidFill>
            <a:srgbClr val="000000">
              <a:shade val="95000"/>
            </a:srgbClr>
          </a:solidFill>
          <a:ln w="6350" cap="sq">
            <a:solidFill>
              <a:schemeClr val="bg1"/>
            </a:solidFill>
            <a:miter lim="800000"/>
          </a:ln>
          <a:effectLst>
            <a:outerShdw blurRad="254000" dist="190500" dir="2700000" sy="90000" algn="bl" rotWithShape="0">
              <a:srgbClr val="000000">
                <a:alpha val="40000"/>
              </a:srgbClr>
            </a:outerShdw>
          </a:effectLst>
        </p:spPr>
      </p:pic>
      <p:sp>
        <p:nvSpPr>
          <p:cNvPr id="33" name="Logo Orange">
            <a:extLst>
              <a:ext uri="{FF2B5EF4-FFF2-40B4-BE49-F238E27FC236}">
                <a16:creationId xmlns:a16="http://schemas.microsoft.com/office/drawing/2014/main" id="{0533F71E-3233-73AC-65D6-A3615F969D95}"/>
              </a:ext>
              <a:ext uri="{C183D7F6-B498-43B3-948B-1728B52AA6E4}">
                <adec:decorative xmlns:adec="http://schemas.microsoft.com/office/drawing/2017/decorative" val="1"/>
              </a:ext>
            </a:extLst>
          </p:cNvPr>
          <p:cNvSpPr/>
          <p:nvPr/>
        </p:nvSpPr>
        <p:spPr>
          <a:xfrm>
            <a:off x="1412032" y="1265059"/>
            <a:ext cx="304800" cy="307777"/>
          </a:xfrm>
          <a:prstGeom prst="rect">
            <a:avLst/>
          </a:prstGeom>
          <a:noFill/>
          <a:ln w="3175" cap="flat" cmpd="sng" algn="ctr">
            <a:solidFill>
              <a:sysClr val="window" lastClr="FFFFFF"/>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 Logo Orange">
            <a:extLst>
              <a:ext uri="{FF2B5EF4-FFF2-40B4-BE49-F238E27FC236}">
                <a16:creationId xmlns:a16="http://schemas.microsoft.com/office/drawing/2014/main" id="{43A0D8B9-2316-6220-13F6-C7616E5D38EC}"/>
              </a:ext>
              <a:ext uri="{C183D7F6-B498-43B3-948B-1728B52AA6E4}">
                <adec:decorative xmlns:adec="http://schemas.microsoft.com/office/drawing/2017/decorative" val="1"/>
              </a:ext>
            </a:extLst>
          </p:cNvPr>
          <p:cNvSpPr/>
          <p:nvPr/>
        </p:nvSpPr>
        <p:spPr>
          <a:xfrm>
            <a:off x="1310811" y="1190787"/>
            <a:ext cx="507242" cy="45632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0000"/>
              </a:solidFill>
              <a:effectLst/>
              <a:uLnTx/>
              <a:uFillTx/>
              <a:latin typeface="Calibri"/>
              <a:ea typeface="+mn-ea"/>
              <a:cs typeface="+mn-cs"/>
            </a:endParaRPr>
          </a:p>
        </p:txBody>
      </p:sp>
      <p:sp>
        <p:nvSpPr>
          <p:cNvPr id="35" name="Image - EN">
            <a:extLst>
              <a:ext uri="{FF2B5EF4-FFF2-40B4-BE49-F238E27FC236}">
                <a16:creationId xmlns:a16="http://schemas.microsoft.com/office/drawing/2014/main" id="{682BB3D2-40AB-20F5-2895-1EC50C92613B}"/>
              </a:ext>
              <a:ext uri="{C183D7F6-B498-43B3-948B-1728B52AA6E4}">
                <adec:decorative xmlns:adec="http://schemas.microsoft.com/office/drawing/2017/decorative" val="1"/>
              </a:ext>
            </a:extLst>
          </p:cNvPr>
          <p:cNvSpPr txBox="1"/>
          <p:nvPr/>
        </p:nvSpPr>
        <p:spPr>
          <a:xfrm>
            <a:off x="7388411" y="1169121"/>
            <a:ext cx="304800" cy="215444"/>
          </a:xfrm>
          <a:prstGeom prst="rect">
            <a:avLst/>
          </a:prstGeom>
          <a:solidFill>
            <a:sysClr val="windowText" lastClr="0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F79646">
                    <a:lumMod val="75000"/>
                  </a:srgbClr>
                </a:solidFill>
                <a:effectLst/>
                <a:uLnTx/>
                <a:uFillTx/>
                <a:latin typeface="Calibri"/>
              </a:rPr>
              <a:t>EN</a:t>
            </a:r>
          </a:p>
        </p:txBody>
      </p:sp>
      <p:sp>
        <p:nvSpPr>
          <p:cNvPr id="31" name="Rectangle - EN">
            <a:extLst>
              <a:ext uri="{FF2B5EF4-FFF2-40B4-BE49-F238E27FC236}">
                <a16:creationId xmlns:a16="http://schemas.microsoft.com/office/drawing/2014/main" id="{8C1E9DA8-E05C-F902-C3EE-AABD114AD9EA}"/>
              </a:ext>
              <a:ext uri="{C183D7F6-B498-43B3-948B-1728B52AA6E4}">
                <adec:decorative xmlns:adec="http://schemas.microsoft.com/office/drawing/2017/decorative" val="1"/>
              </a:ext>
            </a:extLst>
          </p:cNvPr>
          <p:cNvSpPr/>
          <p:nvPr/>
        </p:nvSpPr>
        <p:spPr>
          <a:xfrm>
            <a:off x="7350311" y="1131590"/>
            <a:ext cx="381000" cy="290506"/>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Image - Panier">
            <a:extLst>
              <a:ext uri="{FF2B5EF4-FFF2-40B4-BE49-F238E27FC236}">
                <a16:creationId xmlns:a16="http://schemas.microsoft.com/office/drawing/2014/main" id="{A6785271-B889-9BE9-6065-A1E2B9626C49}"/>
              </a:ext>
              <a:ext uri="{C183D7F6-B498-43B3-948B-1728B52AA6E4}">
                <adec:decorative xmlns:adec="http://schemas.microsoft.com/office/drawing/2017/decorative" val="1"/>
              </a:ext>
            </a:extLst>
          </p:cNvPr>
          <p:cNvSpPr/>
          <p:nvPr/>
        </p:nvSpPr>
        <p:spPr>
          <a:xfrm>
            <a:off x="6746032" y="1420436"/>
            <a:ext cx="152400" cy="155377"/>
          </a:xfrm>
          <a:prstGeom prst="rect">
            <a:avLst/>
          </a:prstGeom>
          <a:noFill/>
          <a:ln w="3175" cap="flat" cmpd="sng" algn="ctr">
            <a:solidFill>
              <a:sysClr val="window" lastClr="FFFFFF"/>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Rectangle - Panier">
            <a:extLst>
              <a:ext uri="{FF2B5EF4-FFF2-40B4-BE49-F238E27FC236}">
                <a16:creationId xmlns:a16="http://schemas.microsoft.com/office/drawing/2014/main" id="{A7E39666-8F0D-C5C3-D509-B46BB7AFE56A}"/>
              </a:ext>
              <a:ext uri="{C183D7F6-B498-43B3-948B-1728B52AA6E4}">
                <adec:decorative xmlns:adec="http://schemas.microsoft.com/office/drawing/2017/decorative" val="1"/>
              </a:ext>
            </a:extLst>
          </p:cNvPr>
          <p:cNvSpPr/>
          <p:nvPr/>
        </p:nvSpPr>
        <p:spPr>
          <a:xfrm>
            <a:off x="6669831" y="1384565"/>
            <a:ext cx="304801" cy="25463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83527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7"/>
            </a:pPr>
            <a:r>
              <a:rPr lang="fr-FR"/>
              <a:t>Gestion des formulaires</a:t>
            </a:r>
            <a:br>
              <a:rPr lang="fr-FR"/>
            </a:br>
            <a:r>
              <a:rPr lang="fr-FR">
                <a:solidFill>
                  <a:schemeClr val="bg1"/>
                </a:solidFill>
              </a:rPr>
              <a:t>Exemple – Zone de recherche</a:t>
            </a:r>
            <a:endParaRPr lang="fr-FR"/>
          </a:p>
        </p:txBody>
      </p:sp>
      <p:pic>
        <p:nvPicPr>
          <p:cNvPr id="5" name="Image">
            <a:extLst>
              <a:ext uri="{FF2B5EF4-FFF2-40B4-BE49-F238E27FC236}">
                <a16:creationId xmlns:a16="http://schemas.microsoft.com/office/drawing/2014/main" id="{20BBB710-4D21-7331-A2B3-8336BC4B9F48}"/>
              </a:ext>
              <a:ext uri="{C183D7F6-B498-43B3-948B-1728B52AA6E4}">
                <adec:decorative xmlns:adec="http://schemas.microsoft.com/office/drawing/2017/decorative" val="1"/>
              </a:ext>
            </a:extLst>
          </p:cNvPr>
          <p:cNvPicPr>
            <a:picLocks noChangeAspect="1"/>
          </p:cNvPicPr>
          <p:nvPr/>
        </p:nvPicPr>
        <p:blipFill rotWithShape="1">
          <a:blip r:embed="rId3"/>
          <a:srcRect b="36694"/>
          <a:stretch/>
        </p:blipFill>
        <p:spPr>
          <a:xfrm>
            <a:off x="361950" y="1314312"/>
            <a:ext cx="8420100" cy="681374"/>
          </a:xfrm>
          <a:prstGeom prst="rect">
            <a:avLst/>
          </a:prstGeom>
        </p:spPr>
      </p:pic>
      <p:sp>
        <p:nvSpPr>
          <p:cNvPr id="2" name="Code">
            <a:extLst>
              <a:ext uri="{FF2B5EF4-FFF2-40B4-BE49-F238E27FC236}">
                <a16:creationId xmlns:a16="http://schemas.microsoft.com/office/drawing/2014/main" id="{332C4BCF-2264-246E-7B89-96EEB4CE68EC}"/>
              </a:ext>
            </a:extLst>
          </p:cNvPr>
          <p:cNvSpPr txBox="1"/>
          <p:nvPr/>
        </p:nvSpPr>
        <p:spPr>
          <a:xfrm>
            <a:off x="361950" y="2211710"/>
            <a:ext cx="8420100" cy="2246769"/>
          </a:xfrm>
          <a:prstGeom prst="rect">
            <a:avLst/>
          </a:prstGeom>
          <a:noFill/>
          <a:ln w="3175">
            <a:solidFill>
              <a:schemeClr val="bg1"/>
            </a:solidFill>
          </a:ln>
        </p:spPr>
        <p:txBody>
          <a:bodyPr wrap="square">
            <a:spAutoFit/>
          </a:bodyPr>
          <a:lstStyle/>
          <a:p>
            <a:r>
              <a:rPr lang="fr-FR" sz="1400">
                <a:solidFill>
                  <a:schemeClr val="bg1"/>
                </a:solidFill>
                <a:latin typeface="Verdana" panose="020B0604030504040204" pitchFamily="34" charset="0"/>
                <a:ea typeface="Verdana" panose="020B0604030504040204" pitchFamily="34" charset="0"/>
              </a:rPr>
              <a:t>&lt;</a:t>
            </a:r>
            <a:r>
              <a:rPr lang="fr-FR" sz="1400">
                <a:solidFill>
                  <a:srgbClr val="558ED5"/>
                </a:solidFill>
                <a:latin typeface="Verdana" panose="020B0604030504040204" pitchFamily="34" charset="0"/>
                <a:ea typeface="Verdana" panose="020B0604030504040204" pitchFamily="34" charset="0"/>
              </a:rPr>
              <a:t>div</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class</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rce_field</a:t>
            </a:r>
            <a:r>
              <a:rPr lang="fr-FR" sz="1400">
                <a:solidFill>
                  <a:schemeClr val="bg1"/>
                </a:solidFill>
                <a:latin typeface="Verdana" panose="020B0604030504040204" pitchFamily="34" charset="0"/>
                <a:ea typeface="Verdana" panose="020B0604030504040204" pitchFamily="34" charset="0"/>
              </a:rPr>
              <a:t>"&gt;</a:t>
            </a:r>
          </a:p>
          <a:p>
            <a:pPr marL="538163" indent="-538163">
              <a:tabLst>
                <a:tab pos="180975" algn="l"/>
              </a:tabLst>
            </a:pPr>
            <a:r>
              <a:rPr lang="fr-FR" sz="1400">
                <a:solidFill>
                  <a:schemeClr val="bg1"/>
                </a:solidFill>
                <a:latin typeface="Verdana" panose="020B0604030504040204" pitchFamily="34" charset="0"/>
                <a:ea typeface="Verdana" panose="020B0604030504040204" pitchFamily="34" charset="0"/>
              </a:rPr>
              <a:t> 	&lt;</a:t>
            </a:r>
            <a:r>
              <a:rPr lang="fr-FR" sz="1400">
                <a:solidFill>
                  <a:srgbClr val="558ED5"/>
                </a:solidFill>
                <a:latin typeface="Verdana" panose="020B0604030504040204" pitchFamily="34" charset="0"/>
                <a:ea typeface="Verdana" panose="020B0604030504040204" pitchFamily="34" charset="0"/>
              </a:rPr>
              <a:t>input</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type</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text</a:t>
            </a:r>
            <a:r>
              <a:rPr lang="fr-FR" sz="1400">
                <a:solidFill>
                  <a:schemeClr val="bg1"/>
                </a:solidFill>
                <a:latin typeface="Verdana" panose="020B0604030504040204" pitchFamily="34" charset="0"/>
                <a:ea typeface="Verdana" panose="020B0604030504040204" pitchFamily="34" charset="0"/>
              </a:rPr>
              <a:t>" </a:t>
            </a:r>
            <a:r>
              <a:rPr lang="fr-FR" sz="1400" kern="0" err="1">
                <a:solidFill>
                  <a:srgbClr val="1F497D">
                    <a:lumMod val="40000"/>
                    <a:lumOff val="60000"/>
                  </a:srgbClr>
                </a:solidFill>
                <a:latin typeface="Verdana" panose="020B0604030504040204" pitchFamily="34" charset="0"/>
                <a:ea typeface="Verdana" panose="020B0604030504040204" pitchFamily="34" charset="0"/>
              </a:rPr>
              <a:t>name</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rce_search</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id</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rce_search</a:t>
            </a:r>
            <a:r>
              <a:rPr lang="fr-FR" sz="1400">
                <a:solidFill>
                  <a:schemeClr val="bg1"/>
                </a:solidFill>
                <a:latin typeface="Verdana" panose="020B0604030504040204" pitchFamily="34" charset="0"/>
                <a:ea typeface="Verdana" panose="020B0604030504040204" pitchFamily="34" charset="0"/>
              </a:rPr>
              <a:t>" </a:t>
            </a:r>
            <a:r>
              <a:rPr lang="fr-FR" sz="1400" kern="0" err="1">
                <a:solidFill>
                  <a:srgbClr val="1F497D">
                    <a:lumMod val="40000"/>
                    <a:lumOff val="60000"/>
                  </a:srgbClr>
                </a:solidFill>
                <a:latin typeface="Verdana" panose="020B0604030504040204" pitchFamily="34" charset="0"/>
                <a:ea typeface="Verdana" panose="020B0604030504040204" pitchFamily="34" charset="0"/>
              </a:rPr>
              <a:t>placeholder</a:t>
            </a:r>
            <a:r>
              <a:rPr lang="fr-FR" sz="1400">
                <a:solidFill>
                  <a:schemeClr val="bg1"/>
                </a:solidFill>
                <a:latin typeface="Verdana" panose="020B0604030504040204" pitchFamily="34" charset="0"/>
                <a:ea typeface="Verdana" panose="020B0604030504040204" pitchFamily="34" charset="0"/>
              </a:rPr>
              <a:t>="rechercher par </a:t>
            </a:r>
            <a:r>
              <a:rPr lang="fr-FR" sz="1400" err="1">
                <a:solidFill>
                  <a:schemeClr val="bg1"/>
                </a:solidFill>
                <a:latin typeface="Verdana" panose="020B0604030504040204" pitchFamily="34" charset="0"/>
                <a:ea typeface="Verdana" panose="020B0604030504040204" pitchFamily="34" charset="0"/>
              </a:rPr>
              <a:t>rs</a:t>
            </a:r>
            <a:r>
              <a:rPr lang="fr-FR" sz="1400">
                <a:solidFill>
                  <a:schemeClr val="bg1"/>
                </a:solidFill>
                <a:latin typeface="Verdana" panose="020B0604030504040204" pitchFamily="34" charset="0"/>
                <a:ea typeface="Verdana" panose="020B0604030504040204" pitchFamily="34" charset="0"/>
              </a:rPr>
              <a:t>, </a:t>
            </a:r>
            <a:r>
              <a:rPr lang="fr-FR" sz="1400" err="1">
                <a:solidFill>
                  <a:schemeClr val="bg1"/>
                </a:solidFill>
                <a:latin typeface="Verdana" panose="020B0604030504040204" pitchFamily="34" charset="0"/>
                <a:ea typeface="Verdana" panose="020B0604030504040204" pitchFamily="34" charset="0"/>
              </a:rPr>
              <a:t>siret</a:t>
            </a:r>
            <a:r>
              <a:rPr lang="fr-FR" sz="1400">
                <a:solidFill>
                  <a:schemeClr val="bg1"/>
                </a:solidFill>
                <a:latin typeface="Verdana" panose="020B0604030504040204" pitchFamily="34" charset="0"/>
                <a:ea typeface="Verdana" panose="020B0604030504040204" pitchFamily="34" charset="0"/>
              </a:rPr>
              <a:t>, </a:t>
            </a:r>
            <a:r>
              <a:rPr lang="fr-FR" sz="1400" err="1">
                <a:solidFill>
                  <a:schemeClr val="bg1"/>
                </a:solidFill>
                <a:latin typeface="Verdana" panose="020B0604030504040204" pitchFamily="34" charset="0"/>
                <a:ea typeface="Verdana" panose="020B0604030504040204" pitchFamily="34" charset="0"/>
              </a:rPr>
              <a:t>siren</a:t>
            </a:r>
            <a:r>
              <a:rPr lang="fr-FR" sz="1400">
                <a:solidFill>
                  <a:schemeClr val="bg1"/>
                </a:solidFill>
                <a:latin typeface="Verdana" panose="020B0604030504040204" pitchFamily="34" charset="0"/>
                <a:ea typeface="Verdana" panose="020B0604030504040204" pitchFamily="34" charset="0"/>
              </a:rPr>
              <a:t>, IDETA etc."&gt; </a:t>
            </a:r>
          </a:p>
          <a:p>
            <a:pPr>
              <a:tabLst>
                <a:tab pos="180975" algn="l"/>
              </a:tabLst>
            </a:pPr>
            <a:r>
              <a:rPr lang="fr-FR" sz="1400">
                <a:solidFill>
                  <a:schemeClr val="bg1"/>
                </a:solidFill>
                <a:latin typeface="Verdana" panose="020B0604030504040204" pitchFamily="34" charset="0"/>
                <a:ea typeface="Verdana" panose="020B0604030504040204" pitchFamily="34" charset="0"/>
              </a:rPr>
              <a:t>	&lt;</a:t>
            </a:r>
            <a:r>
              <a:rPr lang="fr-FR" sz="1400" err="1">
                <a:solidFill>
                  <a:srgbClr val="558ED5"/>
                </a:solidFill>
                <a:latin typeface="Verdana" panose="020B0604030504040204" pitchFamily="34" charset="0"/>
                <a:ea typeface="Verdana" panose="020B0604030504040204" pitchFamily="34" charset="0"/>
              </a:rPr>
              <a:t>button</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id</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btn_search_rce</a:t>
            </a:r>
            <a:r>
              <a:rPr lang="fr-FR" sz="1400">
                <a:solidFill>
                  <a:schemeClr val="bg1"/>
                </a:solidFill>
                <a:latin typeface="Verdana" panose="020B0604030504040204" pitchFamily="34" charset="0"/>
                <a:ea typeface="Verdana" panose="020B0604030504040204" pitchFamily="34" charset="0"/>
              </a:rPr>
              <a:t>"&gt;               </a:t>
            </a:r>
          </a:p>
          <a:p>
            <a:pPr>
              <a:tabLst>
                <a:tab pos="180975" algn="l"/>
                <a:tab pos="449263" algn="l"/>
              </a:tabLst>
            </a:pPr>
            <a:r>
              <a:rPr lang="fr-FR" sz="1400">
                <a:solidFill>
                  <a:schemeClr val="bg1"/>
                </a:solidFill>
                <a:latin typeface="Verdana" panose="020B0604030504040204" pitchFamily="34" charset="0"/>
                <a:ea typeface="Verdana" panose="020B0604030504040204" pitchFamily="34" charset="0"/>
              </a:rPr>
              <a:t>		&lt;</a:t>
            </a:r>
            <a:r>
              <a:rPr lang="fr-FR" sz="1400" err="1">
                <a:solidFill>
                  <a:srgbClr val="558ED5"/>
                </a:solidFill>
                <a:latin typeface="Verdana" panose="020B0604030504040204" pitchFamily="34" charset="0"/>
                <a:ea typeface="Verdana" panose="020B0604030504040204" pitchFamily="34" charset="0"/>
              </a:rPr>
              <a:t>svg</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class</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feather</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aria-hidden</a:t>
            </a:r>
            <a:r>
              <a:rPr lang="fr-FR" sz="1400">
                <a:solidFill>
                  <a:schemeClr val="bg1"/>
                </a:solidFill>
                <a:latin typeface="Verdana" panose="020B0604030504040204" pitchFamily="34" charset="0"/>
                <a:ea typeface="Verdana" panose="020B0604030504040204" pitchFamily="34" charset="0"/>
              </a:rPr>
              <a:t>="</a:t>
            </a:r>
            <a:r>
              <a:rPr lang="fr-FR" sz="1400" err="1">
                <a:solidFill>
                  <a:schemeClr val="bg1"/>
                </a:solidFill>
                <a:latin typeface="Verdana" panose="020B0604030504040204" pitchFamily="34" charset="0"/>
                <a:ea typeface="Verdana" panose="020B0604030504040204" pitchFamily="34" charset="0"/>
              </a:rPr>
              <a:t>true</a:t>
            </a:r>
            <a:r>
              <a:rPr lang="fr-FR" sz="1400">
                <a:solidFill>
                  <a:schemeClr val="bg1"/>
                </a:solidFill>
                <a:latin typeface="Verdana" panose="020B0604030504040204" pitchFamily="34" charset="0"/>
                <a:ea typeface="Verdana" panose="020B0604030504040204" pitchFamily="34" charset="0"/>
              </a:rPr>
              <a:t>"  </a:t>
            </a:r>
            <a:r>
              <a:rPr lang="fr-FR" sz="1400" kern="0">
                <a:solidFill>
                  <a:srgbClr val="1F497D">
                    <a:lumMod val="40000"/>
                    <a:lumOff val="60000"/>
                  </a:srgbClr>
                </a:solidFill>
                <a:latin typeface="Verdana" panose="020B0604030504040204" pitchFamily="34" charset="0"/>
                <a:ea typeface="Verdana" panose="020B0604030504040204" pitchFamily="34" charset="0"/>
              </a:rPr>
              <a:t>focusable</a:t>
            </a:r>
            <a:r>
              <a:rPr lang="fr-FR" sz="1400">
                <a:solidFill>
                  <a:schemeClr val="bg1"/>
                </a:solidFill>
                <a:latin typeface="Verdana" panose="020B0604030504040204" pitchFamily="34" charset="0"/>
                <a:ea typeface="Verdana" panose="020B0604030504040204" pitchFamily="34" charset="0"/>
              </a:rPr>
              <a:t>="false"  </a:t>
            </a:r>
            <a:r>
              <a:rPr lang="fr-FR" sz="1400" kern="0" err="1">
                <a:solidFill>
                  <a:srgbClr val="1F497D">
                    <a:lumMod val="40000"/>
                    <a:lumOff val="60000"/>
                  </a:srgbClr>
                </a:solidFill>
                <a:latin typeface="Verdana" panose="020B0604030504040204" pitchFamily="34" charset="0"/>
                <a:ea typeface="Verdana" panose="020B0604030504040204" pitchFamily="34" charset="0"/>
              </a:rPr>
              <a:t>xmlns</a:t>
            </a:r>
            <a:r>
              <a:rPr lang="fr-FR" sz="1400">
                <a:solidFill>
                  <a:schemeClr val="bg1"/>
                </a:solidFill>
                <a:latin typeface="Verdana" panose="020B0604030504040204" pitchFamily="34" charset="0"/>
                <a:ea typeface="Verdana" panose="020B0604030504040204" pitchFamily="34" charset="0"/>
              </a:rPr>
              <a:t>=" … &gt;</a:t>
            </a:r>
          </a:p>
          <a:p>
            <a:pPr>
              <a:tabLst>
                <a:tab pos="180975" algn="l"/>
                <a:tab pos="449263" algn="l"/>
              </a:tabLst>
            </a:pPr>
            <a:r>
              <a:rPr lang="fr-FR" sz="1400">
                <a:solidFill>
                  <a:schemeClr val="bg1"/>
                </a:solidFill>
                <a:latin typeface="Verdana" panose="020B0604030504040204" pitchFamily="34" charset="0"/>
                <a:ea typeface="Verdana" panose="020B0604030504040204" pitchFamily="34" charset="0"/>
              </a:rPr>
              <a:t>		…</a:t>
            </a:r>
          </a:p>
          <a:p>
            <a:pPr>
              <a:tabLst>
                <a:tab pos="180975" algn="l"/>
                <a:tab pos="449263" algn="l"/>
              </a:tabLst>
            </a:pPr>
            <a:r>
              <a:rPr lang="fr-FR" sz="1400">
                <a:solidFill>
                  <a:schemeClr val="bg1"/>
                </a:solidFill>
                <a:latin typeface="Verdana" panose="020B0604030504040204" pitchFamily="34" charset="0"/>
                <a:ea typeface="Verdana" panose="020B0604030504040204" pitchFamily="34" charset="0"/>
              </a:rPr>
              <a:t>		&lt;/</a:t>
            </a:r>
            <a:r>
              <a:rPr lang="fr-FR" sz="1400" err="1">
                <a:solidFill>
                  <a:srgbClr val="558ED5"/>
                </a:solidFill>
                <a:latin typeface="Verdana" panose="020B0604030504040204" pitchFamily="34" charset="0"/>
                <a:ea typeface="Verdana" panose="020B0604030504040204" pitchFamily="34" charset="0"/>
              </a:rPr>
              <a:t>svg</a:t>
            </a:r>
            <a:r>
              <a:rPr lang="fr-FR" sz="1400">
                <a:solidFill>
                  <a:schemeClr val="bg1"/>
                </a:solidFill>
                <a:latin typeface="Verdana" panose="020B0604030504040204" pitchFamily="34" charset="0"/>
                <a:ea typeface="Verdana" panose="020B0604030504040204" pitchFamily="34" charset="0"/>
              </a:rPr>
              <a:t>&gt;</a:t>
            </a:r>
          </a:p>
          <a:p>
            <a:pPr>
              <a:tabLst>
                <a:tab pos="180975" algn="l"/>
                <a:tab pos="449263" algn="l"/>
              </a:tabLst>
            </a:pPr>
            <a:r>
              <a:rPr lang="fr-FR" sz="1400">
                <a:solidFill>
                  <a:schemeClr val="bg1"/>
                </a:solidFill>
                <a:latin typeface="Verdana" panose="020B0604030504040204" pitchFamily="34" charset="0"/>
                <a:ea typeface="Verdana" panose="020B0604030504040204" pitchFamily="34" charset="0"/>
              </a:rPr>
              <a:t>	&lt;/</a:t>
            </a:r>
            <a:r>
              <a:rPr lang="fr-FR" sz="1400" err="1">
                <a:solidFill>
                  <a:srgbClr val="558ED5"/>
                </a:solidFill>
                <a:latin typeface="Verdana" panose="020B0604030504040204" pitchFamily="34" charset="0"/>
                <a:ea typeface="Verdana" panose="020B0604030504040204" pitchFamily="34" charset="0"/>
              </a:rPr>
              <a:t>button</a:t>
            </a:r>
            <a:r>
              <a:rPr lang="fr-FR" sz="1400">
                <a:solidFill>
                  <a:schemeClr val="bg1"/>
                </a:solidFill>
                <a:latin typeface="Verdana" panose="020B0604030504040204" pitchFamily="34" charset="0"/>
                <a:ea typeface="Verdana" panose="020B0604030504040204" pitchFamily="34" charset="0"/>
              </a:rPr>
              <a:t>&gt;  </a:t>
            </a:r>
          </a:p>
          <a:p>
            <a:pPr>
              <a:tabLst>
                <a:tab pos="180975" algn="l"/>
                <a:tab pos="449263" algn="l"/>
              </a:tabLst>
            </a:pPr>
            <a:r>
              <a:rPr lang="fr-FR" sz="1400">
                <a:solidFill>
                  <a:schemeClr val="bg1"/>
                </a:solidFill>
                <a:latin typeface="Verdana" panose="020B0604030504040204" pitchFamily="34" charset="0"/>
                <a:ea typeface="Verdana" panose="020B0604030504040204" pitchFamily="34" charset="0"/>
              </a:rPr>
              <a:t>	…     </a:t>
            </a:r>
          </a:p>
          <a:p>
            <a:pPr>
              <a:tabLst>
                <a:tab pos="180975" algn="l"/>
                <a:tab pos="449263" algn="l"/>
              </a:tabLst>
            </a:pPr>
            <a:r>
              <a:rPr lang="fr-FR" sz="1400">
                <a:solidFill>
                  <a:schemeClr val="bg1"/>
                </a:solidFill>
                <a:latin typeface="Verdana" panose="020B0604030504040204" pitchFamily="34" charset="0"/>
                <a:ea typeface="Verdana" panose="020B0604030504040204" pitchFamily="34" charset="0"/>
              </a:rPr>
              <a:t>&lt;/</a:t>
            </a:r>
            <a:r>
              <a:rPr lang="fr-FR" sz="1400">
                <a:solidFill>
                  <a:srgbClr val="558ED5"/>
                </a:solidFill>
                <a:latin typeface="Verdana" panose="020B0604030504040204" pitchFamily="34" charset="0"/>
                <a:ea typeface="Verdana" panose="020B0604030504040204" pitchFamily="34" charset="0"/>
              </a:rPr>
              <a:t>div</a:t>
            </a:r>
            <a:r>
              <a:rPr lang="fr-FR" sz="1400">
                <a:solidFill>
                  <a:schemeClr val="bg1"/>
                </a:solidFill>
                <a:latin typeface="Verdana" panose="020B0604030504040204" pitchFamily="34" charset="0"/>
                <a:ea typeface="Verdana" panose="020B0604030504040204" pitchFamily="34" charset="0"/>
              </a:rPr>
              <a:t>&gt;</a:t>
            </a:r>
          </a:p>
        </p:txBody>
      </p:sp>
    </p:spTree>
    <p:extLst>
      <p:ext uri="{BB962C8B-B14F-4D97-AF65-F5344CB8AC3E}">
        <p14:creationId xmlns:p14="http://schemas.microsoft.com/office/powerpoint/2010/main" val="2860471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7"/>
            </a:pPr>
            <a:r>
              <a:rPr lang="fr-FR"/>
              <a:t>Gestion des formulaires</a:t>
            </a:r>
            <a:br>
              <a:rPr lang="fr-FR"/>
            </a:br>
            <a:endParaRPr lang="fr-FR"/>
          </a:p>
        </p:txBody>
      </p:sp>
      <p:sp>
        <p:nvSpPr>
          <p:cNvPr id="4" name="Texte">
            <a:extLst>
              <a:ext uri="{FF2B5EF4-FFF2-40B4-BE49-F238E27FC236}">
                <a16:creationId xmlns:a16="http://schemas.microsoft.com/office/drawing/2014/main" id="{6691D30F-C41B-DC3F-6FBF-90E13C0A225D}"/>
              </a:ext>
            </a:extLst>
          </p:cNvPr>
          <p:cNvSpPr>
            <a:spLocks noGrp="1"/>
          </p:cNvSpPr>
          <p:nvPr>
            <p:ph idx="1"/>
          </p:nvPr>
        </p:nvSpPr>
        <p:spPr/>
        <p:txBody>
          <a:bodyPr/>
          <a:lstStyle/>
          <a:p>
            <a:pPr lvl="2"/>
            <a:r>
              <a:rPr lang="fr-FR"/>
              <a:t>Description :</a:t>
            </a:r>
          </a:p>
          <a:p>
            <a:pPr lvl="3"/>
            <a:r>
              <a:rPr lang="fr-FR"/>
              <a:t>Associer une </a:t>
            </a:r>
            <a:r>
              <a:rPr lang="fr-FR" b="1">
                <a:solidFill>
                  <a:schemeClr val="bg2"/>
                </a:solidFill>
              </a:rPr>
              <a:t>étiquette</a:t>
            </a:r>
            <a:r>
              <a:rPr lang="fr-FR"/>
              <a:t> (label) pertinente </a:t>
            </a:r>
            <a:r>
              <a:rPr lang="fr-FR" b="1">
                <a:solidFill>
                  <a:schemeClr val="bg2"/>
                </a:solidFill>
              </a:rPr>
              <a:t>à chaque champ de formulaire</a:t>
            </a:r>
          </a:p>
          <a:p>
            <a:pPr lvl="3"/>
            <a:r>
              <a:rPr lang="fr-FR"/>
              <a:t>Détecter, identifier les </a:t>
            </a:r>
            <a:r>
              <a:rPr lang="fr-FR" b="1">
                <a:solidFill>
                  <a:schemeClr val="bg2"/>
                </a:solidFill>
              </a:rPr>
              <a:t>erreurs</a:t>
            </a:r>
          </a:p>
          <a:p>
            <a:pPr lvl="3"/>
            <a:r>
              <a:rPr lang="fr-FR"/>
              <a:t>Suggérer des </a:t>
            </a:r>
            <a:r>
              <a:rPr lang="fr-FR" b="1">
                <a:solidFill>
                  <a:schemeClr val="bg2"/>
                </a:solidFill>
              </a:rPr>
              <a:t>corrections</a:t>
            </a:r>
          </a:p>
          <a:p>
            <a:pPr lvl="3"/>
            <a:endParaRPr lang="fr-FR"/>
          </a:p>
          <a:p>
            <a:pPr lvl="2"/>
            <a:r>
              <a:rPr lang="fr-FR"/>
              <a:t>Quand ?</a:t>
            </a:r>
          </a:p>
          <a:p>
            <a:pPr marL="447675" lvl="3" indent="-271463"/>
            <a:r>
              <a:rPr lang="fr-FR" b="1">
                <a:solidFill>
                  <a:srgbClr val="FF7900"/>
                </a:solidFill>
              </a:rPr>
              <a:t>Dès la conception </a:t>
            </a:r>
            <a:r>
              <a:rPr lang="fr-FR"/>
              <a:t>: prendre en compte les bonnes de pratiques ergonomiques pour concevoir des formulaires (label proche du champ, message d’erreurs explicites, éviter les formulaires complexes, etc.)</a:t>
            </a:r>
          </a:p>
          <a:p>
            <a:pPr marL="447675" lvl="3" indent="-271463"/>
            <a:r>
              <a:rPr lang="fr-FR" b="1">
                <a:solidFill>
                  <a:srgbClr val="FF7900"/>
                </a:solidFill>
              </a:rPr>
              <a:t>Au développement </a:t>
            </a:r>
            <a:r>
              <a:rPr lang="fr-FR"/>
              <a:t>: utiliser des solutions robustes de mise en place des labels, s’appuyer sur des mécanismes de détection et d’affichage des erreurs accessibles</a:t>
            </a:r>
          </a:p>
          <a:p>
            <a:pPr lvl="3"/>
            <a:endParaRPr lang="fr-FR"/>
          </a:p>
          <a:p>
            <a:endParaRPr lang="fr-FR"/>
          </a:p>
          <a:p>
            <a:endParaRPr lang="fr-FR"/>
          </a:p>
        </p:txBody>
      </p:sp>
      <p:pic>
        <p:nvPicPr>
          <p:cNvPr id="6" name="Image - Conception">
            <a:extLst>
              <a:ext uri="{FF2B5EF4-FFF2-40B4-BE49-F238E27FC236}">
                <a16:creationId xmlns:a16="http://schemas.microsoft.com/office/drawing/2014/main" id="{8A1B94AC-08CA-3D6E-ED22-9F02380BE1B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4728" y="3219822"/>
            <a:ext cx="252000" cy="252000"/>
          </a:xfrm>
          <a:prstGeom prst="rect">
            <a:avLst/>
          </a:prstGeom>
          <a:solidFill>
            <a:schemeClr val="tx1"/>
          </a:solidFill>
        </p:spPr>
      </p:pic>
      <p:pic>
        <p:nvPicPr>
          <p:cNvPr id="7" name="Image - Dév">
            <a:extLst>
              <a:ext uri="{FF2B5EF4-FFF2-40B4-BE49-F238E27FC236}">
                <a16:creationId xmlns:a16="http://schemas.microsoft.com/office/drawing/2014/main" id="{18B50427-386B-4282-3CCC-DAD87E162C7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7544" y="4011910"/>
            <a:ext cx="252000" cy="252000"/>
          </a:xfrm>
          <a:prstGeom prst="rect">
            <a:avLst/>
          </a:prstGeom>
          <a:solidFill>
            <a:schemeClr val="tx1"/>
          </a:solidFill>
        </p:spPr>
      </p:pic>
    </p:spTree>
    <p:extLst>
      <p:ext uri="{BB962C8B-B14F-4D97-AF65-F5344CB8AC3E}">
        <p14:creationId xmlns:p14="http://schemas.microsoft.com/office/powerpoint/2010/main" val="778200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7"/>
            </a:pPr>
            <a:r>
              <a:rPr lang="fr-FR"/>
              <a:t>Gestion des formulaires</a:t>
            </a:r>
            <a:br>
              <a:rPr lang="fr-FR"/>
            </a:br>
            <a:r>
              <a:rPr lang="fr-FR">
                <a:solidFill>
                  <a:schemeClr val="bg1"/>
                </a:solidFill>
              </a:rPr>
              <a:t>Exemple – Formulaire erroné</a:t>
            </a:r>
            <a:br>
              <a:rPr lang="fr-FR"/>
            </a:br>
            <a:endParaRPr lang="fr-FR"/>
          </a:p>
        </p:txBody>
      </p:sp>
      <p:sp>
        <p:nvSpPr>
          <p:cNvPr id="39" name="Code - erroné">
            <a:extLst>
              <a:ext uri="{FF2B5EF4-FFF2-40B4-BE49-F238E27FC236}">
                <a16:creationId xmlns:a16="http://schemas.microsoft.com/office/drawing/2014/main" id="{357B8B50-C586-ABF3-D4C0-0FF9E4ABA9CC}"/>
              </a:ext>
            </a:extLst>
          </p:cNvPr>
          <p:cNvSpPr txBox="1"/>
          <p:nvPr/>
        </p:nvSpPr>
        <p:spPr>
          <a:xfrm>
            <a:off x="404266" y="3080469"/>
            <a:ext cx="3642995" cy="1270467"/>
          </a:xfrm>
          <a:prstGeom prst="rect">
            <a:avLst/>
          </a:prstGeom>
          <a:ln w="3175">
            <a:solidFill>
              <a:schemeClr val="bg1"/>
            </a:solidFill>
          </a:ln>
        </p:spPr>
        <p:txBody>
          <a:bodyPr vert="horz" wrap="square" lIns="72000" tIns="36000" rIns="72000" bIns="36000" rtlCol="0">
            <a:spAutoFit/>
          </a:bodyPr>
          <a:lstStyle/>
          <a:p>
            <a:pPr marL="12700">
              <a:lnSpc>
                <a:spcPct val="100000"/>
              </a:lnSpc>
              <a:spcBef>
                <a:spcPts val="100"/>
              </a:spcBef>
            </a:pPr>
            <a:r>
              <a:rPr lang="fr-FR" sz="1100">
                <a:solidFill>
                  <a:srgbClr val="FFFFFF"/>
                </a:solidFill>
                <a:latin typeface="Verdana" panose="020B0604030504040204" pitchFamily="34" charset="0"/>
                <a:ea typeface="Verdana" panose="020B0604030504040204" pitchFamily="34" charset="0"/>
                <a:cs typeface="Consolas"/>
              </a:rPr>
              <a:t>&lt;</a:t>
            </a:r>
            <a:r>
              <a:rPr lang="fr-FR" sz="1100">
                <a:solidFill>
                  <a:srgbClr val="558ED5"/>
                </a:solidFill>
                <a:latin typeface="Verdana" panose="020B0604030504040204" pitchFamily="34" charset="0"/>
                <a:ea typeface="Verdana" panose="020B0604030504040204" pitchFamily="34" charset="0"/>
                <a:cs typeface="Consolas"/>
              </a:rPr>
              <a:t>label</a:t>
            </a:r>
            <a:r>
              <a:rPr lang="fr-FR" sz="1100">
                <a:solidFill>
                  <a:srgbClr val="FFFFFF"/>
                </a:solidFill>
                <a:latin typeface="Verdana" panose="020B0604030504040204" pitchFamily="34" charset="0"/>
                <a:ea typeface="Verdana" panose="020B0604030504040204" pitchFamily="34" charset="0"/>
                <a:cs typeface="Consolas"/>
              </a:rPr>
              <a:t>&gt;Adresse</a:t>
            </a:r>
            <a:r>
              <a:rPr lang="fr-FR" sz="1100" spc="-45">
                <a:solidFill>
                  <a:srgbClr val="FFFFFF"/>
                </a:solidFill>
                <a:latin typeface="Verdana" panose="020B0604030504040204" pitchFamily="34" charset="0"/>
                <a:ea typeface="Verdana" panose="020B0604030504040204" pitchFamily="34" charset="0"/>
                <a:cs typeface="Consolas"/>
              </a:rPr>
              <a:t> </a:t>
            </a:r>
            <a:r>
              <a:rPr lang="fr-FR" sz="1100">
                <a:solidFill>
                  <a:srgbClr val="FFFFFF"/>
                </a:solidFill>
                <a:latin typeface="Verdana" panose="020B0604030504040204" pitchFamily="34" charset="0"/>
                <a:ea typeface="Verdana" panose="020B0604030504040204" pitchFamily="34" charset="0"/>
                <a:cs typeface="Consolas"/>
              </a:rPr>
              <a:t>*&lt;/</a:t>
            </a:r>
            <a:r>
              <a:rPr lang="fr-FR" sz="1100">
                <a:solidFill>
                  <a:srgbClr val="558ED5"/>
                </a:solidFill>
                <a:latin typeface="Verdana" panose="020B0604030504040204" pitchFamily="34" charset="0"/>
                <a:ea typeface="Verdana" panose="020B0604030504040204" pitchFamily="34" charset="0"/>
                <a:cs typeface="Consolas"/>
              </a:rPr>
              <a:t>label</a:t>
            </a:r>
            <a:r>
              <a:rPr lang="fr-FR" sz="1100">
                <a:solidFill>
                  <a:srgbClr val="FFFFFF"/>
                </a:solidFill>
                <a:latin typeface="Verdana" panose="020B0604030504040204" pitchFamily="34" charset="0"/>
                <a:ea typeface="Verdana" panose="020B0604030504040204" pitchFamily="34" charset="0"/>
                <a:cs typeface="Consolas"/>
              </a:rPr>
              <a:t>&gt;</a:t>
            </a:r>
            <a:endParaRPr lang="fr-FR" sz="1100">
              <a:latin typeface="Verdana" panose="020B0604030504040204" pitchFamily="34" charset="0"/>
              <a:ea typeface="Verdana" panose="020B0604030504040204" pitchFamily="34" charset="0"/>
              <a:cs typeface="Consolas"/>
            </a:endParaRPr>
          </a:p>
          <a:p>
            <a:pPr marL="12700">
              <a:lnSpc>
                <a:spcPct val="100000"/>
              </a:lnSpc>
            </a:pPr>
            <a:r>
              <a:rPr lang="fr-FR" sz="1100">
                <a:solidFill>
                  <a:srgbClr val="FFFFFF"/>
                </a:solidFill>
                <a:latin typeface="Verdana" panose="020B0604030504040204" pitchFamily="34" charset="0"/>
                <a:ea typeface="Verdana" panose="020B0604030504040204" pitchFamily="34" charset="0"/>
                <a:cs typeface="Consolas"/>
              </a:rPr>
              <a:t>&lt;</a:t>
            </a:r>
            <a:r>
              <a:rPr lang="fr-FR" sz="1100">
                <a:solidFill>
                  <a:srgbClr val="558ED5"/>
                </a:solidFill>
                <a:latin typeface="Verdana" panose="020B0604030504040204" pitchFamily="34" charset="0"/>
                <a:ea typeface="Verdana" panose="020B0604030504040204" pitchFamily="34" charset="0"/>
                <a:cs typeface="Consolas"/>
              </a:rPr>
              <a:t>input</a:t>
            </a:r>
            <a:r>
              <a:rPr lang="fr-FR" sz="1100" spc="-20">
                <a:solidFill>
                  <a:srgbClr val="00AFEF"/>
                </a:solidFill>
                <a:latin typeface="Verdana" panose="020B0604030504040204" pitchFamily="34" charset="0"/>
                <a:ea typeface="Verdana" panose="020B0604030504040204" pitchFamily="34" charset="0"/>
                <a:cs typeface="Consolas"/>
              </a:rPr>
              <a:t> </a:t>
            </a:r>
            <a:r>
              <a:rPr lang="fr-FR" sz="11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id</a:t>
            </a:r>
            <a:r>
              <a:rPr lang="fr-FR" sz="1100">
                <a:solidFill>
                  <a:srgbClr val="FFFFFF"/>
                </a:solidFill>
                <a:latin typeface="Verdana" panose="020B0604030504040204" pitchFamily="34" charset="0"/>
                <a:ea typeface="Verdana" panose="020B0604030504040204" pitchFamily="34" charset="0"/>
                <a:cs typeface="Consolas"/>
              </a:rPr>
              <a:t>="</a:t>
            </a:r>
            <a:r>
              <a:rPr lang="fr-FR" sz="1100">
                <a:solidFill>
                  <a:srgbClr val="C7815E"/>
                </a:solidFill>
                <a:latin typeface="Verdana" panose="020B0604030504040204" pitchFamily="34" charset="0"/>
                <a:ea typeface="Verdana" panose="020B0604030504040204" pitchFamily="34" charset="0"/>
                <a:cs typeface="Consolas"/>
              </a:rPr>
              <a:t>adresse</a:t>
            </a:r>
            <a:r>
              <a:rPr lang="fr-FR" sz="1100">
                <a:solidFill>
                  <a:srgbClr val="FFFFFF"/>
                </a:solidFill>
                <a:latin typeface="Verdana" panose="020B0604030504040204" pitchFamily="34" charset="0"/>
                <a:ea typeface="Verdana" panose="020B0604030504040204" pitchFamily="34" charset="0"/>
                <a:cs typeface="Consolas"/>
              </a:rPr>
              <a:t>"</a:t>
            </a:r>
            <a:r>
              <a:rPr lang="fr-FR" sz="1100" spc="-25">
                <a:solidFill>
                  <a:srgbClr val="FFFFFF"/>
                </a:solidFill>
                <a:latin typeface="Verdana" panose="020B0604030504040204" pitchFamily="34" charset="0"/>
                <a:ea typeface="Verdana" panose="020B0604030504040204" pitchFamily="34" charset="0"/>
                <a:cs typeface="Consolas"/>
              </a:rPr>
              <a:t> </a:t>
            </a:r>
            <a:r>
              <a:rPr lang="fr-FR" sz="11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type</a:t>
            </a:r>
            <a:r>
              <a:rPr lang="fr-FR" sz="1100">
                <a:solidFill>
                  <a:srgbClr val="FFFFFF"/>
                </a:solidFill>
                <a:latin typeface="Verdana" panose="020B0604030504040204" pitchFamily="34" charset="0"/>
                <a:ea typeface="Verdana" panose="020B0604030504040204" pitchFamily="34" charset="0"/>
                <a:cs typeface="Consolas"/>
              </a:rPr>
              <a:t>="</a:t>
            </a:r>
            <a:r>
              <a:rPr lang="fr-FR" sz="1100" err="1">
                <a:solidFill>
                  <a:srgbClr val="C7815E"/>
                </a:solidFill>
                <a:latin typeface="Verdana" panose="020B0604030504040204" pitchFamily="34" charset="0"/>
                <a:ea typeface="Verdana" panose="020B0604030504040204" pitchFamily="34" charset="0"/>
                <a:cs typeface="Consolas"/>
              </a:rPr>
              <a:t>text</a:t>
            </a:r>
            <a:r>
              <a:rPr lang="fr-FR" sz="1100">
                <a:solidFill>
                  <a:srgbClr val="FFFFFF"/>
                </a:solidFill>
                <a:latin typeface="Verdana" panose="020B0604030504040204" pitchFamily="34" charset="0"/>
                <a:ea typeface="Verdana" panose="020B0604030504040204" pitchFamily="34" charset="0"/>
                <a:cs typeface="Consolas"/>
              </a:rPr>
              <a:t>"&gt;</a:t>
            </a:r>
          </a:p>
          <a:p>
            <a:pPr marL="12700">
              <a:lnSpc>
                <a:spcPct val="100000"/>
              </a:lnSpc>
            </a:pPr>
            <a:endParaRPr lang="fr-FR" sz="1100">
              <a:solidFill>
                <a:srgbClr val="FFFFFF"/>
              </a:solidFill>
              <a:latin typeface="Verdana" panose="020B0604030504040204" pitchFamily="34" charset="0"/>
              <a:ea typeface="Verdana" panose="020B0604030504040204" pitchFamily="34" charset="0"/>
              <a:cs typeface="Consolas"/>
            </a:endParaRPr>
          </a:p>
          <a:p>
            <a:pPr marL="12700">
              <a:lnSpc>
                <a:spcPct val="100000"/>
              </a:lnSpc>
              <a:spcBef>
                <a:spcPts val="100"/>
              </a:spcBef>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cs typeface="Consolas"/>
              </a:rPr>
              <a:t>input</a:t>
            </a:r>
            <a:r>
              <a:rPr sz="1100" spc="-15">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id</a:t>
            </a:r>
            <a:r>
              <a:rPr sz="1100">
                <a:solidFill>
                  <a:srgbClr val="FFFFFF"/>
                </a:solidFill>
                <a:latin typeface="Verdana" panose="020B0604030504040204" pitchFamily="34" charset="0"/>
                <a:ea typeface="Verdana" panose="020B0604030504040204" pitchFamily="34" charset="0"/>
                <a:cs typeface="Consolas"/>
              </a:rPr>
              <a:t>="</a:t>
            </a:r>
            <a:r>
              <a:rPr lang="fr-FR" sz="1100" err="1">
                <a:solidFill>
                  <a:srgbClr val="FFFFFF"/>
                </a:solidFill>
                <a:latin typeface="Verdana" panose="020B0604030504040204" pitchFamily="34" charset="0"/>
                <a:ea typeface="Verdana" panose="020B0604030504040204" pitchFamily="34" charset="0"/>
                <a:cs typeface="Consolas"/>
              </a:rPr>
              <a:t>complement</a:t>
            </a:r>
            <a:r>
              <a:rPr lang="fr-FR" sz="1100">
                <a:solidFill>
                  <a:srgbClr val="FFFFFF"/>
                </a:solidFill>
                <a:latin typeface="Verdana" panose="020B0604030504040204" pitchFamily="34" charset="0"/>
                <a:ea typeface="Verdana" panose="020B0604030504040204" pitchFamily="34" charset="0"/>
                <a:cs typeface="Consolas"/>
              </a:rPr>
              <a:t>-adresse</a:t>
            </a:r>
            <a:r>
              <a:rPr sz="1100">
                <a:solidFill>
                  <a:srgbClr val="FFFFF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type</a:t>
            </a:r>
            <a:r>
              <a:rPr sz="1100" spc="-5">
                <a:solidFill>
                  <a:srgbClr val="FFFFFF"/>
                </a:solidFill>
                <a:latin typeface="Verdana" panose="020B0604030504040204" pitchFamily="34" charset="0"/>
                <a:ea typeface="Verdana" panose="020B0604030504040204" pitchFamily="34" charset="0"/>
                <a:cs typeface="Consolas"/>
              </a:rPr>
              <a:t>="</a:t>
            </a:r>
            <a:r>
              <a:rPr sz="1100" spc="-5">
                <a:solidFill>
                  <a:srgbClr val="C7815E"/>
                </a:solidFill>
                <a:latin typeface="Verdana" panose="020B0604030504040204" pitchFamily="34" charset="0"/>
                <a:ea typeface="Verdana" panose="020B0604030504040204" pitchFamily="34" charset="0"/>
                <a:cs typeface="Consolas"/>
              </a:rPr>
              <a:t>text</a:t>
            </a:r>
            <a:r>
              <a:rPr sz="1100" spc="-5">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a:lnSpc>
                <a:spcPct val="100000"/>
              </a:lnSpc>
              <a:spcBef>
                <a:spcPts val="40"/>
              </a:spcBef>
            </a:pPr>
            <a:endParaRPr sz="1100">
              <a:latin typeface="Verdana" panose="020B0604030504040204" pitchFamily="34" charset="0"/>
              <a:ea typeface="Verdana" panose="020B0604030504040204" pitchFamily="34" charset="0"/>
              <a:cs typeface="Consolas"/>
            </a:endParaRPr>
          </a:p>
          <a:p>
            <a:pPr marL="1270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cs typeface="Consolas"/>
              </a:rPr>
              <a:t>label</a:t>
            </a:r>
            <a:r>
              <a:rPr sz="1100">
                <a:solidFill>
                  <a:srgbClr val="FFFFFF"/>
                </a:solidFill>
                <a:latin typeface="Verdana" panose="020B0604030504040204" pitchFamily="34" charset="0"/>
                <a:ea typeface="Verdana" panose="020B0604030504040204" pitchFamily="34" charset="0"/>
                <a:cs typeface="Consolas"/>
              </a:rPr>
              <a:t>&gt;</a:t>
            </a:r>
            <a:r>
              <a:rPr lang="fr-FR" sz="1100">
                <a:solidFill>
                  <a:srgbClr val="FFFFFF"/>
                </a:solidFill>
                <a:latin typeface="Verdana" panose="020B0604030504040204" pitchFamily="34" charset="0"/>
                <a:ea typeface="Verdana" panose="020B0604030504040204" pitchFamily="34" charset="0"/>
                <a:cs typeface="Consolas"/>
              </a:rPr>
              <a:t>Téléphone</a:t>
            </a:r>
            <a:r>
              <a:rPr sz="1100" spc="-35">
                <a:solidFill>
                  <a:srgbClr val="FFFFFF"/>
                </a:solidFill>
                <a:latin typeface="Verdana" panose="020B0604030504040204" pitchFamily="34" charset="0"/>
                <a:ea typeface="Verdana" panose="020B0604030504040204" pitchFamily="34" charset="0"/>
                <a:cs typeface="Consolas"/>
              </a:rPr>
              <a:t> </a:t>
            </a: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cs typeface="Consolas"/>
              </a:rPr>
              <a:t>label</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marL="1270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cs typeface="Consolas"/>
              </a:rPr>
              <a:t>input</a:t>
            </a:r>
            <a:r>
              <a:rPr sz="1100" spc="-15">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id</a:t>
            </a:r>
            <a:r>
              <a:rPr sz="1100">
                <a:solidFill>
                  <a:srgbClr val="FFFFFF"/>
                </a:solidFill>
                <a:latin typeface="Verdana" panose="020B0604030504040204" pitchFamily="34" charset="0"/>
                <a:ea typeface="Verdana" panose="020B0604030504040204" pitchFamily="34" charset="0"/>
                <a:cs typeface="Consolas"/>
              </a:rPr>
              <a:t>="</a:t>
            </a:r>
            <a:r>
              <a:rPr sz="1100">
                <a:solidFill>
                  <a:srgbClr val="C7815E"/>
                </a:solidFill>
                <a:latin typeface="Verdana" panose="020B0604030504040204" pitchFamily="34" charset="0"/>
                <a:ea typeface="Verdana" panose="020B0604030504040204" pitchFamily="34" charset="0"/>
                <a:cs typeface="Consolas"/>
              </a:rPr>
              <a:t>telephone</a:t>
            </a:r>
            <a:r>
              <a:rPr sz="1100">
                <a:solidFill>
                  <a:srgbClr val="FFFFFF"/>
                </a:solidFill>
                <a:latin typeface="Verdana" panose="020B0604030504040204" pitchFamily="34" charset="0"/>
                <a:ea typeface="Verdana" panose="020B0604030504040204" pitchFamily="34" charset="0"/>
                <a:cs typeface="Consolas"/>
              </a:rPr>
              <a:t>"</a:t>
            </a:r>
            <a:r>
              <a:rPr sz="1100" spc="-20">
                <a:solidFill>
                  <a:srgbClr val="FFFFF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cs typeface="Verdana" panose="020B0604030504040204" pitchFamily="34" charset="0"/>
              </a:rPr>
              <a:t>type</a:t>
            </a:r>
            <a:r>
              <a:rPr sz="1100">
                <a:solidFill>
                  <a:srgbClr val="FFFFFF"/>
                </a:solidFill>
                <a:latin typeface="Verdana" panose="020B0604030504040204" pitchFamily="34" charset="0"/>
                <a:ea typeface="Verdana" panose="020B0604030504040204" pitchFamily="34" charset="0"/>
                <a:cs typeface="Consolas"/>
              </a:rPr>
              <a:t>="</a:t>
            </a:r>
            <a:r>
              <a:rPr sz="1100">
                <a:solidFill>
                  <a:srgbClr val="C7815E"/>
                </a:solidFill>
                <a:latin typeface="Verdana" panose="020B0604030504040204" pitchFamily="34" charset="0"/>
                <a:ea typeface="Verdana" panose="020B0604030504040204" pitchFamily="34" charset="0"/>
                <a:cs typeface="Consolas"/>
              </a:rPr>
              <a:t>text</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p:txBody>
      </p:sp>
      <p:grpSp>
        <p:nvGrpSpPr>
          <p:cNvPr id="7" name="Rectangles rouge - Code erroné">
            <a:extLst>
              <a:ext uri="{FF2B5EF4-FFF2-40B4-BE49-F238E27FC236}">
                <a16:creationId xmlns:a16="http://schemas.microsoft.com/office/drawing/2014/main" id="{5F04DB04-F5C4-D181-AFAC-6B16CDE9CF5C}"/>
              </a:ext>
            </a:extLst>
          </p:cNvPr>
          <p:cNvGrpSpPr/>
          <p:nvPr/>
        </p:nvGrpSpPr>
        <p:grpSpPr>
          <a:xfrm>
            <a:off x="438217" y="3264418"/>
            <a:ext cx="3527552" cy="1051767"/>
            <a:chOff x="438217" y="3264418"/>
            <a:chExt cx="3527552" cy="1051767"/>
          </a:xfrm>
        </p:grpSpPr>
        <p:sp>
          <p:nvSpPr>
            <p:cNvPr id="4" name="Rectangle 1">
              <a:extLst>
                <a:ext uri="{FF2B5EF4-FFF2-40B4-BE49-F238E27FC236}">
                  <a16:creationId xmlns:a16="http://schemas.microsoft.com/office/drawing/2014/main" id="{A48CF8E0-AC5F-EB97-195B-7D838054B0F7}"/>
                </a:ext>
              </a:extLst>
            </p:cNvPr>
            <p:cNvSpPr/>
            <p:nvPr/>
          </p:nvSpPr>
          <p:spPr>
            <a:xfrm>
              <a:off x="980603" y="3264418"/>
              <a:ext cx="974497" cy="195022"/>
            </a:xfrm>
            <a:prstGeom prst="roundRect">
              <a:avLst/>
            </a:prstGeom>
            <a:no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6" name="Rectangle 2">
              <a:extLst>
                <a:ext uri="{FF2B5EF4-FFF2-40B4-BE49-F238E27FC236}">
                  <a16:creationId xmlns:a16="http://schemas.microsoft.com/office/drawing/2014/main" id="{9DA867D5-A24C-E5AE-82CE-39E50C954F95}"/>
                </a:ext>
              </a:extLst>
            </p:cNvPr>
            <p:cNvSpPr/>
            <p:nvPr/>
          </p:nvSpPr>
          <p:spPr>
            <a:xfrm>
              <a:off x="438217" y="3590536"/>
              <a:ext cx="3527552" cy="233975"/>
            </a:xfrm>
            <a:prstGeom prst="roundRect">
              <a:avLst/>
            </a:prstGeom>
            <a:no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5" name="Rectangle 3">
              <a:extLst>
                <a:ext uri="{FF2B5EF4-FFF2-40B4-BE49-F238E27FC236}">
                  <a16:creationId xmlns:a16="http://schemas.microsoft.com/office/drawing/2014/main" id="{62ED08E6-9A39-F858-ACEF-341CB7B5BBE6}"/>
                </a:ext>
              </a:extLst>
            </p:cNvPr>
            <p:cNvSpPr/>
            <p:nvPr/>
          </p:nvSpPr>
          <p:spPr>
            <a:xfrm>
              <a:off x="960395" y="4121163"/>
              <a:ext cx="1126055" cy="195022"/>
            </a:xfrm>
            <a:prstGeom prst="roundRect">
              <a:avLst/>
            </a:prstGeom>
            <a:no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grpSp>
      <p:grpSp>
        <p:nvGrpSpPr>
          <p:cNvPr id="43" name="Complément adresse - erroné">
            <a:extLst>
              <a:ext uri="{FF2B5EF4-FFF2-40B4-BE49-F238E27FC236}">
                <a16:creationId xmlns:a16="http://schemas.microsoft.com/office/drawing/2014/main" id="{D50F0D6B-9C96-FDB6-889F-92D3FC53A7D0}"/>
              </a:ext>
              <a:ext uri="{C183D7F6-B498-43B3-948B-1728B52AA6E4}">
                <adec:decorative xmlns:adec="http://schemas.microsoft.com/office/drawing/2017/decorative" val="1"/>
              </a:ext>
            </a:extLst>
          </p:cNvPr>
          <p:cNvGrpSpPr/>
          <p:nvPr/>
        </p:nvGrpSpPr>
        <p:grpSpPr>
          <a:xfrm>
            <a:off x="347281" y="1193450"/>
            <a:ext cx="4333240" cy="1419225"/>
            <a:chOff x="347281" y="839469"/>
            <a:chExt cx="4333240" cy="1419225"/>
          </a:xfrm>
        </p:grpSpPr>
        <p:pic>
          <p:nvPicPr>
            <p:cNvPr id="44" name="object 8">
              <a:extLst>
                <a:ext uri="{FF2B5EF4-FFF2-40B4-BE49-F238E27FC236}">
                  <a16:creationId xmlns:a16="http://schemas.microsoft.com/office/drawing/2014/main" id="{9C18267B-2647-5516-5975-6334A5B1672C}"/>
                </a:ext>
              </a:extLst>
            </p:cNvPr>
            <p:cNvPicPr/>
            <p:nvPr/>
          </p:nvPicPr>
          <p:blipFill>
            <a:blip r:embed="rId3" cstate="print"/>
            <a:stretch>
              <a:fillRect/>
            </a:stretch>
          </p:blipFill>
          <p:spPr>
            <a:xfrm>
              <a:off x="352043" y="844295"/>
              <a:ext cx="4323587" cy="1409699"/>
            </a:xfrm>
            <a:prstGeom prst="rect">
              <a:avLst/>
            </a:prstGeom>
          </p:spPr>
        </p:pic>
        <p:sp>
          <p:nvSpPr>
            <p:cNvPr id="45" name="object 9">
              <a:extLst>
                <a:ext uri="{FF2B5EF4-FFF2-40B4-BE49-F238E27FC236}">
                  <a16:creationId xmlns:a16="http://schemas.microsoft.com/office/drawing/2014/main" id="{E4BAD199-5725-94C2-8911-702EC7FFC4DF}"/>
                </a:ext>
              </a:extLst>
            </p:cNvPr>
            <p:cNvSpPr/>
            <p:nvPr/>
          </p:nvSpPr>
          <p:spPr>
            <a:xfrm>
              <a:off x="347281" y="839469"/>
              <a:ext cx="4333240" cy="1419225"/>
            </a:xfrm>
            <a:custGeom>
              <a:avLst/>
              <a:gdLst/>
              <a:ahLst/>
              <a:cxnLst/>
              <a:rect l="l" t="t" r="r" b="b"/>
              <a:pathLst>
                <a:path w="4333240" h="1419225">
                  <a:moveTo>
                    <a:pt x="0" y="1419224"/>
                  </a:moveTo>
                  <a:lnTo>
                    <a:pt x="4333112" y="1419224"/>
                  </a:lnTo>
                  <a:lnTo>
                    <a:pt x="4333112" y="0"/>
                  </a:lnTo>
                  <a:lnTo>
                    <a:pt x="0" y="0"/>
                  </a:lnTo>
                  <a:lnTo>
                    <a:pt x="0" y="1419224"/>
                  </a:lnTo>
                  <a:close/>
                </a:path>
              </a:pathLst>
            </a:custGeom>
            <a:ln w="9525">
              <a:solidFill>
                <a:srgbClr val="000000"/>
              </a:solidFill>
            </a:ln>
          </p:spPr>
          <p:txBody>
            <a:bodyPr wrap="square" lIns="0" tIns="0" rIns="0" bIns="0" rtlCol="0"/>
            <a:lstStyle/>
            <a:p>
              <a:endParaRPr/>
            </a:p>
          </p:txBody>
        </p:sp>
      </p:grpSp>
      <p:sp>
        <p:nvSpPr>
          <p:cNvPr id="46" name="Cadre rouge compléemnt addresse erronné">
            <a:extLst>
              <a:ext uri="{FF2B5EF4-FFF2-40B4-BE49-F238E27FC236}">
                <a16:creationId xmlns:a16="http://schemas.microsoft.com/office/drawing/2014/main" id="{F38D065D-E1E4-8252-B0B4-B63B4AB46538}"/>
              </a:ext>
              <a:ext uri="{C183D7F6-B498-43B3-948B-1728B52AA6E4}">
                <adec:decorative xmlns:adec="http://schemas.microsoft.com/office/drawing/2017/decorative" val="1"/>
              </a:ext>
            </a:extLst>
          </p:cNvPr>
          <p:cNvSpPr/>
          <p:nvPr/>
        </p:nvSpPr>
        <p:spPr>
          <a:xfrm>
            <a:off x="404266" y="1701958"/>
            <a:ext cx="4246601" cy="361315"/>
          </a:xfrm>
          <a:custGeom>
            <a:avLst/>
            <a:gdLst/>
            <a:ahLst/>
            <a:cxnLst/>
            <a:rect l="l" t="t" r="r" b="b"/>
            <a:pathLst>
              <a:path w="4322445" h="361314">
                <a:moveTo>
                  <a:pt x="0" y="60198"/>
                </a:moveTo>
                <a:lnTo>
                  <a:pt x="4730" y="36754"/>
                </a:lnTo>
                <a:lnTo>
                  <a:pt x="17630" y="17621"/>
                </a:lnTo>
                <a:lnTo>
                  <a:pt x="36765" y="4726"/>
                </a:lnTo>
                <a:lnTo>
                  <a:pt x="60198" y="0"/>
                </a:lnTo>
                <a:lnTo>
                  <a:pt x="4261866" y="0"/>
                </a:lnTo>
                <a:lnTo>
                  <a:pt x="4285309" y="4726"/>
                </a:lnTo>
                <a:lnTo>
                  <a:pt x="4304442" y="17621"/>
                </a:lnTo>
                <a:lnTo>
                  <a:pt x="4317337" y="36754"/>
                </a:lnTo>
                <a:lnTo>
                  <a:pt x="4322064" y="60198"/>
                </a:lnTo>
                <a:lnTo>
                  <a:pt x="4322064" y="300989"/>
                </a:lnTo>
                <a:lnTo>
                  <a:pt x="4317337" y="324433"/>
                </a:lnTo>
                <a:lnTo>
                  <a:pt x="4304442" y="343566"/>
                </a:lnTo>
                <a:lnTo>
                  <a:pt x="4285309" y="356461"/>
                </a:lnTo>
                <a:lnTo>
                  <a:pt x="4261866" y="361188"/>
                </a:lnTo>
                <a:lnTo>
                  <a:pt x="60198" y="361188"/>
                </a:lnTo>
                <a:lnTo>
                  <a:pt x="36765" y="356461"/>
                </a:lnTo>
                <a:lnTo>
                  <a:pt x="17630" y="343566"/>
                </a:lnTo>
                <a:lnTo>
                  <a:pt x="4730" y="324433"/>
                </a:lnTo>
                <a:lnTo>
                  <a:pt x="0" y="300989"/>
                </a:lnTo>
                <a:lnTo>
                  <a:pt x="0" y="60198"/>
                </a:lnTo>
                <a:close/>
              </a:path>
            </a:pathLst>
          </a:custGeom>
          <a:ln w="28575">
            <a:solidFill>
              <a:srgbClr val="FF0000"/>
            </a:solidFill>
          </a:ln>
        </p:spPr>
        <p:txBody>
          <a:bodyPr wrap="square" lIns="0" tIns="0" rIns="0" bIns="0" rtlCol="0"/>
          <a:lstStyle/>
          <a:p>
            <a:endParaRPr/>
          </a:p>
        </p:txBody>
      </p:sp>
      <p:grpSp>
        <p:nvGrpSpPr>
          <p:cNvPr id="47" name="Aperçu au lecteur d'écran - erroné">
            <a:extLst>
              <a:ext uri="{FF2B5EF4-FFF2-40B4-BE49-F238E27FC236}">
                <a16:creationId xmlns:a16="http://schemas.microsoft.com/office/drawing/2014/main" id="{F6DEA761-FFAD-4455-4098-474DFE271288}"/>
              </a:ext>
              <a:ext uri="{C183D7F6-B498-43B3-948B-1728B52AA6E4}">
                <adec:decorative xmlns:adec="http://schemas.microsoft.com/office/drawing/2017/decorative" val="1"/>
              </a:ext>
            </a:extLst>
          </p:cNvPr>
          <p:cNvGrpSpPr/>
          <p:nvPr/>
        </p:nvGrpSpPr>
        <p:grpSpPr>
          <a:xfrm>
            <a:off x="5483732" y="1193450"/>
            <a:ext cx="3528060" cy="1560211"/>
            <a:chOff x="5561686" y="2990740"/>
            <a:chExt cx="3528060" cy="1560211"/>
          </a:xfrm>
        </p:grpSpPr>
        <p:grpSp>
          <p:nvGrpSpPr>
            <p:cNvPr id="48" name="Groupe 47">
              <a:extLst>
                <a:ext uri="{FF2B5EF4-FFF2-40B4-BE49-F238E27FC236}">
                  <a16:creationId xmlns:a16="http://schemas.microsoft.com/office/drawing/2014/main" id="{E81A1DBD-8BDA-99AB-3036-952B18D2A18B}"/>
                </a:ext>
              </a:extLst>
            </p:cNvPr>
            <p:cNvGrpSpPr/>
            <p:nvPr/>
          </p:nvGrpSpPr>
          <p:grpSpPr>
            <a:xfrm>
              <a:off x="5561686" y="2990740"/>
              <a:ext cx="3528060" cy="1560211"/>
              <a:chOff x="5219700" y="1273507"/>
              <a:chExt cx="3528060" cy="1560211"/>
            </a:xfrm>
            <a:solidFill>
              <a:schemeClr val="bg1"/>
            </a:solidFill>
          </p:grpSpPr>
          <p:sp>
            <p:nvSpPr>
              <p:cNvPr id="50" name="object 6">
                <a:extLst>
                  <a:ext uri="{FF2B5EF4-FFF2-40B4-BE49-F238E27FC236}">
                    <a16:creationId xmlns:a16="http://schemas.microsoft.com/office/drawing/2014/main" id="{E7906FA4-4CE3-43CB-BFBC-900EC3F91803}"/>
                  </a:ext>
                  <a:ext uri="{C183D7F6-B498-43B3-948B-1728B52AA6E4}">
                    <adec:decorative xmlns:adec="http://schemas.microsoft.com/office/drawing/2017/decorative" val="1"/>
                  </a:ext>
                </a:extLst>
              </p:cNvPr>
              <p:cNvSpPr/>
              <p:nvPr/>
            </p:nvSpPr>
            <p:spPr>
              <a:xfrm>
                <a:off x="5219700" y="1273507"/>
                <a:ext cx="3528060" cy="1560211"/>
              </a:xfrm>
              <a:custGeom>
                <a:avLst/>
                <a:gdLst/>
                <a:ahLst/>
                <a:cxnLst/>
                <a:rect l="l" t="t" r="r" b="b"/>
                <a:pathLst>
                  <a:path w="3528059" h="1409700">
                    <a:moveTo>
                      <a:pt x="0" y="234950"/>
                    </a:moveTo>
                    <a:lnTo>
                      <a:pt x="4771" y="187589"/>
                    </a:lnTo>
                    <a:lnTo>
                      <a:pt x="18458" y="143482"/>
                    </a:lnTo>
                    <a:lnTo>
                      <a:pt x="40116" y="103571"/>
                    </a:lnTo>
                    <a:lnTo>
                      <a:pt x="68802" y="68802"/>
                    </a:lnTo>
                    <a:lnTo>
                      <a:pt x="103571" y="40116"/>
                    </a:lnTo>
                    <a:lnTo>
                      <a:pt x="143482" y="18458"/>
                    </a:lnTo>
                    <a:lnTo>
                      <a:pt x="187589" y="4771"/>
                    </a:lnTo>
                    <a:lnTo>
                      <a:pt x="234950" y="0"/>
                    </a:lnTo>
                    <a:lnTo>
                      <a:pt x="3293109" y="0"/>
                    </a:lnTo>
                    <a:lnTo>
                      <a:pt x="3340470" y="4771"/>
                    </a:lnTo>
                    <a:lnTo>
                      <a:pt x="3384577" y="18458"/>
                    </a:lnTo>
                    <a:lnTo>
                      <a:pt x="3424488" y="40116"/>
                    </a:lnTo>
                    <a:lnTo>
                      <a:pt x="3459257" y="68802"/>
                    </a:lnTo>
                    <a:lnTo>
                      <a:pt x="3487943" y="103571"/>
                    </a:lnTo>
                    <a:lnTo>
                      <a:pt x="3509601" y="143482"/>
                    </a:lnTo>
                    <a:lnTo>
                      <a:pt x="3523288" y="187589"/>
                    </a:lnTo>
                    <a:lnTo>
                      <a:pt x="3528059" y="234950"/>
                    </a:lnTo>
                    <a:lnTo>
                      <a:pt x="3528059" y="1174749"/>
                    </a:lnTo>
                    <a:lnTo>
                      <a:pt x="3523288" y="1222110"/>
                    </a:lnTo>
                    <a:lnTo>
                      <a:pt x="3509601" y="1266217"/>
                    </a:lnTo>
                    <a:lnTo>
                      <a:pt x="3487943" y="1306128"/>
                    </a:lnTo>
                    <a:lnTo>
                      <a:pt x="3459257" y="1340897"/>
                    </a:lnTo>
                    <a:lnTo>
                      <a:pt x="3424488" y="1369583"/>
                    </a:lnTo>
                    <a:lnTo>
                      <a:pt x="3384577" y="1391241"/>
                    </a:lnTo>
                    <a:lnTo>
                      <a:pt x="3340470" y="1404928"/>
                    </a:lnTo>
                    <a:lnTo>
                      <a:pt x="3293109" y="1409699"/>
                    </a:lnTo>
                    <a:lnTo>
                      <a:pt x="234950" y="1409699"/>
                    </a:lnTo>
                    <a:lnTo>
                      <a:pt x="187589" y="1404928"/>
                    </a:lnTo>
                    <a:lnTo>
                      <a:pt x="143482" y="1391241"/>
                    </a:lnTo>
                    <a:lnTo>
                      <a:pt x="103571" y="1369583"/>
                    </a:lnTo>
                    <a:lnTo>
                      <a:pt x="68802" y="1340897"/>
                    </a:lnTo>
                    <a:lnTo>
                      <a:pt x="40116" y="1306128"/>
                    </a:lnTo>
                    <a:lnTo>
                      <a:pt x="18458" y="1266217"/>
                    </a:lnTo>
                    <a:lnTo>
                      <a:pt x="4771" y="1222110"/>
                    </a:lnTo>
                    <a:lnTo>
                      <a:pt x="0" y="1174749"/>
                    </a:lnTo>
                    <a:lnTo>
                      <a:pt x="0" y="234950"/>
                    </a:lnTo>
                    <a:close/>
                  </a:path>
                </a:pathLst>
              </a:custGeom>
              <a:grpFill/>
              <a:ln w="12700">
                <a:solidFill>
                  <a:srgbClr val="000000"/>
                </a:solidFill>
              </a:ln>
            </p:spPr>
            <p:txBody>
              <a:bodyPr wrap="square" lIns="0" tIns="0" rIns="0" bIns="0" rtlCol="0"/>
              <a:lstStyle/>
              <a:p>
                <a:endParaRPr lang="fr-FR"/>
              </a:p>
            </p:txBody>
          </p:sp>
          <p:sp>
            <p:nvSpPr>
              <p:cNvPr id="51" name="ZoneTexte 50">
                <a:extLst>
                  <a:ext uri="{FF2B5EF4-FFF2-40B4-BE49-F238E27FC236}">
                    <a16:creationId xmlns:a16="http://schemas.microsoft.com/office/drawing/2014/main" id="{764CA6F3-751B-90E3-09AF-586BC9A9398F}"/>
                  </a:ext>
                </a:extLst>
              </p:cNvPr>
              <p:cNvSpPr txBox="1"/>
              <p:nvPr/>
            </p:nvSpPr>
            <p:spPr>
              <a:xfrm>
                <a:off x="5308108" y="1455944"/>
                <a:ext cx="3386329" cy="1061829"/>
              </a:xfrm>
              <a:prstGeom prst="rect">
                <a:avLst/>
              </a:prstGeom>
              <a:grpFill/>
            </p:spPr>
            <p:txBody>
              <a:bodyPr wrap="square">
                <a:spAutoFit/>
              </a:bodyPr>
              <a:lstStyle/>
              <a:p>
                <a:pPr marL="12700" marR="5080">
                  <a:lnSpc>
                    <a:spcPct val="100000"/>
                  </a:lnSpc>
                </a:pPr>
                <a:r>
                  <a:rPr lang="fr-FR" sz="1200" b="1" spc="-5">
                    <a:latin typeface="Verdana" panose="020B0604030504040204" pitchFamily="34" charset="0"/>
                    <a:ea typeface="Verdana" panose="020B0604030504040204" pitchFamily="34" charset="0"/>
                    <a:cs typeface="Arial" panose="020B0604020202020204" pitchFamily="34" charset="0"/>
                  </a:rPr>
                  <a:t>Aperçu</a:t>
                </a:r>
                <a:r>
                  <a:rPr lang="fr-FR" sz="1200" b="1" spc="25">
                    <a:latin typeface="Verdana" panose="020B0604030504040204" pitchFamily="34" charset="0"/>
                    <a:ea typeface="Verdana" panose="020B0604030504040204" pitchFamily="34" charset="0"/>
                    <a:cs typeface="Arial" panose="020B0604020202020204" pitchFamily="34" charset="0"/>
                  </a:rPr>
                  <a:t> au lecteur d’écran </a:t>
                </a:r>
                <a:r>
                  <a:rPr lang="fr-FR" sz="1200" b="1">
                    <a:latin typeface="Verdana" panose="020B0604030504040204" pitchFamily="34" charset="0"/>
                    <a:ea typeface="Verdana" panose="020B0604030504040204" pitchFamily="34" charset="0"/>
                    <a:cs typeface="Arial" panose="020B0604020202020204" pitchFamily="34" charset="0"/>
                  </a:rPr>
                  <a:t>:</a:t>
                </a:r>
                <a:endParaRPr lang="fr-FR" sz="1200" b="1" spc="10">
                  <a:latin typeface="Verdana" panose="020B0604030504040204" pitchFamily="34" charset="0"/>
                  <a:ea typeface="Verdana" panose="020B0604030504040204" pitchFamily="34" charset="0"/>
                  <a:cs typeface="Arial" panose="020B0604020202020204" pitchFamily="34" charset="0"/>
                </a:endParaRPr>
              </a:p>
              <a:p>
                <a:pPr marL="577850" marR="5080">
                  <a:lnSpc>
                    <a:spcPct val="100000"/>
                  </a:lnSpc>
                  <a:spcBef>
                    <a:spcPts val="600"/>
                  </a:spcBef>
                </a:pPr>
                <a:r>
                  <a:rPr lang="fr-FR" sz="1200" spc="-5">
                    <a:latin typeface="Verdana" panose="020B0604030504040204" pitchFamily="34" charset="0"/>
                    <a:ea typeface="Verdana" panose="020B0604030504040204" pitchFamily="34" charset="0"/>
                    <a:cs typeface="Arial" panose="020B0604020202020204" pitchFamily="34" charset="0"/>
                  </a:rPr>
                  <a:t>« Adresse astérisque édition »</a:t>
                </a:r>
              </a:p>
              <a:p>
                <a:pPr marL="577850" marR="5080">
                  <a:lnSpc>
                    <a:spcPct val="100000"/>
                  </a:lnSpc>
                  <a:spcBef>
                    <a:spcPts val="600"/>
                  </a:spcBef>
                </a:pPr>
                <a:r>
                  <a:rPr lang="fr-FR" sz="1200" spc="-5">
                    <a:latin typeface="Verdana" panose="020B0604030504040204" pitchFamily="34" charset="0"/>
                    <a:ea typeface="Verdana" panose="020B0604030504040204" pitchFamily="34" charset="0"/>
                    <a:cs typeface="Arial" panose="020B0604020202020204" pitchFamily="34" charset="0"/>
                  </a:rPr>
                  <a:t>« 1 non étiqueté édition »</a:t>
                </a:r>
              </a:p>
              <a:p>
                <a:pPr marL="577850" marR="5080">
                  <a:lnSpc>
                    <a:spcPct val="100000"/>
                  </a:lnSpc>
                  <a:spcBef>
                    <a:spcPts val="600"/>
                  </a:spcBef>
                </a:pPr>
                <a:r>
                  <a:rPr lang="fr-FR" sz="1200">
                    <a:latin typeface="Verdana" panose="020B0604030504040204" pitchFamily="34" charset="0"/>
                    <a:ea typeface="Verdana" panose="020B0604030504040204" pitchFamily="34" charset="0"/>
                    <a:cs typeface="Arial" panose="020B0604020202020204" pitchFamily="34" charset="0"/>
                  </a:rPr>
                  <a:t>«  Téléphone astérisque édition »</a:t>
                </a:r>
              </a:p>
            </p:txBody>
          </p:sp>
        </p:grpSp>
        <p:pic>
          <p:nvPicPr>
            <p:cNvPr id="49" name="Image - Haut-parleur">
              <a:extLst>
                <a:ext uri="{FF2B5EF4-FFF2-40B4-BE49-F238E27FC236}">
                  <a16:creationId xmlns:a16="http://schemas.microsoft.com/office/drawing/2014/main" id="{04DAA575-C2E3-5CB5-B4CD-FE84ACFCE521}"/>
                </a:ext>
                <a:ext uri="{C183D7F6-B498-43B3-948B-1728B52AA6E4}">
                  <adec:decorative xmlns:adec="http://schemas.microsoft.com/office/drawing/2017/decorative" val="1"/>
                </a:ext>
              </a:extLst>
            </p:cNvPr>
            <p:cNvPicPr/>
            <p:nvPr/>
          </p:nvPicPr>
          <p:blipFill>
            <a:blip r:embed="rId4" cstate="print"/>
            <a:stretch>
              <a:fillRect/>
            </a:stretch>
          </p:blipFill>
          <p:spPr>
            <a:xfrm>
              <a:off x="5734458" y="3517351"/>
              <a:ext cx="457200" cy="457200"/>
            </a:xfrm>
            <a:prstGeom prst="rect">
              <a:avLst/>
            </a:prstGeom>
          </p:spPr>
        </p:pic>
      </p:grpSp>
      <p:grpSp>
        <p:nvGrpSpPr>
          <p:cNvPr id="52" name="Aperçu au lecteur d'écran - corrigé">
            <a:extLst>
              <a:ext uri="{FF2B5EF4-FFF2-40B4-BE49-F238E27FC236}">
                <a16:creationId xmlns:a16="http://schemas.microsoft.com/office/drawing/2014/main" id="{5C2FE026-BD54-8423-1956-160F5D8EA47E}"/>
              </a:ext>
              <a:ext uri="{C183D7F6-B498-43B3-948B-1728B52AA6E4}">
                <adec:decorative xmlns:adec="http://schemas.microsoft.com/office/drawing/2017/decorative" val="1"/>
              </a:ext>
            </a:extLst>
          </p:cNvPr>
          <p:cNvGrpSpPr/>
          <p:nvPr/>
        </p:nvGrpSpPr>
        <p:grpSpPr>
          <a:xfrm>
            <a:off x="5473278" y="1185925"/>
            <a:ext cx="3528060" cy="1762219"/>
            <a:chOff x="5473278" y="831944"/>
            <a:chExt cx="3528060" cy="1762219"/>
          </a:xfrm>
        </p:grpSpPr>
        <p:grpSp>
          <p:nvGrpSpPr>
            <p:cNvPr id="53" name="Groupe 52">
              <a:extLst>
                <a:ext uri="{FF2B5EF4-FFF2-40B4-BE49-F238E27FC236}">
                  <a16:creationId xmlns:a16="http://schemas.microsoft.com/office/drawing/2014/main" id="{7A521353-5863-5BA7-18A5-163B25800AA4}"/>
                </a:ext>
              </a:extLst>
            </p:cNvPr>
            <p:cNvGrpSpPr/>
            <p:nvPr/>
          </p:nvGrpSpPr>
          <p:grpSpPr>
            <a:xfrm>
              <a:off x="5473278" y="831944"/>
              <a:ext cx="3528060" cy="1762219"/>
              <a:chOff x="5219700" y="1273507"/>
              <a:chExt cx="3528060" cy="1762219"/>
            </a:xfrm>
            <a:solidFill>
              <a:schemeClr val="bg1"/>
            </a:solidFill>
          </p:grpSpPr>
          <p:sp>
            <p:nvSpPr>
              <p:cNvPr id="56" name="object 6">
                <a:extLst>
                  <a:ext uri="{FF2B5EF4-FFF2-40B4-BE49-F238E27FC236}">
                    <a16:creationId xmlns:a16="http://schemas.microsoft.com/office/drawing/2014/main" id="{1FDF4BE4-A436-5D67-C76C-3940CA2219F6}"/>
                  </a:ext>
                  <a:ext uri="{C183D7F6-B498-43B3-948B-1728B52AA6E4}">
                    <adec:decorative xmlns:adec="http://schemas.microsoft.com/office/drawing/2017/decorative" val="1"/>
                  </a:ext>
                </a:extLst>
              </p:cNvPr>
              <p:cNvSpPr/>
              <p:nvPr/>
            </p:nvSpPr>
            <p:spPr>
              <a:xfrm>
                <a:off x="5219700" y="1273507"/>
                <a:ext cx="3528060" cy="1762219"/>
              </a:xfrm>
              <a:custGeom>
                <a:avLst/>
                <a:gdLst/>
                <a:ahLst/>
                <a:cxnLst/>
                <a:rect l="l" t="t" r="r" b="b"/>
                <a:pathLst>
                  <a:path w="3528059" h="1409700">
                    <a:moveTo>
                      <a:pt x="0" y="234950"/>
                    </a:moveTo>
                    <a:lnTo>
                      <a:pt x="4771" y="187589"/>
                    </a:lnTo>
                    <a:lnTo>
                      <a:pt x="18458" y="143482"/>
                    </a:lnTo>
                    <a:lnTo>
                      <a:pt x="40116" y="103571"/>
                    </a:lnTo>
                    <a:lnTo>
                      <a:pt x="68802" y="68802"/>
                    </a:lnTo>
                    <a:lnTo>
                      <a:pt x="103571" y="40116"/>
                    </a:lnTo>
                    <a:lnTo>
                      <a:pt x="143482" y="18458"/>
                    </a:lnTo>
                    <a:lnTo>
                      <a:pt x="187589" y="4771"/>
                    </a:lnTo>
                    <a:lnTo>
                      <a:pt x="234950" y="0"/>
                    </a:lnTo>
                    <a:lnTo>
                      <a:pt x="3293109" y="0"/>
                    </a:lnTo>
                    <a:lnTo>
                      <a:pt x="3340470" y="4771"/>
                    </a:lnTo>
                    <a:lnTo>
                      <a:pt x="3384577" y="18458"/>
                    </a:lnTo>
                    <a:lnTo>
                      <a:pt x="3424488" y="40116"/>
                    </a:lnTo>
                    <a:lnTo>
                      <a:pt x="3459257" y="68802"/>
                    </a:lnTo>
                    <a:lnTo>
                      <a:pt x="3487943" y="103571"/>
                    </a:lnTo>
                    <a:lnTo>
                      <a:pt x="3509601" y="143482"/>
                    </a:lnTo>
                    <a:lnTo>
                      <a:pt x="3523288" y="187589"/>
                    </a:lnTo>
                    <a:lnTo>
                      <a:pt x="3528059" y="234950"/>
                    </a:lnTo>
                    <a:lnTo>
                      <a:pt x="3528059" y="1174749"/>
                    </a:lnTo>
                    <a:lnTo>
                      <a:pt x="3523288" y="1222110"/>
                    </a:lnTo>
                    <a:lnTo>
                      <a:pt x="3509601" y="1266217"/>
                    </a:lnTo>
                    <a:lnTo>
                      <a:pt x="3487943" y="1306128"/>
                    </a:lnTo>
                    <a:lnTo>
                      <a:pt x="3459257" y="1340897"/>
                    </a:lnTo>
                    <a:lnTo>
                      <a:pt x="3424488" y="1369583"/>
                    </a:lnTo>
                    <a:lnTo>
                      <a:pt x="3384577" y="1391241"/>
                    </a:lnTo>
                    <a:lnTo>
                      <a:pt x="3340470" y="1404928"/>
                    </a:lnTo>
                    <a:lnTo>
                      <a:pt x="3293109" y="1409699"/>
                    </a:lnTo>
                    <a:lnTo>
                      <a:pt x="234950" y="1409699"/>
                    </a:lnTo>
                    <a:lnTo>
                      <a:pt x="187589" y="1404928"/>
                    </a:lnTo>
                    <a:lnTo>
                      <a:pt x="143482" y="1391241"/>
                    </a:lnTo>
                    <a:lnTo>
                      <a:pt x="103571" y="1369583"/>
                    </a:lnTo>
                    <a:lnTo>
                      <a:pt x="68802" y="1340897"/>
                    </a:lnTo>
                    <a:lnTo>
                      <a:pt x="40116" y="1306128"/>
                    </a:lnTo>
                    <a:lnTo>
                      <a:pt x="18458" y="1266217"/>
                    </a:lnTo>
                    <a:lnTo>
                      <a:pt x="4771" y="1222110"/>
                    </a:lnTo>
                    <a:lnTo>
                      <a:pt x="0" y="1174749"/>
                    </a:lnTo>
                    <a:lnTo>
                      <a:pt x="0" y="234950"/>
                    </a:lnTo>
                    <a:close/>
                  </a:path>
                </a:pathLst>
              </a:custGeom>
              <a:grpFill/>
              <a:ln w="12700">
                <a:solidFill>
                  <a:srgbClr val="000000"/>
                </a:solidFill>
              </a:ln>
            </p:spPr>
            <p:txBody>
              <a:bodyPr wrap="square" lIns="0" tIns="0" rIns="0" bIns="0" rtlCol="0"/>
              <a:lstStyle/>
              <a:p>
                <a:endParaRPr lang="fr-FR"/>
              </a:p>
            </p:txBody>
          </p:sp>
          <p:sp>
            <p:nvSpPr>
              <p:cNvPr id="57" name="Texte - Aperçu au lecteur d'écran">
                <a:extLst>
                  <a:ext uri="{FF2B5EF4-FFF2-40B4-BE49-F238E27FC236}">
                    <a16:creationId xmlns:a16="http://schemas.microsoft.com/office/drawing/2014/main" id="{70C7F150-1668-B950-6C98-38C54B6E349E}"/>
                  </a:ext>
                </a:extLst>
              </p:cNvPr>
              <p:cNvSpPr txBox="1"/>
              <p:nvPr/>
            </p:nvSpPr>
            <p:spPr>
              <a:xfrm>
                <a:off x="5308108" y="1455944"/>
                <a:ext cx="3386329" cy="1323439"/>
              </a:xfrm>
              <a:prstGeom prst="rect">
                <a:avLst/>
              </a:prstGeom>
              <a:grpFill/>
            </p:spPr>
            <p:txBody>
              <a:bodyPr wrap="square">
                <a:spAutoFit/>
              </a:bodyPr>
              <a:lstStyle/>
              <a:p>
                <a:pPr marL="12700" marR="5080">
                  <a:lnSpc>
                    <a:spcPct val="100000"/>
                  </a:lnSpc>
                </a:pPr>
                <a:r>
                  <a:rPr lang="fr-FR" sz="1400" b="1" spc="-5">
                    <a:latin typeface="Verdana" panose="020B0604030504040204" pitchFamily="34" charset="0"/>
                    <a:ea typeface="Verdana" panose="020B0604030504040204" pitchFamily="34" charset="0"/>
                    <a:cs typeface="Arial" panose="020B0604020202020204" pitchFamily="34" charset="0"/>
                  </a:rPr>
                  <a:t>Aperçu</a:t>
                </a:r>
                <a:r>
                  <a:rPr lang="fr-FR" sz="1400" b="1" spc="25">
                    <a:latin typeface="Verdana" panose="020B0604030504040204" pitchFamily="34" charset="0"/>
                    <a:ea typeface="Verdana" panose="020B0604030504040204" pitchFamily="34" charset="0"/>
                    <a:cs typeface="Arial" panose="020B0604020202020204" pitchFamily="34" charset="0"/>
                  </a:rPr>
                  <a:t> au lecteur d’écran </a:t>
                </a:r>
                <a:r>
                  <a:rPr lang="fr-FR" sz="1400" b="1">
                    <a:latin typeface="Verdana" panose="020B0604030504040204" pitchFamily="34" charset="0"/>
                    <a:ea typeface="Verdana" panose="020B0604030504040204" pitchFamily="34" charset="0"/>
                    <a:cs typeface="Arial" panose="020B0604020202020204" pitchFamily="34" charset="0"/>
                  </a:rPr>
                  <a:t>:</a:t>
                </a:r>
                <a:endParaRPr lang="fr-FR" sz="1400" b="1" spc="10">
                  <a:latin typeface="Verdana" panose="020B0604030504040204" pitchFamily="34" charset="0"/>
                  <a:ea typeface="Verdana" panose="020B0604030504040204" pitchFamily="34" charset="0"/>
                  <a:cs typeface="Arial" panose="020B0604020202020204" pitchFamily="34" charset="0"/>
                </a:endParaRPr>
              </a:p>
              <a:p>
                <a:pPr marL="298450" marR="5080" indent="-285750">
                  <a:lnSpc>
                    <a:spcPct val="100000"/>
                  </a:lnSpc>
                  <a:spcBef>
                    <a:spcPts val="600"/>
                  </a:spcBef>
                  <a:buFont typeface="Arial" panose="020B0604020202020204" pitchFamily="34" charset="0"/>
                  <a:buChar char="•"/>
                </a:pPr>
                <a:r>
                  <a:rPr lang="fr-FR" sz="1400" spc="-5">
                    <a:latin typeface="Verdana" panose="020B0604030504040204" pitchFamily="34" charset="0"/>
                    <a:ea typeface="Verdana" panose="020B0604030504040204" pitchFamily="34" charset="0"/>
                    <a:cs typeface="Arial" panose="020B0604020202020204" pitchFamily="34" charset="0"/>
                  </a:rPr>
                  <a:t>tous </a:t>
                </a:r>
                <a:r>
                  <a:rPr lang="fr-FR" sz="1400">
                    <a:latin typeface="Verdana" panose="020B0604030504040204" pitchFamily="34" charset="0"/>
                    <a:ea typeface="Verdana" panose="020B0604030504040204" pitchFamily="34" charset="0"/>
                    <a:cs typeface="Arial" panose="020B0604020202020204" pitchFamily="34" charset="0"/>
                  </a:rPr>
                  <a:t>les</a:t>
                </a:r>
                <a:r>
                  <a:rPr lang="fr-FR" sz="1400" spc="10">
                    <a:latin typeface="Verdana" panose="020B0604030504040204" pitchFamily="34" charset="0"/>
                    <a:ea typeface="Verdana" panose="020B0604030504040204" pitchFamily="34" charset="0"/>
                    <a:cs typeface="Arial" panose="020B0604020202020204" pitchFamily="34" charset="0"/>
                  </a:rPr>
                  <a:t> </a:t>
                </a:r>
                <a:r>
                  <a:rPr lang="fr-FR" sz="1400" spc="-5">
                    <a:latin typeface="Verdana" panose="020B0604030504040204" pitchFamily="34" charset="0"/>
                    <a:ea typeface="Verdana" panose="020B0604030504040204" pitchFamily="34" charset="0"/>
                    <a:cs typeface="Arial" panose="020B0604020202020204" pitchFamily="34" charset="0"/>
                  </a:rPr>
                  <a:t>champs</a:t>
                </a:r>
                <a:r>
                  <a:rPr lang="fr-FR" sz="1400" spc="15">
                    <a:latin typeface="Verdana" panose="020B0604030504040204" pitchFamily="34" charset="0"/>
                    <a:ea typeface="Verdana" panose="020B0604030504040204" pitchFamily="34" charset="0"/>
                    <a:cs typeface="Arial" panose="020B0604020202020204" pitchFamily="34" charset="0"/>
                  </a:rPr>
                  <a:t> </a:t>
                </a:r>
                <a:r>
                  <a:rPr lang="fr-FR" sz="1400" spc="-5">
                    <a:latin typeface="Verdana" panose="020B0604030504040204" pitchFamily="34" charset="0"/>
                    <a:ea typeface="Verdana" panose="020B0604030504040204" pitchFamily="34" charset="0"/>
                    <a:cs typeface="Arial" panose="020B0604020202020204" pitchFamily="34" charset="0"/>
                  </a:rPr>
                  <a:t>sont</a:t>
                </a:r>
                <a:r>
                  <a:rPr lang="fr-FR" sz="1400">
                    <a:latin typeface="Verdana" panose="020B0604030504040204" pitchFamily="34" charset="0"/>
                    <a:ea typeface="Verdana" panose="020B0604030504040204" pitchFamily="34" charset="0"/>
                    <a:cs typeface="Arial" panose="020B0604020202020204" pitchFamily="34" charset="0"/>
                  </a:rPr>
                  <a:t> </a:t>
                </a:r>
                <a:r>
                  <a:rPr lang="fr-FR" sz="1400" spc="-5">
                    <a:latin typeface="Verdana" panose="020B0604030504040204" pitchFamily="34" charset="0"/>
                    <a:ea typeface="Verdana" panose="020B0604030504040204" pitchFamily="34" charset="0"/>
                    <a:cs typeface="Arial" panose="020B0604020202020204" pitchFamily="34" charset="0"/>
                  </a:rPr>
                  <a:t>correctement </a:t>
                </a:r>
                <a:r>
                  <a:rPr lang="fr-FR" sz="1400" spc="-315">
                    <a:latin typeface="Verdana" panose="020B0604030504040204" pitchFamily="34" charset="0"/>
                    <a:ea typeface="Verdana" panose="020B0604030504040204" pitchFamily="34" charset="0"/>
                    <a:cs typeface="Arial" panose="020B0604020202020204" pitchFamily="34" charset="0"/>
                  </a:rPr>
                  <a:t> </a:t>
                </a:r>
                <a:r>
                  <a:rPr lang="fr-FR" sz="1400" spc="-5">
                    <a:latin typeface="Verdana" panose="020B0604030504040204" pitchFamily="34" charset="0"/>
                    <a:ea typeface="Verdana" panose="020B0604030504040204" pitchFamily="34" charset="0"/>
                    <a:cs typeface="Arial" panose="020B0604020202020204" pitchFamily="34" charset="0"/>
                  </a:rPr>
                  <a:t>étiquetés</a:t>
                </a:r>
              </a:p>
              <a:p>
                <a:pPr marL="298450" marR="5080" indent="-285750">
                  <a:lnSpc>
                    <a:spcPct val="100000"/>
                  </a:lnSpc>
                  <a:spcBef>
                    <a:spcPts val="600"/>
                  </a:spcBef>
                  <a:buFont typeface="Arial" panose="020B0604020202020204" pitchFamily="34" charset="0"/>
                  <a:buChar char="•"/>
                </a:pPr>
                <a:r>
                  <a:rPr lang="fr-FR" sz="1400">
                    <a:latin typeface="Verdana" panose="020B0604030504040204" pitchFamily="34" charset="0"/>
                    <a:ea typeface="Verdana" panose="020B0604030504040204" pitchFamily="34" charset="0"/>
                    <a:cs typeface="Arial" panose="020B0604020202020204" pitchFamily="34" charset="0"/>
                  </a:rPr>
                  <a:t>l’utilisateur </a:t>
                </a:r>
                <a:r>
                  <a:rPr lang="fr-FR" sz="1400" spc="-5">
                    <a:latin typeface="Verdana" panose="020B0604030504040204" pitchFamily="34" charset="0"/>
                    <a:ea typeface="Verdana" panose="020B0604030504040204" pitchFamily="34" charset="0"/>
                    <a:cs typeface="Arial" panose="020B0604020202020204" pitchFamily="34" charset="0"/>
                  </a:rPr>
                  <a:t>perçoit </a:t>
                </a:r>
                <a:r>
                  <a:rPr lang="fr-FR" sz="1400">
                    <a:latin typeface="Verdana" panose="020B0604030504040204" pitchFamily="34" charset="0"/>
                    <a:ea typeface="Verdana" panose="020B0604030504040204" pitchFamily="34" charset="0"/>
                    <a:cs typeface="Arial" panose="020B0604020202020204" pitchFamily="34" charset="0"/>
                  </a:rPr>
                  <a:t>la nature de </a:t>
                </a:r>
                <a:r>
                  <a:rPr lang="fr-FR" sz="1400" spc="5">
                    <a:latin typeface="Verdana" panose="020B0604030504040204" pitchFamily="34" charset="0"/>
                    <a:ea typeface="Verdana" panose="020B0604030504040204" pitchFamily="34" charset="0"/>
                    <a:cs typeface="Arial" panose="020B0604020202020204" pitchFamily="34" charset="0"/>
                  </a:rPr>
                  <a:t> </a:t>
                </a:r>
                <a:r>
                  <a:rPr lang="fr-FR" sz="1400">
                    <a:latin typeface="Verdana" panose="020B0604030504040204" pitchFamily="34" charset="0"/>
                    <a:ea typeface="Verdana" panose="020B0604030504040204" pitchFamily="34" charset="0"/>
                    <a:cs typeface="Arial" panose="020B0604020202020204" pitchFamily="34" charset="0"/>
                  </a:rPr>
                  <a:t>chaque</a:t>
                </a:r>
                <a:r>
                  <a:rPr lang="fr-FR" sz="1400" spc="-15">
                    <a:latin typeface="Verdana" panose="020B0604030504040204" pitchFamily="34" charset="0"/>
                    <a:ea typeface="Verdana" panose="020B0604030504040204" pitchFamily="34" charset="0"/>
                    <a:cs typeface="Arial" panose="020B0604020202020204" pitchFamily="34" charset="0"/>
                  </a:rPr>
                  <a:t> </a:t>
                </a:r>
                <a:r>
                  <a:rPr lang="fr-FR" sz="1400" spc="-5">
                    <a:latin typeface="Verdana" panose="020B0604030504040204" pitchFamily="34" charset="0"/>
                    <a:ea typeface="Verdana" panose="020B0604030504040204" pitchFamily="34" charset="0"/>
                    <a:cs typeface="Arial" panose="020B0604020202020204" pitchFamily="34" charset="0"/>
                  </a:rPr>
                  <a:t>champ</a:t>
                </a:r>
                <a:r>
                  <a:rPr lang="fr-FR" sz="1400" spc="5">
                    <a:latin typeface="Verdana" panose="020B0604030504040204" pitchFamily="34" charset="0"/>
                    <a:ea typeface="Verdana" panose="020B0604030504040204" pitchFamily="34" charset="0"/>
                    <a:cs typeface="Arial" panose="020B0604020202020204" pitchFamily="34" charset="0"/>
                  </a:rPr>
                  <a:t> </a:t>
                </a:r>
                <a:r>
                  <a:rPr lang="fr-FR" sz="1400">
                    <a:latin typeface="Verdana" panose="020B0604030504040204" pitchFamily="34" charset="0"/>
                    <a:ea typeface="Verdana" panose="020B0604030504040204" pitchFamily="34" charset="0"/>
                    <a:cs typeface="Arial" panose="020B0604020202020204" pitchFamily="34" charset="0"/>
                  </a:rPr>
                  <a:t>de</a:t>
                </a:r>
                <a:r>
                  <a:rPr lang="fr-FR" sz="1400" spc="10">
                    <a:latin typeface="Verdana" panose="020B0604030504040204" pitchFamily="34" charset="0"/>
                    <a:ea typeface="Verdana" panose="020B0604030504040204" pitchFamily="34" charset="0"/>
                    <a:cs typeface="Arial" panose="020B0604020202020204" pitchFamily="34" charset="0"/>
                  </a:rPr>
                  <a:t> </a:t>
                </a:r>
                <a:r>
                  <a:rPr lang="fr-FR" sz="1400" spc="-5">
                    <a:latin typeface="Verdana" panose="020B0604030504040204" pitchFamily="34" charset="0"/>
                    <a:ea typeface="Verdana" panose="020B0604030504040204" pitchFamily="34" charset="0"/>
                    <a:cs typeface="Arial" panose="020B0604020202020204" pitchFamily="34" charset="0"/>
                  </a:rPr>
                  <a:t>saisie</a:t>
                </a:r>
                <a:endParaRPr lang="fr-FR" sz="1400">
                  <a:latin typeface="Verdana" panose="020B0604030504040204" pitchFamily="34" charset="0"/>
                  <a:ea typeface="Verdana" panose="020B0604030504040204" pitchFamily="34" charset="0"/>
                  <a:cs typeface="Arial" panose="020B0604020202020204" pitchFamily="34" charset="0"/>
                </a:endParaRPr>
              </a:p>
            </p:txBody>
          </p:sp>
        </p:grpSp>
        <p:pic>
          <p:nvPicPr>
            <p:cNvPr id="54" name="object 9">
              <a:extLst>
                <a:ext uri="{FF2B5EF4-FFF2-40B4-BE49-F238E27FC236}">
                  <a16:creationId xmlns:a16="http://schemas.microsoft.com/office/drawing/2014/main" id="{90D8699E-8026-2626-2C9A-38FB2684CBB3}"/>
                </a:ext>
                <a:ext uri="{C183D7F6-B498-43B3-948B-1728B52AA6E4}">
                  <adec:decorative xmlns:adec="http://schemas.microsoft.com/office/drawing/2017/decorative" val="1"/>
                </a:ext>
              </a:extLst>
            </p:cNvPr>
            <p:cNvPicPr/>
            <p:nvPr/>
          </p:nvPicPr>
          <p:blipFill>
            <a:blip r:embed="rId5" cstate="print"/>
            <a:stretch>
              <a:fillRect/>
            </a:stretch>
          </p:blipFill>
          <p:spPr>
            <a:xfrm>
              <a:off x="5658239" y="1378978"/>
              <a:ext cx="224397" cy="179703"/>
            </a:xfrm>
            <a:prstGeom prst="rect">
              <a:avLst/>
            </a:prstGeom>
            <a:solidFill>
              <a:schemeClr val="bg1"/>
            </a:solidFill>
          </p:spPr>
        </p:pic>
        <p:pic>
          <p:nvPicPr>
            <p:cNvPr id="55" name="object 9">
              <a:extLst>
                <a:ext uri="{FF2B5EF4-FFF2-40B4-BE49-F238E27FC236}">
                  <a16:creationId xmlns:a16="http://schemas.microsoft.com/office/drawing/2014/main" id="{9B45956C-C455-D66B-0442-95EC4603E2AD}"/>
                </a:ext>
                <a:ext uri="{C183D7F6-B498-43B3-948B-1728B52AA6E4}">
                  <adec:decorative xmlns:adec="http://schemas.microsoft.com/office/drawing/2017/decorative" val="1"/>
                </a:ext>
              </a:extLst>
            </p:cNvPr>
            <p:cNvPicPr/>
            <p:nvPr/>
          </p:nvPicPr>
          <p:blipFill>
            <a:blip r:embed="rId5" cstate="print"/>
            <a:stretch>
              <a:fillRect/>
            </a:stretch>
          </p:blipFill>
          <p:spPr>
            <a:xfrm>
              <a:off x="5658239" y="1878745"/>
              <a:ext cx="224397" cy="179703"/>
            </a:xfrm>
            <a:prstGeom prst="rect">
              <a:avLst/>
            </a:prstGeom>
            <a:solidFill>
              <a:schemeClr val="bg1"/>
            </a:solidFill>
          </p:spPr>
        </p:pic>
      </p:grpSp>
      <p:grpSp>
        <p:nvGrpSpPr>
          <p:cNvPr id="58" name="Code - corrigé">
            <a:extLst>
              <a:ext uri="{FF2B5EF4-FFF2-40B4-BE49-F238E27FC236}">
                <a16:creationId xmlns:a16="http://schemas.microsoft.com/office/drawing/2014/main" id="{466F9F5D-5CC5-48AD-B66D-C0B482922C98}"/>
              </a:ext>
              <a:ext uri="{C183D7F6-B498-43B3-948B-1728B52AA6E4}">
                <adec:decorative xmlns:adec="http://schemas.microsoft.com/office/drawing/2017/decorative" val="1"/>
              </a:ext>
            </a:extLst>
          </p:cNvPr>
          <p:cNvGrpSpPr/>
          <p:nvPr/>
        </p:nvGrpSpPr>
        <p:grpSpPr>
          <a:xfrm>
            <a:off x="327152" y="3029338"/>
            <a:ext cx="5517139" cy="1392689"/>
            <a:chOff x="263393" y="2697429"/>
            <a:chExt cx="5517139" cy="1392689"/>
          </a:xfrm>
        </p:grpSpPr>
        <p:sp>
          <p:nvSpPr>
            <p:cNvPr id="59" name="object 5">
              <a:extLst>
                <a:ext uri="{FF2B5EF4-FFF2-40B4-BE49-F238E27FC236}">
                  <a16:creationId xmlns:a16="http://schemas.microsoft.com/office/drawing/2014/main" id="{4478A909-12ED-A452-6FF1-D546160AC513}"/>
                </a:ext>
              </a:extLst>
            </p:cNvPr>
            <p:cNvSpPr txBox="1"/>
            <p:nvPr/>
          </p:nvSpPr>
          <p:spPr>
            <a:xfrm>
              <a:off x="263393" y="2697429"/>
              <a:ext cx="5517139" cy="1392689"/>
            </a:xfrm>
            <a:prstGeom prst="rect">
              <a:avLst/>
            </a:prstGeom>
            <a:solidFill>
              <a:schemeClr val="tx1"/>
            </a:solidFill>
            <a:ln w="3175">
              <a:solidFill>
                <a:srgbClr val="FFFFFF"/>
              </a:solidFill>
            </a:ln>
          </p:spPr>
          <p:txBody>
            <a:bodyPr vert="horz" wrap="square" lIns="0" tIns="38100" rIns="0" bIns="0" rtlCol="0">
              <a:spAutoFit/>
            </a:bodyPr>
            <a:lstStyle/>
            <a:p>
              <a:pPr marL="91440">
                <a:lnSpc>
                  <a:spcPct val="100000"/>
                </a:lnSpc>
                <a:spcBef>
                  <a:spcPts val="300"/>
                </a:spcBef>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label</a:t>
              </a:r>
              <a:r>
                <a:rPr sz="1100" spc="-15">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for</a:t>
              </a:r>
              <a:r>
                <a:rPr sz="1100">
                  <a:solidFill>
                    <a:srgbClr val="FFFFFF"/>
                  </a:solidFill>
                  <a:latin typeface="Verdana" panose="020B0604030504040204" pitchFamily="34" charset="0"/>
                  <a:ea typeface="Verdana" panose="020B0604030504040204" pitchFamily="34" charset="0"/>
                  <a:cs typeface="Consolas"/>
                </a:rPr>
                <a:t>="</a:t>
              </a:r>
              <a:r>
                <a:rPr lang="fr-FR" sz="1100">
                  <a:solidFill>
                    <a:srgbClr val="C7815E"/>
                  </a:solidFill>
                  <a:latin typeface="Verdana" panose="020B0604030504040204" pitchFamily="34" charset="0"/>
                  <a:ea typeface="Verdana" panose="020B0604030504040204" pitchFamily="34" charset="0"/>
                  <a:cs typeface="Consolas"/>
                </a:rPr>
                <a:t>adresse</a:t>
              </a:r>
              <a:r>
                <a:rPr sz="1100">
                  <a:solidFill>
                    <a:srgbClr val="FFFFFF"/>
                  </a:solidFill>
                  <a:latin typeface="Verdana" panose="020B0604030504040204" pitchFamily="34" charset="0"/>
                  <a:ea typeface="Verdana" panose="020B0604030504040204" pitchFamily="34" charset="0"/>
                  <a:cs typeface="Consolas"/>
                </a:rPr>
                <a:t>"&gt;</a:t>
              </a:r>
              <a:r>
                <a:rPr lang="fr-FR" sz="1100">
                  <a:solidFill>
                    <a:srgbClr val="FFFFFF"/>
                  </a:solidFill>
                  <a:latin typeface="Verdana" panose="020B0604030504040204" pitchFamily="34" charset="0"/>
                  <a:ea typeface="Verdana" panose="020B0604030504040204" pitchFamily="34" charset="0"/>
                  <a:cs typeface="Consolas"/>
                </a:rPr>
                <a:t>Adresse</a:t>
              </a:r>
              <a:r>
                <a:rPr sz="1100" spc="-10">
                  <a:solidFill>
                    <a:srgbClr val="FFFFFF"/>
                  </a:solidFill>
                  <a:latin typeface="Verdana" panose="020B0604030504040204" pitchFamily="34" charset="0"/>
                  <a:ea typeface="Verdana" panose="020B0604030504040204" pitchFamily="34" charset="0"/>
                  <a:cs typeface="Consolas"/>
                </a:rPr>
                <a:t> </a:t>
              </a: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label</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marL="9144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input</a:t>
              </a:r>
              <a:r>
                <a:rPr sz="1100" spc="-20">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id</a:t>
              </a:r>
              <a:r>
                <a:rPr sz="1100">
                  <a:solidFill>
                    <a:srgbClr val="FFFFFF"/>
                  </a:solidFill>
                  <a:latin typeface="Verdana" panose="020B0604030504040204" pitchFamily="34" charset="0"/>
                  <a:ea typeface="Verdana" panose="020B0604030504040204" pitchFamily="34" charset="0"/>
                  <a:cs typeface="Consolas"/>
                </a:rPr>
                <a:t>="</a:t>
              </a:r>
              <a:r>
                <a:rPr lang="fr-FR" sz="1100">
                  <a:solidFill>
                    <a:srgbClr val="C7815E"/>
                  </a:solidFill>
                  <a:latin typeface="Verdana" panose="020B0604030504040204" pitchFamily="34" charset="0"/>
                  <a:ea typeface="Verdana" panose="020B0604030504040204" pitchFamily="34" charset="0"/>
                  <a:cs typeface="Consolas"/>
                </a:rPr>
                <a:t>adresse</a:t>
              </a:r>
              <a:r>
                <a:rPr sz="1100">
                  <a:solidFill>
                    <a:srgbClr val="FFFFFF"/>
                  </a:solidFill>
                  <a:latin typeface="Verdana" panose="020B0604030504040204" pitchFamily="34" charset="0"/>
                  <a:ea typeface="Verdana" panose="020B0604030504040204" pitchFamily="34" charset="0"/>
                  <a:cs typeface="Consolas"/>
                </a:rPr>
                <a:t>"</a:t>
              </a:r>
              <a:r>
                <a:rPr sz="1100" spc="-20">
                  <a:solidFill>
                    <a:srgbClr val="FFFFF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type</a:t>
              </a:r>
              <a:r>
                <a:rPr sz="1100" spc="-5">
                  <a:solidFill>
                    <a:srgbClr val="FFFFFF"/>
                  </a:solidFill>
                  <a:latin typeface="Verdana" panose="020B0604030504040204" pitchFamily="34" charset="0"/>
                  <a:ea typeface="Verdana" panose="020B0604030504040204" pitchFamily="34" charset="0"/>
                  <a:cs typeface="Consolas"/>
                </a:rPr>
                <a:t>="</a:t>
              </a:r>
              <a:r>
                <a:rPr sz="1100" spc="-5">
                  <a:solidFill>
                    <a:srgbClr val="C7815E"/>
                  </a:solidFill>
                  <a:latin typeface="Verdana" panose="020B0604030504040204" pitchFamily="34" charset="0"/>
                  <a:ea typeface="Verdana" panose="020B0604030504040204" pitchFamily="34" charset="0"/>
                  <a:cs typeface="Consolas"/>
                </a:rPr>
                <a:t>text</a:t>
              </a:r>
              <a:r>
                <a:rPr sz="1100" spc="-5">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a:lnSpc>
                  <a:spcPct val="100000"/>
                </a:lnSpc>
                <a:spcBef>
                  <a:spcPts val="35"/>
                </a:spcBef>
              </a:pPr>
              <a:endParaRPr sz="1100">
                <a:latin typeface="Verdana" panose="020B0604030504040204" pitchFamily="34" charset="0"/>
                <a:ea typeface="Verdana" panose="020B0604030504040204" pitchFamily="34" charset="0"/>
                <a:cs typeface="Consolas"/>
              </a:endParaRPr>
            </a:p>
            <a:p>
              <a:pPr marL="9144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label</a:t>
              </a:r>
              <a:r>
                <a:rPr sz="1100">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for</a:t>
              </a:r>
              <a:r>
                <a:rPr sz="1100">
                  <a:solidFill>
                    <a:srgbClr val="FFFFFF"/>
                  </a:solidFill>
                  <a:latin typeface="Verdana" panose="020B0604030504040204" pitchFamily="34" charset="0"/>
                  <a:ea typeface="Verdana" panose="020B0604030504040204" pitchFamily="34" charset="0"/>
                  <a:cs typeface="Consolas"/>
                </a:rPr>
                <a:t>="</a:t>
              </a:r>
              <a:r>
                <a:rPr lang="fr-FR" sz="1100" err="1">
                  <a:solidFill>
                    <a:srgbClr val="C7815E"/>
                  </a:solidFill>
                  <a:latin typeface="Verdana" panose="020B0604030504040204" pitchFamily="34" charset="0"/>
                  <a:ea typeface="Verdana" panose="020B0604030504040204" pitchFamily="34" charset="0"/>
                  <a:cs typeface="Consolas"/>
                </a:rPr>
                <a:t>complement</a:t>
              </a:r>
              <a:r>
                <a:rPr lang="fr-FR" sz="1100">
                  <a:solidFill>
                    <a:srgbClr val="C7815E"/>
                  </a:solidFill>
                  <a:latin typeface="Verdana" panose="020B0604030504040204" pitchFamily="34" charset="0"/>
                  <a:ea typeface="Verdana" panose="020B0604030504040204" pitchFamily="34" charset="0"/>
                  <a:cs typeface="Consolas"/>
                </a:rPr>
                <a:t>-adresse</a:t>
              </a:r>
              <a:r>
                <a:rPr sz="1100">
                  <a:solidFill>
                    <a:srgbClr val="FFFFFF"/>
                  </a:solidFill>
                  <a:latin typeface="Verdana" panose="020B0604030504040204" pitchFamily="34" charset="0"/>
                  <a:ea typeface="Verdana" panose="020B0604030504040204" pitchFamily="34" charset="0"/>
                  <a:cs typeface="Consolas"/>
                </a:rPr>
                <a:t>"&gt;</a:t>
              </a:r>
              <a:r>
                <a:rPr lang="fr-FR" sz="1100">
                  <a:solidFill>
                    <a:srgbClr val="FFFFFF"/>
                  </a:solidFill>
                  <a:latin typeface="Verdana" panose="020B0604030504040204" pitchFamily="34" charset="0"/>
                  <a:ea typeface="Verdana" panose="020B0604030504040204" pitchFamily="34" charset="0"/>
                  <a:cs typeface="Consolas"/>
                </a:rPr>
                <a:t>Complément</a:t>
              </a:r>
              <a:r>
                <a:rPr lang="fr-FR" sz="1100" spc="15">
                  <a:solidFill>
                    <a:srgbClr val="FFFFFF"/>
                  </a:solidFill>
                  <a:latin typeface="Verdana" panose="020B0604030504040204" pitchFamily="34" charset="0"/>
                  <a:ea typeface="Verdana" panose="020B0604030504040204" pitchFamily="34" charset="0"/>
                  <a:cs typeface="Consolas"/>
                </a:rPr>
                <a:t> </a:t>
              </a:r>
              <a:r>
                <a:rPr lang="fr-FR" sz="1100">
                  <a:solidFill>
                    <a:srgbClr val="FFFFFF"/>
                  </a:solidFill>
                  <a:latin typeface="Verdana" panose="020B0604030504040204" pitchFamily="34" charset="0"/>
                  <a:ea typeface="Verdana" panose="020B0604030504040204" pitchFamily="34" charset="0"/>
                  <a:cs typeface="Consolas"/>
                </a:rPr>
                <a:t>d’adresse</a:t>
              </a: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label</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marL="9144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input</a:t>
              </a:r>
              <a:r>
                <a:rPr sz="1100" spc="-15">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id</a:t>
              </a:r>
              <a:r>
                <a:rPr sz="1100">
                  <a:solidFill>
                    <a:srgbClr val="FFFFFF"/>
                  </a:solidFill>
                  <a:latin typeface="Verdana" panose="020B0604030504040204" pitchFamily="34" charset="0"/>
                  <a:ea typeface="Verdana" panose="020B0604030504040204" pitchFamily="34" charset="0"/>
                  <a:cs typeface="Consolas"/>
                </a:rPr>
                <a:t>="</a:t>
              </a:r>
              <a:r>
                <a:rPr lang="fr-FR" sz="1100" err="1">
                  <a:solidFill>
                    <a:srgbClr val="C7815E"/>
                  </a:solidFill>
                  <a:latin typeface="Verdana" panose="020B0604030504040204" pitchFamily="34" charset="0"/>
                  <a:ea typeface="Verdana" panose="020B0604030504040204" pitchFamily="34" charset="0"/>
                  <a:cs typeface="Consolas"/>
                </a:rPr>
                <a:t>complement</a:t>
              </a:r>
              <a:r>
                <a:rPr lang="fr-FR" sz="1100">
                  <a:solidFill>
                    <a:srgbClr val="C7815E"/>
                  </a:solidFill>
                  <a:latin typeface="Verdana" panose="020B0604030504040204" pitchFamily="34" charset="0"/>
                  <a:ea typeface="Verdana" panose="020B0604030504040204" pitchFamily="34" charset="0"/>
                  <a:cs typeface="Consolas"/>
                </a:rPr>
                <a:t>-adresse</a:t>
              </a:r>
              <a:r>
                <a:rPr sz="1100">
                  <a:solidFill>
                    <a:srgbClr val="FFFFFF"/>
                  </a:solidFill>
                  <a:latin typeface="Verdana" panose="020B0604030504040204" pitchFamily="34" charset="0"/>
                  <a:ea typeface="Verdana" panose="020B0604030504040204" pitchFamily="34" charset="0"/>
                  <a:cs typeface="Consolas"/>
                </a:rPr>
                <a:t>"</a:t>
              </a:r>
              <a:r>
                <a:rPr sz="1100" spc="-5">
                  <a:solidFill>
                    <a:srgbClr val="FFFFF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type</a:t>
              </a:r>
              <a:r>
                <a:rPr sz="1100">
                  <a:solidFill>
                    <a:srgbClr val="FFFFFF"/>
                  </a:solidFill>
                  <a:latin typeface="Verdana" panose="020B0604030504040204" pitchFamily="34" charset="0"/>
                  <a:ea typeface="Verdana" panose="020B0604030504040204" pitchFamily="34" charset="0"/>
                  <a:cs typeface="Consolas"/>
                </a:rPr>
                <a:t>="</a:t>
              </a:r>
              <a:r>
                <a:rPr sz="1100">
                  <a:solidFill>
                    <a:srgbClr val="C7815E"/>
                  </a:solidFill>
                  <a:latin typeface="Verdana" panose="020B0604030504040204" pitchFamily="34" charset="0"/>
                  <a:ea typeface="Verdana" panose="020B0604030504040204" pitchFamily="34" charset="0"/>
                  <a:cs typeface="Consolas"/>
                </a:rPr>
                <a:t>text</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a:lnSpc>
                  <a:spcPct val="100000"/>
                </a:lnSpc>
                <a:spcBef>
                  <a:spcPts val="35"/>
                </a:spcBef>
              </a:pPr>
              <a:endParaRPr sz="1100">
                <a:latin typeface="Verdana" panose="020B0604030504040204" pitchFamily="34" charset="0"/>
                <a:ea typeface="Verdana" panose="020B0604030504040204" pitchFamily="34" charset="0"/>
                <a:cs typeface="Consolas"/>
              </a:endParaRPr>
            </a:p>
            <a:p>
              <a:pPr marL="9144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label</a:t>
              </a:r>
              <a:r>
                <a:rPr sz="1100" spc="-15">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for</a:t>
              </a:r>
              <a:r>
                <a:rPr sz="1100">
                  <a:solidFill>
                    <a:srgbClr val="FFFFFF"/>
                  </a:solidFill>
                  <a:latin typeface="Verdana" panose="020B0604030504040204" pitchFamily="34" charset="0"/>
                  <a:ea typeface="Verdana" panose="020B0604030504040204" pitchFamily="34" charset="0"/>
                  <a:cs typeface="Consolas"/>
                </a:rPr>
                <a:t>="</a:t>
              </a:r>
              <a:r>
                <a:rPr sz="1100">
                  <a:solidFill>
                    <a:srgbClr val="C7815E"/>
                  </a:solidFill>
                  <a:latin typeface="Verdana" panose="020B0604030504040204" pitchFamily="34" charset="0"/>
                  <a:ea typeface="Verdana" panose="020B0604030504040204" pitchFamily="34" charset="0"/>
                  <a:cs typeface="Consolas"/>
                </a:rPr>
                <a:t>telephone</a:t>
              </a:r>
              <a:r>
                <a:rPr sz="1100">
                  <a:solidFill>
                    <a:srgbClr val="FFFFFF"/>
                  </a:solidFill>
                  <a:latin typeface="Verdana" panose="020B0604030504040204" pitchFamily="34" charset="0"/>
                  <a:ea typeface="Verdana" panose="020B0604030504040204" pitchFamily="34" charset="0"/>
                  <a:cs typeface="Consolas"/>
                </a:rPr>
                <a:t>"</a:t>
              </a:r>
              <a:r>
                <a:rPr sz="1100" spc="-10">
                  <a:solidFill>
                    <a:srgbClr val="FFFFFF"/>
                  </a:solidFill>
                  <a:latin typeface="Verdana" panose="020B0604030504040204" pitchFamily="34" charset="0"/>
                  <a:ea typeface="Verdana" panose="020B0604030504040204" pitchFamily="34" charset="0"/>
                  <a:cs typeface="Consolas"/>
                </a:rPr>
                <a:t> </a:t>
              </a:r>
              <a:r>
                <a:rPr sz="1100">
                  <a:solidFill>
                    <a:srgbClr val="FFFFFF"/>
                  </a:solidFill>
                  <a:latin typeface="Verdana" panose="020B0604030504040204" pitchFamily="34" charset="0"/>
                  <a:ea typeface="Verdana" panose="020B0604030504040204" pitchFamily="34" charset="0"/>
                  <a:cs typeface="Consolas"/>
                </a:rPr>
                <a:t>&gt;</a:t>
              </a:r>
              <a:r>
                <a:rPr lang="fr-FR" sz="1100">
                  <a:solidFill>
                    <a:srgbClr val="FFFFFF"/>
                  </a:solidFill>
                  <a:latin typeface="Verdana" panose="020B0604030504040204" pitchFamily="34" charset="0"/>
                  <a:ea typeface="Verdana" panose="020B0604030504040204" pitchFamily="34" charset="0"/>
                  <a:cs typeface="Consolas"/>
                </a:rPr>
                <a:t>Téléphone</a:t>
              </a:r>
              <a:r>
                <a:rPr sz="1100">
                  <a:solidFill>
                    <a:srgbClr val="FFFFFF"/>
                  </a:solidFill>
                  <a:latin typeface="Verdana" panose="020B0604030504040204" pitchFamily="34" charset="0"/>
                  <a:ea typeface="Verdana" panose="020B0604030504040204" pitchFamily="34" charset="0"/>
                  <a:cs typeface="Consolas"/>
                </a:rPr>
                <a:t> *&lt;/</a:t>
              </a:r>
              <a:r>
                <a:rPr sz="1100">
                  <a:solidFill>
                    <a:srgbClr val="558ED5"/>
                  </a:solidFill>
                  <a:latin typeface="Verdana" panose="020B0604030504040204" pitchFamily="34" charset="0"/>
                  <a:ea typeface="Verdana" panose="020B0604030504040204" pitchFamily="34" charset="0"/>
                </a:rPr>
                <a:t>label</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a:p>
              <a:pPr marL="91440">
                <a:lnSpc>
                  <a:spcPct val="100000"/>
                </a:lnSpc>
              </a:pPr>
              <a:r>
                <a:rPr sz="1100">
                  <a:solidFill>
                    <a:srgbClr val="FFFFFF"/>
                  </a:solidFill>
                  <a:latin typeface="Verdana" panose="020B0604030504040204" pitchFamily="34" charset="0"/>
                  <a:ea typeface="Verdana" panose="020B0604030504040204" pitchFamily="34" charset="0"/>
                  <a:cs typeface="Consolas"/>
                </a:rPr>
                <a:t>&lt;</a:t>
              </a:r>
              <a:r>
                <a:rPr sz="1100">
                  <a:solidFill>
                    <a:srgbClr val="558ED5"/>
                  </a:solidFill>
                  <a:latin typeface="Verdana" panose="020B0604030504040204" pitchFamily="34" charset="0"/>
                  <a:ea typeface="Verdana" panose="020B0604030504040204" pitchFamily="34" charset="0"/>
                </a:rPr>
                <a:t>input</a:t>
              </a:r>
              <a:r>
                <a:rPr sz="1100" spc="-35">
                  <a:solidFill>
                    <a:srgbClr val="00AFE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id</a:t>
              </a:r>
              <a:r>
                <a:rPr sz="1100">
                  <a:solidFill>
                    <a:srgbClr val="FFFFFF"/>
                  </a:solidFill>
                  <a:latin typeface="Verdana" panose="020B0604030504040204" pitchFamily="34" charset="0"/>
                  <a:ea typeface="Verdana" panose="020B0604030504040204" pitchFamily="34" charset="0"/>
                  <a:cs typeface="Consolas"/>
                </a:rPr>
                <a:t>="</a:t>
              </a:r>
              <a:r>
                <a:rPr sz="1100">
                  <a:solidFill>
                    <a:srgbClr val="C7815E"/>
                  </a:solidFill>
                  <a:latin typeface="Verdana" panose="020B0604030504040204" pitchFamily="34" charset="0"/>
                  <a:ea typeface="Verdana" panose="020B0604030504040204" pitchFamily="34" charset="0"/>
                  <a:cs typeface="Consolas"/>
                </a:rPr>
                <a:t>telephone</a:t>
              </a:r>
              <a:r>
                <a:rPr sz="1100">
                  <a:solidFill>
                    <a:srgbClr val="FFFFFF"/>
                  </a:solidFill>
                  <a:latin typeface="Verdana" panose="020B0604030504040204" pitchFamily="34" charset="0"/>
                  <a:ea typeface="Verdana" panose="020B0604030504040204" pitchFamily="34" charset="0"/>
                  <a:cs typeface="Consolas"/>
                </a:rPr>
                <a:t>"</a:t>
              </a:r>
              <a:r>
                <a:rPr sz="1100" spc="-40">
                  <a:solidFill>
                    <a:srgbClr val="FFFFFF"/>
                  </a:solidFill>
                  <a:latin typeface="Verdana" panose="020B0604030504040204" pitchFamily="34" charset="0"/>
                  <a:ea typeface="Verdana" panose="020B0604030504040204" pitchFamily="34" charset="0"/>
                  <a:cs typeface="Consolas"/>
                </a:rPr>
                <a:t> </a:t>
              </a:r>
              <a:r>
                <a:rPr sz="1100" kern="0">
                  <a:solidFill>
                    <a:srgbClr val="1F497D">
                      <a:lumMod val="40000"/>
                      <a:lumOff val="60000"/>
                    </a:srgbClr>
                  </a:solidFill>
                  <a:latin typeface="Verdana" panose="020B0604030504040204" pitchFamily="34" charset="0"/>
                  <a:ea typeface="Verdana" panose="020B0604030504040204" pitchFamily="34" charset="0"/>
                </a:rPr>
                <a:t>type</a:t>
              </a:r>
              <a:r>
                <a:rPr sz="1100">
                  <a:solidFill>
                    <a:srgbClr val="FFFFFF"/>
                  </a:solidFill>
                  <a:latin typeface="Verdana" panose="020B0604030504040204" pitchFamily="34" charset="0"/>
                  <a:ea typeface="Verdana" panose="020B0604030504040204" pitchFamily="34" charset="0"/>
                  <a:cs typeface="Consolas"/>
                </a:rPr>
                <a:t>="</a:t>
              </a:r>
              <a:r>
                <a:rPr sz="1100">
                  <a:solidFill>
                    <a:srgbClr val="C7815E"/>
                  </a:solidFill>
                  <a:latin typeface="Verdana" panose="020B0604030504040204" pitchFamily="34" charset="0"/>
                  <a:ea typeface="Verdana" panose="020B0604030504040204" pitchFamily="34" charset="0"/>
                  <a:cs typeface="Consolas"/>
                </a:rPr>
                <a:t>text</a:t>
              </a:r>
              <a:r>
                <a:rPr sz="1100">
                  <a:solidFill>
                    <a:srgbClr val="FFFFFF"/>
                  </a:solidFill>
                  <a:latin typeface="Verdana" panose="020B0604030504040204" pitchFamily="34" charset="0"/>
                  <a:ea typeface="Verdana" panose="020B0604030504040204" pitchFamily="34" charset="0"/>
                  <a:cs typeface="Consolas"/>
                </a:rPr>
                <a:t>"&gt;</a:t>
              </a:r>
              <a:endParaRPr sz="1100">
                <a:latin typeface="Verdana" panose="020B0604030504040204" pitchFamily="34" charset="0"/>
                <a:ea typeface="Verdana" panose="020B0604030504040204" pitchFamily="34" charset="0"/>
                <a:cs typeface="Consolas"/>
              </a:endParaRPr>
            </a:p>
          </p:txBody>
        </p:sp>
        <p:sp>
          <p:nvSpPr>
            <p:cNvPr id="60" name="Rectangle">
              <a:extLst>
                <a:ext uri="{FF2B5EF4-FFF2-40B4-BE49-F238E27FC236}">
                  <a16:creationId xmlns:a16="http://schemas.microsoft.com/office/drawing/2014/main" id="{DA83A1AA-F84C-BFC5-46A8-BE782464C225}"/>
                </a:ext>
              </a:extLst>
            </p:cNvPr>
            <p:cNvSpPr/>
            <p:nvPr/>
          </p:nvSpPr>
          <p:spPr>
            <a:xfrm>
              <a:off x="313913" y="3163963"/>
              <a:ext cx="5044665" cy="539658"/>
            </a:xfrm>
            <a:prstGeom prst="roundRect">
              <a:avLst/>
            </a:prstGeom>
            <a:no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1" name="Complément adresse - corrigé">
            <a:extLst>
              <a:ext uri="{FF2B5EF4-FFF2-40B4-BE49-F238E27FC236}">
                <a16:creationId xmlns:a16="http://schemas.microsoft.com/office/drawing/2014/main" id="{8B879B90-BBE7-1CF6-5194-CBD261AB8758}"/>
              </a:ext>
              <a:ext uri="{C183D7F6-B498-43B3-948B-1728B52AA6E4}">
                <adec:decorative xmlns:adec="http://schemas.microsoft.com/office/drawing/2017/decorative" val="1"/>
              </a:ext>
            </a:extLst>
          </p:cNvPr>
          <p:cNvGrpSpPr/>
          <p:nvPr/>
        </p:nvGrpSpPr>
        <p:grpSpPr>
          <a:xfrm>
            <a:off x="292647" y="1131590"/>
            <a:ext cx="4469837" cy="1560211"/>
            <a:chOff x="273448" y="782993"/>
            <a:chExt cx="4469837" cy="1560211"/>
          </a:xfrm>
        </p:grpSpPr>
        <p:grpSp>
          <p:nvGrpSpPr>
            <p:cNvPr id="62" name="object 14">
              <a:extLst>
                <a:ext uri="{FF2B5EF4-FFF2-40B4-BE49-F238E27FC236}">
                  <a16:creationId xmlns:a16="http://schemas.microsoft.com/office/drawing/2014/main" id="{C8381333-4583-BCB8-8CD8-682421A2B29C}"/>
                </a:ext>
                <a:ext uri="{C183D7F6-B498-43B3-948B-1728B52AA6E4}">
                  <adec:decorative xmlns:adec="http://schemas.microsoft.com/office/drawing/2017/decorative" val="1"/>
                </a:ext>
              </a:extLst>
            </p:cNvPr>
            <p:cNvGrpSpPr/>
            <p:nvPr/>
          </p:nvGrpSpPr>
          <p:grpSpPr>
            <a:xfrm>
              <a:off x="273448" y="782993"/>
              <a:ext cx="4469837" cy="1560211"/>
              <a:chOff x="364045" y="1374394"/>
              <a:chExt cx="4500880" cy="1562735"/>
            </a:xfrm>
          </p:grpSpPr>
          <p:pic>
            <p:nvPicPr>
              <p:cNvPr id="64" name="object 15">
                <a:extLst>
                  <a:ext uri="{FF2B5EF4-FFF2-40B4-BE49-F238E27FC236}">
                    <a16:creationId xmlns:a16="http://schemas.microsoft.com/office/drawing/2014/main" id="{98FD6484-2B82-C6FD-74EC-DCC7047910E9}"/>
                  </a:ext>
                </a:extLst>
              </p:cNvPr>
              <p:cNvPicPr/>
              <p:nvPr/>
            </p:nvPicPr>
            <p:blipFill>
              <a:blip r:embed="rId6" cstate="print"/>
              <a:stretch>
                <a:fillRect/>
              </a:stretch>
            </p:blipFill>
            <p:spPr>
              <a:xfrm>
                <a:off x="449563" y="1459973"/>
                <a:ext cx="4335929" cy="1397660"/>
              </a:xfrm>
              <a:prstGeom prst="rect">
                <a:avLst/>
              </a:prstGeom>
            </p:spPr>
          </p:pic>
          <p:sp>
            <p:nvSpPr>
              <p:cNvPr id="65" name="object 16">
                <a:extLst>
                  <a:ext uri="{FF2B5EF4-FFF2-40B4-BE49-F238E27FC236}">
                    <a16:creationId xmlns:a16="http://schemas.microsoft.com/office/drawing/2014/main" id="{5F404FD1-4388-9620-DC48-1A25E8C2A0DC}"/>
                  </a:ext>
                </a:extLst>
              </p:cNvPr>
              <p:cNvSpPr/>
              <p:nvPr/>
            </p:nvSpPr>
            <p:spPr>
              <a:xfrm>
                <a:off x="364045" y="1374394"/>
                <a:ext cx="4500880" cy="1562735"/>
              </a:xfrm>
              <a:custGeom>
                <a:avLst/>
                <a:gdLst/>
                <a:ahLst/>
                <a:cxnLst/>
                <a:rect l="l" t="t" r="r" b="b"/>
                <a:pathLst>
                  <a:path w="4500880" h="1562735">
                    <a:moveTo>
                      <a:pt x="0" y="1562480"/>
                    </a:moveTo>
                    <a:lnTo>
                      <a:pt x="4500753" y="1562480"/>
                    </a:lnTo>
                    <a:lnTo>
                      <a:pt x="4500753" y="0"/>
                    </a:lnTo>
                    <a:lnTo>
                      <a:pt x="0" y="0"/>
                    </a:lnTo>
                    <a:lnTo>
                      <a:pt x="0" y="1562480"/>
                    </a:lnTo>
                    <a:close/>
                  </a:path>
                </a:pathLst>
              </a:custGeom>
              <a:ln w="9525">
                <a:solidFill>
                  <a:srgbClr val="000000"/>
                </a:solidFill>
              </a:ln>
            </p:spPr>
            <p:txBody>
              <a:bodyPr wrap="square" lIns="0" tIns="0" rIns="0" bIns="0" rtlCol="0"/>
              <a:lstStyle/>
              <a:p>
                <a:endParaRPr/>
              </a:p>
            </p:txBody>
          </p:sp>
        </p:grpSp>
        <p:sp>
          <p:nvSpPr>
            <p:cNvPr id="63" name="Rectangle">
              <a:extLst>
                <a:ext uri="{FF2B5EF4-FFF2-40B4-BE49-F238E27FC236}">
                  <a16:creationId xmlns:a16="http://schemas.microsoft.com/office/drawing/2014/main" id="{1BB0A1D3-C250-737A-4D58-1CFF930D159A}"/>
                </a:ext>
              </a:extLst>
            </p:cNvPr>
            <p:cNvSpPr/>
            <p:nvPr/>
          </p:nvSpPr>
          <p:spPr>
            <a:xfrm>
              <a:off x="354329" y="1291794"/>
              <a:ext cx="4296538" cy="530282"/>
            </a:xfrm>
            <a:prstGeom prst="roundRect">
              <a:avLst/>
            </a:prstGeom>
            <a:no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grpSp>
      <p:sp>
        <p:nvSpPr>
          <p:cNvPr id="66" name="Rectangle : coins arrondis 65">
            <a:extLst>
              <a:ext uri="{FF2B5EF4-FFF2-40B4-BE49-F238E27FC236}">
                <a16:creationId xmlns:a16="http://schemas.microsoft.com/office/drawing/2014/main" id="{7436490A-FFD3-A3E2-16D3-4EC396FC12CC}"/>
              </a:ext>
              <a:ext uri="{C183D7F6-B498-43B3-948B-1728B52AA6E4}">
                <adec:decorative xmlns:adec="http://schemas.microsoft.com/office/drawing/2017/decorative" val="1"/>
              </a:ext>
            </a:extLst>
          </p:cNvPr>
          <p:cNvSpPr/>
          <p:nvPr/>
        </p:nvSpPr>
        <p:spPr>
          <a:xfrm>
            <a:off x="6198068" y="1912662"/>
            <a:ext cx="2116593" cy="264599"/>
          </a:xfrm>
          <a:prstGeom prst="roundRect">
            <a:avLst/>
          </a:prstGeom>
          <a:no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Tree>
    <p:extLst>
      <p:ext uri="{BB962C8B-B14F-4D97-AF65-F5344CB8AC3E}">
        <p14:creationId xmlns:p14="http://schemas.microsoft.com/office/powerpoint/2010/main" val="4127826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6" grpId="0" animBg="1"/>
      <p:bldP spid="66" grpId="0" animBg="1"/>
      <p:bldP spid="6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7"/>
            </a:pPr>
            <a:r>
              <a:rPr lang="fr-FR"/>
              <a:t>Gestion des formulaires</a:t>
            </a:r>
            <a:br>
              <a:rPr lang="fr-FR"/>
            </a:br>
            <a:r>
              <a:rPr lang="fr-FR">
                <a:solidFill>
                  <a:schemeClr val="bg1"/>
                </a:solidFill>
              </a:rPr>
              <a:t>Lier un &lt;label&gt; à son champ de formulaire</a:t>
            </a:r>
            <a:endParaRPr lang="fr-FR"/>
          </a:p>
        </p:txBody>
      </p:sp>
      <p:sp>
        <p:nvSpPr>
          <p:cNvPr id="4" name="Texte">
            <a:extLst>
              <a:ext uri="{FF2B5EF4-FFF2-40B4-BE49-F238E27FC236}">
                <a16:creationId xmlns:a16="http://schemas.microsoft.com/office/drawing/2014/main" id="{6691D30F-C41B-DC3F-6FBF-90E13C0A225D}"/>
              </a:ext>
            </a:extLst>
          </p:cNvPr>
          <p:cNvSpPr>
            <a:spLocks noGrp="1"/>
          </p:cNvSpPr>
          <p:nvPr>
            <p:ph idx="1"/>
          </p:nvPr>
        </p:nvSpPr>
        <p:spPr>
          <a:xfrm>
            <a:off x="314325" y="1203598"/>
            <a:ext cx="8515350" cy="3370262"/>
          </a:xfrm>
        </p:spPr>
        <p:txBody>
          <a:bodyPr/>
          <a:lstStyle/>
          <a:p>
            <a:pPr lvl="2"/>
            <a:r>
              <a:rPr lang="fr-FR" b="0"/>
              <a:t>Lier une balise </a:t>
            </a:r>
            <a:r>
              <a:rPr lang="fr-FR">
                <a:solidFill>
                  <a:srgbClr val="FF7900"/>
                </a:solidFill>
              </a:rPr>
              <a:t>label</a:t>
            </a:r>
            <a:r>
              <a:rPr lang="fr-FR" b="0"/>
              <a:t> à son champ de formulaire avec un attribut </a:t>
            </a:r>
            <a:r>
              <a:rPr lang="fr-FR">
                <a:solidFill>
                  <a:srgbClr val="FF7900"/>
                </a:solidFill>
              </a:rPr>
              <a:t>for</a:t>
            </a:r>
            <a:r>
              <a:rPr lang="fr-FR" b="0"/>
              <a:t> pointant sur </a:t>
            </a:r>
            <a:r>
              <a:rPr lang="fr-FR" b="0" err="1"/>
              <a:t>l’</a:t>
            </a:r>
            <a:r>
              <a:rPr lang="fr-FR" err="1">
                <a:solidFill>
                  <a:srgbClr val="FF7900"/>
                </a:solidFill>
              </a:rPr>
              <a:t>id</a:t>
            </a:r>
            <a:r>
              <a:rPr lang="fr-FR" b="0"/>
              <a:t> du champ input</a:t>
            </a:r>
          </a:p>
          <a:p>
            <a:pPr lvl="2"/>
            <a:r>
              <a:rPr lang="fr-FR" b="0"/>
              <a:t>Le label peut être caché en masquage accessible</a:t>
            </a:r>
          </a:p>
          <a:p>
            <a:pPr lvl="2"/>
            <a:r>
              <a:rPr lang="fr-FR" b="0"/>
              <a:t>On peut aussi utiliser un </a:t>
            </a:r>
            <a:r>
              <a:rPr lang="fr-FR">
                <a:solidFill>
                  <a:srgbClr val="FF7900"/>
                </a:solidFill>
              </a:rPr>
              <a:t>title</a:t>
            </a:r>
            <a:r>
              <a:rPr lang="fr-FR" b="0"/>
              <a:t>, un </a:t>
            </a:r>
            <a:r>
              <a:rPr lang="fr-FR">
                <a:solidFill>
                  <a:srgbClr val="FF7900"/>
                </a:solidFill>
              </a:rPr>
              <a:t>aria-label</a:t>
            </a:r>
            <a:r>
              <a:rPr lang="fr-FR" b="0"/>
              <a:t> ou un </a:t>
            </a:r>
            <a:r>
              <a:rPr lang="fr-FR">
                <a:solidFill>
                  <a:srgbClr val="FF7900"/>
                </a:solidFill>
              </a:rPr>
              <a:t>aria-</a:t>
            </a:r>
            <a:r>
              <a:rPr lang="fr-FR" err="1">
                <a:solidFill>
                  <a:srgbClr val="FF7900"/>
                </a:solidFill>
              </a:rPr>
              <a:t>labelledby</a:t>
            </a:r>
            <a:endParaRPr lang="fr-FR">
              <a:solidFill>
                <a:srgbClr val="FF7900"/>
              </a:solidFill>
            </a:endParaRPr>
          </a:p>
          <a:p>
            <a:endParaRPr lang="fr-FR"/>
          </a:p>
          <a:p>
            <a:endParaRPr lang="fr-FR"/>
          </a:p>
        </p:txBody>
      </p:sp>
      <p:pic>
        <p:nvPicPr>
          <p:cNvPr id="8" name="Coche verte">
            <a:extLst>
              <a:ext uri="{FF2B5EF4-FFF2-40B4-BE49-F238E27FC236}">
                <a16:creationId xmlns:a16="http://schemas.microsoft.com/office/drawing/2014/main" id="{685D32B6-D901-63E6-3E58-7ECA4D3AC258}"/>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83802" y="2545242"/>
            <a:ext cx="328572" cy="262857"/>
          </a:xfrm>
          <a:prstGeom prst="rect">
            <a:avLst/>
          </a:prstGeom>
          <a:solidFill>
            <a:schemeClr val="tx1"/>
          </a:solidFill>
        </p:spPr>
      </p:pic>
      <p:sp>
        <p:nvSpPr>
          <p:cNvPr id="2" name="Code - corrigé">
            <a:extLst>
              <a:ext uri="{FF2B5EF4-FFF2-40B4-BE49-F238E27FC236}">
                <a16:creationId xmlns:a16="http://schemas.microsoft.com/office/drawing/2014/main" id="{D73C4E6F-9C31-7C9F-B4D5-7543382E9A44}"/>
              </a:ext>
            </a:extLst>
          </p:cNvPr>
          <p:cNvSpPr txBox="1"/>
          <p:nvPr/>
        </p:nvSpPr>
        <p:spPr>
          <a:xfrm>
            <a:off x="467545" y="2527032"/>
            <a:ext cx="5976663" cy="2523768"/>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Ins="0">
            <a:spAutoFit/>
          </a:bodyPr>
          <a:lstStyle/>
          <a:p>
            <a:r>
              <a:rPr lang="fr-FR" sz="1200">
                <a:latin typeface="Verdana" panose="020B0604030504040204" pitchFamily="34" charset="0"/>
                <a:ea typeface="Verdana" panose="020B0604030504040204" pitchFamily="34" charset="0"/>
              </a:rPr>
              <a:t>…</a:t>
            </a:r>
          </a:p>
          <a:p>
            <a:pPr marL="182563"/>
            <a:r>
              <a:rPr lang="fr-FR" sz="1200">
                <a:latin typeface="Verdana" panose="020B0604030504040204" pitchFamily="34" charset="0"/>
                <a:ea typeface="Verdana" panose="020B0604030504040204" pitchFamily="34" charset="0"/>
              </a:rPr>
              <a:t>&lt;</a:t>
            </a:r>
            <a:r>
              <a:rPr lang="fr-FR" sz="1200" b="1">
                <a:solidFill>
                  <a:srgbClr val="FF7900"/>
                </a:solidFill>
                <a:latin typeface="Verdana" panose="020B0604030504040204" pitchFamily="34" charset="0"/>
                <a:ea typeface="Verdana" panose="020B0604030504040204" pitchFamily="34" charset="0"/>
              </a:rPr>
              <a:t>label for="</a:t>
            </a:r>
            <a:r>
              <a:rPr lang="en-GB" sz="1200" b="1">
                <a:solidFill>
                  <a:srgbClr val="FF7900"/>
                </a:solidFill>
                <a:latin typeface="Verdana" panose="020B0604030504040204" pitchFamily="34" charset="0"/>
                <a:ea typeface="Verdana" panose="020B0604030504040204" pitchFamily="34" charset="0"/>
              </a:rPr>
              <a:t>seller</a:t>
            </a:r>
            <a:r>
              <a:rPr lang="fr-FR" sz="1200" b="1">
                <a:solidFill>
                  <a:srgbClr val="FF7900"/>
                </a:solidFill>
                <a:latin typeface="Verdana" panose="020B0604030504040204" pitchFamily="34" charset="0"/>
                <a:ea typeface="Verdana" panose="020B0604030504040204" pitchFamily="34" charset="0"/>
              </a:rPr>
              <a:t>_</a:t>
            </a:r>
            <a:r>
              <a:rPr lang="en-GB" sz="1200" b="1">
                <a:solidFill>
                  <a:srgbClr val="FF7900"/>
                </a:solidFill>
                <a:latin typeface="Verdana" panose="020B0604030504040204" pitchFamily="34" charset="0"/>
                <a:ea typeface="Verdana" panose="020B0604030504040204" pitchFamily="34" charset="0"/>
              </a:rPr>
              <a:t>name</a:t>
            </a:r>
            <a:r>
              <a:rPr lang="fr-FR" sz="1200" b="1">
                <a:solidFill>
                  <a:srgbClr val="FF7900"/>
                </a:solidFill>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class</a:t>
            </a:r>
            <a:r>
              <a:rPr lang="fr-FR" sz="1200">
                <a:latin typeface="Verdana" panose="020B0604030504040204" pitchFamily="34" charset="0"/>
                <a:ea typeface="Verdana" panose="020B0604030504040204" pitchFamily="34" charset="0"/>
              </a:rPr>
              <a:t>="nom"&gt;nom du vendeur&lt;/</a:t>
            </a:r>
            <a:r>
              <a:rPr lang="fr-FR" sz="1200" b="1">
                <a:solidFill>
                  <a:srgbClr val="FF7900"/>
                </a:solidFill>
                <a:latin typeface="Verdana" panose="020B0604030504040204" pitchFamily="34" charset="0"/>
                <a:ea typeface="Verdana" panose="020B0604030504040204" pitchFamily="34" charset="0"/>
              </a:rPr>
              <a:t>label</a:t>
            </a:r>
            <a:r>
              <a:rPr lang="fr-FR" sz="1200">
                <a:latin typeface="Verdana" panose="020B0604030504040204" pitchFamily="34" charset="0"/>
                <a:ea typeface="Verdana" panose="020B0604030504040204" pitchFamily="34" charset="0"/>
              </a:rPr>
              <a:t>&gt;</a:t>
            </a:r>
          </a:p>
          <a:p>
            <a:pPr marL="804863" indent="-804863"/>
            <a:r>
              <a:rPr lang="fr-FR" sz="1200">
                <a:latin typeface="Verdana" panose="020B0604030504040204" pitchFamily="34" charset="0"/>
                <a:ea typeface="Verdana" panose="020B0604030504040204" pitchFamily="34" charset="0"/>
              </a:rPr>
              <a:t>    &lt;</a:t>
            </a:r>
            <a:r>
              <a:rPr lang="fr-FR" sz="1200" b="1">
                <a:solidFill>
                  <a:srgbClr val="FF7900"/>
                </a:solidFill>
                <a:latin typeface="Verdana" panose="020B0604030504040204" pitchFamily="34" charset="0"/>
                <a:ea typeface="Verdana" panose="020B0604030504040204" pitchFamily="34" charset="0"/>
              </a:rPr>
              <a:t>input id="</a:t>
            </a:r>
            <a:r>
              <a:rPr lang="en-GB" sz="1200" b="1">
                <a:solidFill>
                  <a:srgbClr val="FF7900"/>
                </a:solidFill>
                <a:latin typeface="Verdana" panose="020B0604030504040204" pitchFamily="34" charset="0"/>
                <a:ea typeface="Verdana" panose="020B0604030504040204" pitchFamily="34" charset="0"/>
              </a:rPr>
              <a:t>seller</a:t>
            </a:r>
            <a:r>
              <a:rPr lang="fr-FR" sz="1200" b="1">
                <a:solidFill>
                  <a:srgbClr val="FF7900"/>
                </a:solidFill>
                <a:latin typeface="Verdana" panose="020B0604030504040204" pitchFamily="34" charset="0"/>
                <a:ea typeface="Verdana" panose="020B0604030504040204" pitchFamily="34" charset="0"/>
              </a:rPr>
              <a:t>_</a:t>
            </a:r>
            <a:r>
              <a:rPr lang="en-GB" sz="1200" b="1">
                <a:solidFill>
                  <a:srgbClr val="FF7900"/>
                </a:solidFill>
                <a:latin typeface="Verdana" panose="020B0604030504040204" pitchFamily="34" charset="0"/>
                <a:ea typeface="Verdana" panose="020B0604030504040204" pitchFamily="34" charset="0"/>
              </a:rPr>
              <a:t>name</a:t>
            </a:r>
            <a:r>
              <a:rPr lang="fr-FR" sz="1200" b="1">
                <a:solidFill>
                  <a:srgbClr val="FF7900"/>
                </a:solidFill>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type</a:t>
            </a:r>
            <a:r>
              <a:rPr lang="fr-FR" sz="1200">
                <a:latin typeface="Verdana" panose="020B0604030504040204" pitchFamily="34" charset="0"/>
                <a:ea typeface="Verdana" panose="020B0604030504040204" pitchFamily="34" charset="0"/>
              </a:rPr>
              <a:t>="</a:t>
            </a:r>
            <a:r>
              <a:rPr lang="fr-FR" sz="1200" err="1">
                <a:latin typeface="Verdana" panose="020B0604030504040204" pitchFamily="34" charset="0"/>
                <a:ea typeface="Verdana" panose="020B0604030504040204" pitchFamily="34" charset="0"/>
              </a:rPr>
              <a:t>text</a:t>
            </a:r>
            <a:r>
              <a:rPr lang="fr-FR" sz="1200">
                <a:latin typeface="Verdana" panose="020B0604030504040204" pitchFamily="34" charset="0"/>
                <a:ea typeface="Verdana" panose="020B0604030504040204" pitchFamily="34" charset="0"/>
              </a:rPr>
              <a:t>"   </a:t>
            </a:r>
            <a:r>
              <a:rPr lang="en-GB" sz="1200" kern="0">
                <a:solidFill>
                  <a:srgbClr val="1F497D">
                    <a:lumMod val="40000"/>
                    <a:lumOff val="60000"/>
                  </a:srgbClr>
                </a:solidFill>
                <a:latin typeface="Verdana" panose="020B0604030504040204" pitchFamily="34" charset="0"/>
                <a:ea typeface="Verdana" panose="020B0604030504040204" pitchFamily="34" charset="0"/>
              </a:rPr>
              <a:t>name</a:t>
            </a:r>
            <a:r>
              <a:rPr lang="fr-FR" sz="1200">
                <a:latin typeface="Verdana" panose="020B0604030504040204" pitchFamily="34" charset="0"/>
                <a:ea typeface="Verdana" panose="020B0604030504040204" pitchFamily="34" charset="0"/>
              </a:rPr>
              <a:t>="data[</a:t>
            </a:r>
            <a:r>
              <a:rPr lang="fr-FR" sz="1200" err="1">
                <a:latin typeface="Verdana" panose="020B0604030504040204" pitchFamily="34" charset="0"/>
                <a:ea typeface="Verdana" panose="020B0604030504040204" pitchFamily="34" charset="0"/>
              </a:rPr>
              <a:t>Dctas</a:t>
            </a:r>
            <a:r>
              <a:rPr lang="fr-FR" sz="1200">
                <a:latin typeface="Verdana" panose="020B0604030504040204" pitchFamily="34" charset="0"/>
                <a:ea typeface="Verdana" panose="020B0604030504040204" pitchFamily="34" charset="0"/>
              </a:rPr>
              <a:t>][</a:t>
            </a:r>
            <a:r>
              <a:rPr lang="en-GB" sz="1200">
                <a:latin typeface="Verdana" panose="020B0604030504040204" pitchFamily="34" charset="0"/>
                <a:ea typeface="Verdana" panose="020B0604030504040204" pitchFamily="34" charset="0"/>
              </a:rPr>
              <a:t>seller</a:t>
            </a:r>
            <a:r>
              <a:rPr lang="fr-FR" sz="1200">
                <a:latin typeface="Verdana" panose="020B0604030504040204" pitchFamily="34" charset="0"/>
                <a:ea typeface="Verdana" panose="020B0604030504040204" pitchFamily="34" charset="0"/>
              </a:rPr>
              <a:t>_</a:t>
            </a:r>
            <a:r>
              <a:rPr lang="en-GB" sz="1200">
                <a:latin typeface="Verdana" panose="020B0604030504040204" pitchFamily="34" charset="0"/>
                <a:ea typeface="Verdana" panose="020B0604030504040204" pitchFamily="34" charset="0"/>
              </a:rPr>
              <a:t>name</a:t>
            </a:r>
            <a:r>
              <a:rPr lang="fr-FR" sz="1200">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value</a:t>
            </a:r>
            <a:r>
              <a:rPr lang="fr-FR" sz="1200">
                <a:latin typeface="Verdana" panose="020B0604030504040204" pitchFamily="34" charset="0"/>
                <a:ea typeface="Verdana" panose="020B0604030504040204" pitchFamily="34" charset="0"/>
              </a:rPr>
              <a:t>=""&gt;            </a:t>
            </a:r>
          </a:p>
          <a:p>
            <a:r>
              <a:rPr lang="fr-FR" sz="1200">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div</a:t>
            </a:r>
            <a:r>
              <a:rPr lang="fr-FR" sz="1200">
                <a:latin typeface="Verdana" panose="020B0604030504040204" pitchFamily="34" charset="0"/>
                <a:ea typeface="Verdana" panose="020B0604030504040204" pitchFamily="34" charset="0"/>
              </a:rPr>
              <a:t>&gt;</a:t>
            </a:r>
          </a:p>
          <a:p>
            <a:r>
              <a:rPr lang="fr-FR" sz="1200">
                <a:latin typeface="Verdana" panose="020B0604030504040204" pitchFamily="34" charset="0"/>
                <a:ea typeface="Verdana" panose="020B0604030504040204" pitchFamily="34" charset="0"/>
              </a:rPr>
              <a:t>&lt;</a:t>
            </a:r>
            <a:r>
              <a:rPr lang="fr-FR" sz="1200">
                <a:solidFill>
                  <a:srgbClr val="558ED5"/>
                </a:solidFill>
                <a:latin typeface="Verdana" panose="020B0604030504040204" pitchFamily="34" charset="0"/>
                <a:ea typeface="Verdana" panose="020B0604030504040204" pitchFamily="34" charset="0"/>
              </a:rPr>
              <a:t>div</a:t>
            </a:r>
            <a:r>
              <a:rPr lang="fr-FR" sz="1200">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class</a:t>
            </a:r>
            <a:r>
              <a:rPr lang="fr-FR" sz="1200">
                <a:latin typeface="Verdana" panose="020B0604030504040204" pitchFamily="34" charset="0"/>
                <a:ea typeface="Verdana" panose="020B0604030504040204" pitchFamily="34" charset="0"/>
              </a:rPr>
              <a:t>="line"&gt;</a:t>
            </a:r>
          </a:p>
          <a:p>
            <a:pPr marL="623888" indent="-623888"/>
            <a:r>
              <a:rPr lang="fr-FR" sz="1200">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select</a:t>
            </a:r>
            <a:r>
              <a:rPr lang="fr-FR" sz="1200">
                <a:latin typeface="Verdana" panose="020B0604030504040204" pitchFamily="34" charset="0"/>
                <a:ea typeface="Verdana" panose="020B0604030504040204" pitchFamily="34" charset="0"/>
              </a:rPr>
              <a:t> </a:t>
            </a:r>
            <a:r>
              <a:rPr lang="en-GB" sz="1200" b="1">
                <a:solidFill>
                  <a:srgbClr val="FF7900"/>
                </a:solidFill>
                <a:latin typeface="Verdana" panose="020B0604030504040204" pitchFamily="34" charset="0"/>
                <a:ea typeface="Verdana" panose="020B0604030504040204" pitchFamily="34" charset="0"/>
              </a:rPr>
              <a:t>title</a:t>
            </a:r>
            <a:r>
              <a:rPr lang="fr-FR" sz="1200" b="1">
                <a:solidFill>
                  <a:srgbClr val="FF7900"/>
                </a:solidFill>
                <a:latin typeface="Verdana" panose="020B0604030504040204" pitchFamily="34" charset="0"/>
                <a:ea typeface="Verdana" panose="020B0604030504040204" pitchFamily="34" charset="0"/>
              </a:rPr>
              <a:t>="relation entre nom client et </a:t>
            </a:r>
            <a:r>
              <a:rPr lang="fr-FR" sz="1200" b="1" err="1">
                <a:solidFill>
                  <a:srgbClr val="FF7900"/>
                </a:solidFill>
                <a:latin typeface="Verdana" panose="020B0604030504040204" pitchFamily="34" charset="0"/>
                <a:ea typeface="Verdana" panose="020B0604030504040204" pitchFamily="34" charset="0"/>
              </a:rPr>
              <a:t>siret</a:t>
            </a:r>
            <a:r>
              <a:rPr lang="fr-FR" sz="1200" b="1">
                <a:solidFill>
                  <a:srgbClr val="FF7900"/>
                </a:solidFill>
                <a:latin typeface="Verdana" panose="020B0604030504040204" pitchFamily="34" charset="0"/>
                <a:ea typeface="Verdana" panose="020B0604030504040204" pitchFamily="34" charset="0"/>
              </a:rPr>
              <a:t> client" </a:t>
            </a:r>
            <a:r>
              <a:rPr lang="en-GB" sz="1200" kern="0">
                <a:solidFill>
                  <a:srgbClr val="1F497D">
                    <a:lumMod val="40000"/>
                    <a:lumOff val="60000"/>
                  </a:srgbClr>
                </a:solidFill>
                <a:latin typeface="Verdana" panose="020B0604030504040204" pitchFamily="34" charset="0"/>
                <a:ea typeface="Verdana" panose="020B0604030504040204" pitchFamily="34" charset="0"/>
              </a:rPr>
              <a:t>name</a:t>
            </a:r>
            <a:r>
              <a:rPr lang="fr-FR" sz="1200">
                <a:latin typeface="Verdana" panose="020B0604030504040204" pitchFamily="34" charset="0"/>
                <a:ea typeface="Verdana" panose="020B0604030504040204" pitchFamily="34" charset="0"/>
              </a:rPr>
              <a:t>="data[</a:t>
            </a:r>
            <a:r>
              <a:rPr lang="fr-FR" sz="1200" err="1">
                <a:latin typeface="Verdana" panose="020B0604030504040204" pitchFamily="34" charset="0"/>
                <a:ea typeface="Verdana" panose="020B0604030504040204" pitchFamily="34" charset="0"/>
              </a:rPr>
              <a:t>Dctas</a:t>
            </a:r>
            <a:r>
              <a:rPr lang="fr-FR" sz="1200">
                <a:latin typeface="Verdana" panose="020B0604030504040204" pitchFamily="34" charset="0"/>
                <a:ea typeface="Verdana" panose="020B0604030504040204" pitchFamily="34" charset="0"/>
              </a:rPr>
              <a:t>][</a:t>
            </a:r>
            <a:r>
              <a:rPr lang="en-GB" sz="1200">
                <a:latin typeface="Verdana" panose="020B0604030504040204" pitchFamily="34" charset="0"/>
                <a:ea typeface="Verdana" panose="020B0604030504040204" pitchFamily="34" charset="0"/>
              </a:rPr>
              <a:t>link</a:t>
            </a:r>
            <a:r>
              <a:rPr lang="fr-FR" sz="1200">
                <a:latin typeface="Verdana" panose="020B0604030504040204" pitchFamily="34" charset="0"/>
                <a:ea typeface="Verdana" panose="020B0604030504040204" pitchFamily="34" charset="0"/>
              </a:rPr>
              <a:t>_</a:t>
            </a:r>
            <a:r>
              <a:rPr lang="fr-FR" sz="1200" err="1">
                <a:latin typeface="Verdana" panose="020B0604030504040204" pitchFamily="34" charset="0"/>
                <a:ea typeface="Verdana" panose="020B0604030504040204" pitchFamily="34" charset="0"/>
              </a:rPr>
              <a:t>ascom</a:t>
            </a:r>
            <a:r>
              <a:rPr lang="fr-FR" sz="1200">
                <a:latin typeface="Verdana" panose="020B0604030504040204" pitchFamily="34" charset="0"/>
                <a:ea typeface="Verdana" panose="020B0604030504040204" pitchFamily="34" charset="0"/>
              </a:rPr>
              <a:t>_</a:t>
            </a:r>
            <a:r>
              <a:rPr lang="en-GB" sz="1200">
                <a:latin typeface="Verdana" panose="020B0604030504040204" pitchFamily="34" charset="0"/>
                <a:ea typeface="Verdana" panose="020B0604030504040204" pitchFamily="34" charset="0"/>
              </a:rPr>
              <a:t>pole</a:t>
            </a:r>
            <a:r>
              <a:rPr lang="fr-FR" sz="1200">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id</a:t>
            </a:r>
            <a:r>
              <a:rPr lang="fr-FR" sz="1200">
                <a:latin typeface="Verdana" panose="020B0604030504040204" pitchFamily="34" charset="0"/>
                <a:ea typeface="Verdana" panose="020B0604030504040204" pitchFamily="34" charset="0"/>
              </a:rPr>
              <a:t>="</a:t>
            </a:r>
            <a:r>
              <a:rPr lang="en-GB" sz="1200">
                <a:latin typeface="Verdana" panose="020B0604030504040204" pitchFamily="34" charset="0"/>
                <a:ea typeface="Verdana" panose="020B0604030504040204" pitchFamily="34" charset="0"/>
              </a:rPr>
              <a:t>link</a:t>
            </a:r>
            <a:r>
              <a:rPr lang="fr-FR" sz="1200">
                <a:latin typeface="Verdana" panose="020B0604030504040204" pitchFamily="34" charset="0"/>
                <a:ea typeface="Verdana" panose="020B0604030504040204" pitchFamily="34" charset="0"/>
              </a:rPr>
              <a:t>_</a:t>
            </a:r>
            <a:r>
              <a:rPr lang="fr-FR" sz="1200" err="1">
                <a:latin typeface="Verdana" panose="020B0604030504040204" pitchFamily="34" charset="0"/>
                <a:ea typeface="Verdana" panose="020B0604030504040204" pitchFamily="34" charset="0"/>
              </a:rPr>
              <a:t>ascom</a:t>
            </a:r>
            <a:r>
              <a:rPr lang="fr-FR" sz="1200">
                <a:latin typeface="Verdana" panose="020B0604030504040204" pitchFamily="34" charset="0"/>
                <a:ea typeface="Verdana" panose="020B0604030504040204" pitchFamily="34" charset="0"/>
              </a:rPr>
              <a:t>_</a:t>
            </a:r>
            <a:r>
              <a:rPr lang="en-GB" sz="1200">
                <a:latin typeface="Verdana" panose="020B0604030504040204" pitchFamily="34" charset="0"/>
                <a:ea typeface="Verdana" panose="020B0604030504040204" pitchFamily="34" charset="0"/>
              </a:rPr>
              <a:t>pole</a:t>
            </a:r>
            <a:r>
              <a:rPr lang="fr-FR" sz="1200">
                <a:latin typeface="Verdana" panose="020B0604030504040204" pitchFamily="34" charset="0"/>
                <a:ea typeface="Verdana" panose="020B0604030504040204" pitchFamily="34" charset="0"/>
              </a:rPr>
              <a:t>"&gt;</a:t>
            </a:r>
          </a:p>
          <a:p>
            <a:pPr>
              <a:tabLst>
                <a:tab pos="355600" algn="l"/>
              </a:tabLst>
            </a:pPr>
            <a:r>
              <a:rPr lang="fr-FR" sz="1200">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option</a:t>
            </a:r>
            <a:r>
              <a:rPr lang="fr-FR" sz="1200">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value</a:t>
            </a:r>
            <a:r>
              <a:rPr lang="fr-FR" sz="1200">
                <a:latin typeface="Verdana" panose="020B0604030504040204" pitchFamily="34" charset="0"/>
                <a:ea typeface="Verdana" panose="020B0604030504040204" pitchFamily="34" charset="0"/>
              </a:rPr>
              <a:t>=""&gt;&lt;/</a:t>
            </a:r>
            <a:r>
              <a:rPr lang="fr-FR" sz="1200">
                <a:solidFill>
                  <a:srgbClr val="558ED5"/>
                </a:solidFill>
                <a:latin typeface="Verdana" panose="020B0604030504040204" pitchFamily="34" charset="0"/>
                <a:ea typeface="Verdana" panose="020B0604030504040204" pitchFamily="34" charset="0"/>
              </a:rPr>
              <a:t>option</a:t>
            </a:r>
            <a:r>
              <a:rPr lang="fr-FR" sz="1200">
                <a:latin typeface="Verdana" panose="020B0604030504040204" pitchFamily="34" charset="0"/>
                <a:ea typeface="Verdana" panose="020B0604030504040204" pitchFamily="34" charset="0"/>
              </a:rPr>
              <a:t>&gt;</a:t>
            </a:r>
          </a:p>
          <a:p>
            <a:r>
              <a:rPr lang="fr-FR" sz="1200">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option</a:t>
            </a:r>
            <a:r>
              <a:rPr lang="fr-FR" sz="1200">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value</a:t>
            </a:r>
            <a:r>
              <a:rPr lang="fr-FR" sz="1200">
                <a:latin typeface="Verdana" panose="020B0604030504040204" pitchFamily="34" charset="0"/>
                <a:ea typeface="Verdana" panose="020B0604030504040204" pitchFamily="34" charset="0"/>
              </a:rPr>
              <a:t>="ET" </a:t>
            </a:r>
            <a:r>
              <a:rPr lang="en-GB" sz="1200" kern="0">
                <a:solidFill>
                  <a:srgbClr val="1F497D">
                    <a:lumMod val="40000"/>
                    <a:lumOff val="60000"/>
                  </a:srgbClr>
                </a:solidFill>
                <a:latin typeface="Verdana" panose="020B0604030504040204" pitchFamily="34" charset="0"/>
                <a:ea typeface="Verdana" panose="020B0604030504040204" pitchFamily="34" charset="0"/>
              </a:rPr>
              <a:t>selected</a:t>
            </a:r>
            <a:r>
              <a:rPr lang="fr-FR" sz="1200">
                <a:latin typeface="Verdana" panose="020B0604030504040204" pitchFamily="34" charset="0"/>
                <a:ea typeface="Verdana" panose="020B0604030504040204" pitchFamily="34" charset="0"/>
              </a:rPr>
              <a:t>="</a:t>
            </a:r>
            <a:r>
              <a:rPr lang="en-GB" sz="1200">
                <a:latin typeface="Verdana" panose="020B0604030504040204" pitchFamily="34" charset="0"/>
                <a:ea typeface="Verdana" panose="020B0604030504040204" pitchFamily="34" charset="0"/>
              </a:rPr>
              <a:t>selected</a:t>
            </a:r>
            <a:r>
              <a:rPr lang="fr-FR" sz="1200">
                <a:latin typeface="Verdana" panose="020B0604030504040204" pitchFamily="34" charset="0"/>
                <a:ea typeface="Verdana" panose="020B0604030504040204" pitchFamily="34" charset="0"/>
              </a:rPr>
              <a:t>"&gt;ET&lt;/</a:t>
            </a:r>
            <a:r>
              <a:rPr lang="fr-FR" sz="1200">
                <a:solidFill>
                  <a:srgbClr val="558ED5"/>
                </a:solidFill>
                <a:latin typeface="Verdana" panose="020B0604030504040204" pitchFamily="34" charset="0"/>
                <a:ea typeface="Verdana" panose="020B0604030504040204" pitchFamily="34" charset="0"/>
              </a:rPr>
              <a:t>option</a:t>
            </a:r>
            <a:r>
              <a:rPr lang="fr-FR" sz="1200">
                <a:latin typeface="Verdana" panose="020B0604030504040204" pitchFamily="34" charset="0"/>
                <a:ea typeface="Verdana" panose="020B0604030504040204" pitchFamily="34" charset="0"/>
              </a:rPr>
              <a:t>&gt;</a:t>
            </a:r>
          </a:p>
          <a:p>
            <a:r>
              <a:rPr lang="fr-FR" sz="1200">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option</a:t>
            </a:r>
            <a:r>
              <a:rPr lang="fr-FR" sz="1200">
                <a:latin typeface="Verdana" panose="020B0604030504040204" pitchFamily="34" charset="0"/>
                <a:ea typeface="Verdana" panose="020B0604030504040204" pitchFamily="34" charset="0"/>
              </a:rPr>
              <a:t> </a:t>
            </a:r>
            <a:r>
              <a:rPr lang="fr-FR" sz="1200" kern="0">
                <a:solidFill>
                  <a:srgbClr val="1F497D">
                    <a:lumMod val="40000"/>
                    <a:lumOff val="60000"/>
                  </a:srgbClr>
                </a:solidFill>
                <a:latin typeface="Verdana" panose="020B0604030504040204" pitchFamily="34" charset="0"/>
                <a:ea typeface="Verdana" panose="020B0604030504040204" pitchFamily="34" charset="0"/>
              </a:rPr>
              <a:t>value</a:t>
            </a:r>
            <a:r>
              <a:rPr lang="fr-FR" sz="1200">
                <a:latin typeface="Verdana" panose="020B0604030504040204" pitchFamily="34" charset="0"/>
                <a:ea typeface="Verdana" panose="020B0604030504040204" pitchFamily="34" charset="0"/>
              </a:rPr>
              <a:t>="OU"&gt;OU&lt;/</a:t>
            </a:r>
            <a:r>
              <a:rPr lang="fr-FR" sz="1200">
                <a:solidFill>
                  <a:srgbClr val="558ED5"/>
                </a:solidFill>
                <a:latin typeface="Verdana" panose="020B0604030504040204" pitchFamily="34" charset="0"/>
                <a:ea typeface="Verdana" panose="020B0604030504040204" pitchFamily="34" charset="0"/>
              </a:rPr>
              <a:t>option</a:t>
            </a:r>
            <a:r>
              <a:rPr lang="fr-FR" sz="1200">
                <a:latin typeface="Verdana" panose="020B0604030504040204" pitchFamily="34" charset="0"/>
                <a:ea typeface="Verdana" panose="020B0604030504040204" pitchFamily="34" charset="0"/>
              </a:rPr>
              <a:t>&gt;</a:t>
            </a:r>
          </a:p>
          <a:p>
            <a:r>
              <a:rPr lang="fr-FR" sz="1200">
                <a:latin typeface="Verdana" panose="020B0604030504040204" pitchFamily="34" charset="0"/>
                <a:ea typeface="Verdana" panose="020B0604030504040204" pitchFamily="34" charset="0"/>
              </a:rPr>
              <a:t>   &lt;/</a:t>
            </a:r>
            <a:r>
              <a:rPr lang="fr-FR" sz="1200">
                <a:solidFill>
                  <a:srgbClr val="558ED5"/>
                </a:solidFill>
                <a:latin typeface="Verdana" panose="020B0604030504040204" pitchFamily="34" charset="0"/>
                <a:ea typeface="Verdana" panose="020B0604030504040204" pitchFamily="34" charset="0"/>
              </a:rPr>
              <a:t>select</a:t>
            </a:r>
            <a:r>
              <a:rPr lang="fr-FR" sz="1200">
                <a:latin typeface="Verdana" panose="020B0604030504040204" pitchFamily="34" charset="0"/>
                <a:ea typeface="Verdana" panose="020B0604030504040204" pitchFamily="34" charset="0"/>
              </a:rPr>
              <a:t>&gt;</a:t>
            </a:r>
          </a:p>
          <a:p>
            <a:r>
              <a:rPr lang="fr-FR" sz="1200">
                <a:latin typeface="Verdana" panose="020B0604030504040204" pitchFamily="34" charset="0"/>
                <a:ea typeface="Verdana" panose="020B0604030504040204" pitchFamily="34" charset="0"/>
              </a:rPr>
              <a:t>…</a:t>
            </a:r>
          </a:p>
        </p:txBody>
      </p:sp>
      <p:pic>
        <p:nvPicPr>
          <p:cNvPr id="5" name="Image exemple formulaire">
            <a:extLst>
              <a:ext uri="{FF2B5EF4-FFF2-40B4-BE49-F238E27FC236}">
                <a16:creationId xmlns:a16="http://schemas.microsoft.com/office/drawing/2014/main" id="{EDA165F0-8FF9-47FB-8BEE-8B00261D1CA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82387" y="2527032"/>
            <a:ext cx="2493535" cy="1565988"/>
          </a:xfrm>
          <a:prstGeom prst="rect">
            <a:avLst/>
          </a:prstGeom>
        </p:spPr>
      </p:pic>
    </p:spTree>
    <p:extLst>
      <p:ext uri="{BB962C8B-B14F-4D97-AF65-F5344CB8AC3E}">
        <p14:creationId xmlns:p14="http://schemas.microsoft.com/office/powerpoint/2010/main" val="3310363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7"/>
            </a:pPr>
            <a:r>
              <a:rPr lang="fr-FR"/>
              <a:t>Gestion des formulaires</a:t>
            </a:r>
            <a:br>
              <a:rPr lang="fr-FR"/>
            </a:br>
            <a:r>
              <a:rPr lang="fr-FR">
                <a:solidFill>
                  <a:schemeClr val="bg1"/>
                </a:solidFill>
              </a:rPr>
              <a:t>Gérer les messages d’erreur</a:t>
            </a:r>
            <a:endParaRPr lang="fr-FR"/>
          </a:p>
        </p:txBody>
      </p:sp>
      <p:sp>
        <p:nvSpPr>
          <p:cNvPr id="4" name="Texte">
            <a:extLst>
              <a:ext uri="{FF2B5EF4-FFF2-40B4-BE49-F238E27FC236}">
                <a16:creationId xmlns:a16="http://schemas.microsoft.com/office/drawing/2014/main" id="{6691D30F-C41B-DC3F-6FBF-90E13C0A225D}"/>
              </a:ext>
            </a:extLst>
          </p:cNvPr>
          <p:cNvSpPr>
            <a:spLocks noGrp="1"/>
          </p:cNvSpPr>
          <p:nvPr>
            <p:ph sz="half" idx="1"/>
          </p:nvPr>
        </p:nvSpPr>
        <p:spPr/>
        <p:txBody>
          <a:bodyPr/>
          <a:lstStyle/>
          <a:p>
            <a:pPr lvl="2">
              <a:spcBef>
                <a:spcPts val="0"/>
              </a:spcBef>
              <a:spcAft>
                <a:spcPts val="0"/>
              </a:spcAft>
            </a:pPr>
            <a:r>
              <a:rPr lang="fr-FR" b="0"/>
              <a:t>Le </a:t>
            </a:r>
            <a:r>
              <a:rPr lang="fr-FR">
                <a:solidFill>
                  <a:srgbClr val="FF7900"/>
                </a:solidFill>
              </a:rPr>
              <a:t>champ obligatoire </a:t>
            </a:r>
            <a:r>
              <a:rPr lang="fr-FR" b="0"/>
              <a:t>doit être identifiable programmatiquement :</a:t>
            </a:r>
          </a:p>
          <a:p>
            <a:pPr lvl="3">
              <a:spcAft>
                <a:spcPts val="0"/>
              </a:spcAft>
            </a:pPr>
            <a:r>
              <a:rPr lang="fr-FR"/>
              <a:t>utiliser </a:t>
            </a:r>
            <a:r>
              <a:rPr lang="en-US" b="1">
                <a:solidFill>
                  <a:srgbClr val="FF7900"/>
                </a:solidFill>
              </a:rPr>
              <a:t>aria-required</a:t>
            </a:r>
            <a:r>
              <a:rPr lang="fr-FR"/>
              <a:t> </a:t>
            </a:r>
          </a:p>
          <a:p>
            <a:pPr lvl="3">
              <a:spcAft>
                <a:spcPts val="0"/>
              </a:spcAft>
            </a:pPr>
            <a:r>
              <a:rPr lang="fr-FR"/>
              <a:t>ou </a:t>
            </a:r>
            <a:r>
              <a:rPr lang="en-US" b="1">
                <a:solidFill>
                  <a:srgbClr val="FF7900"/>
                </a:solidFill>
              </a:rPr>
              <a:t>required</a:t>
            </a:r>
            <a:r>
              <a:rPr lang="fr-FR"/>
              <a:t> (HTML5)</a:t>
            </a:r>
          </a:p>
          <a:p>
            <a:pPr lvl="2">
              <a:spcBef>
                <a:spcPts val="1200"/>
              </a:spcBef>
              <a:spcAft>
                <a:spcPts val="0"/>
              </a:spcAft>
            </a:pPr>
            <a:r>
              <a:rPr lang="fr-FR" b="0"/>
              <a:t>Le </a:t>
            </a:r>
            <a:r>
              <a:rPr lang="fr-FR">
                <a:solidFill>
                  <a:srgbClr val="FF7900"/>
                </a:solidFill>
              </a:rPr>
              <a:t>message d’erreur </a:t>
            </a:r>
            <a:r>
              <a:rPr lang="fr-FR" b="0"/>
              <a:t>doit être :</a:t>
            </a:r>
          </a:p>
          <a:p>
            <a:pPr lvl="3">
              <a:spcAft>
                <a:spcPts val="0"/>
              </a:spcAft>
            </a:pPr>
            <a:r>
              <a:rPr lang="fr-FR" b="0"/>
              <a:t>pertinent</a:t>
            </a:r>
          </a:p>
          <a:p>
            <a:pPr lvl="3">
              <a:spcAft>
                <a:spcPts val="0"/>
              </a:spcAft>
            </a:pPr>
            <a:r>
              <a:rPr lang="fr-FR" b="0"/>
              <a:t>lié au champ en erreur :</a:t>
            </a:r>
          </a:p>
          <a:p>
            <a:pPr lvl="4"/>
            <a:r>
              <a:rPr lang="fr-FR" b="0"/>
              <a:t> utiliser </a:t>
            </a:r>
            <a:r>
              <a:rPr lang="en-US" b="1">
                <a:solidFill>
                  <a:srgbClr val="FF7900"/>
                </a:solidFill>
              </a:rPr>
              <a:t>aria-</a:t>
            </a:r>
            <a:r>
              <a:rPr lang="en-US" b="1" err="1">
                <a:solidFill>
                  <a:srgbClr val="FF7900"/>
                </a:solidFill>
              </a:rPr>
              <a:t>labelledby</a:t>
            </a:r>
            <a:endParaRPr lang="en-US" b="1">
              <a:solidFill>
                <a:srgbClr val="FF7900"/>
              </a:solidFill>
            </a:endParaRPr>
          </a:p>
          <a:p>
            <a:pPr lvl="2">
              <a:spcBef>
                <a:spcPts val="1200"/>
              </a:spcBef>
              <a:spcAft>
                <a:spcPts val="0"/>
              </a:spcAft>
            </a:pPr>
            <a:r>
              <a:rPr lang="fr-FR" b="0"/>
              <a:t>Le </a:t>
            </a:r>
            <a:r>
              <a:rPr lang="fr-FR">
                <a:solidFill>
                  <a:srgbClr val="FF7900"/>
                </a:solidFill>
              </a:rPr>
              <a:t>champ invalide </a:t>
            </a:r>
            <a:r>
              <a:rPr lang="fr-FR" b="0"/>
              <a:t>doit être identifiable programmatiquement :</a:t>
            </a:r>
          </a:p>
          <a:p>
            <a:pPr marL="512763" lvl="3" indent="-285750">
              <a:spcAft>
                <a:spcPts val="0"/>
              </a:spcAft>
            </a:pPr>
            <a:r>
              <a:rPr lang="fr-FR"/>
              <a:t>utiliser </a:t>
            </a:r>
            <a:r>
              <a:rPr lang="en-US" b="1">
                <a:solidFill>
                  <a:srgbClr val="FF7900"/>
                </a:solidFill>
              </a:rPr>
              <a:t>aria-invalid</a:t>
            </a:r>
          </a:p>
          <a:p>
            <a:endParaRPr lang="fr-FR"/>
          </a:p>
          <a:p>
            <a:endParaRPr lang="fr-FR"/>
          </a:p>
        </p:txBody>
      </p:sp>
      <p:pic>
        <p:nvPicPr>
          <p:cNvPr id="6" name="Image - Formulaire">
            <a:extLst>
              <a:ext uri="{FF2B5EF4-FFF2-40B4-BE49-F238E27FC236}">
                <a16:creationId xmlns:a16="http://schemas.microsoft.com/office/drawing/2014/main" id="{D2C13E0C-8B8A-FCE4-0E6B-16C5321BA61A}"/>
              </a:ext>
              <a:ext uri="{C183D7F6-B498-43B3-948B-1728B52AA6E4}">
                <adec:decorative xmlns:adec="http://schemas.microsoft.com/office/drawing/2017/decorative" val="1"/>
              </a:ext>
            </a:extLst>
          </p:cNvPr>
          <p:cNvPicPr>
            <a:picLocks noChangeAspect="1"/>
          </p:cNvPicPr>
          <p:nvPr/>
        </p:nvPicPr>
        <p:blipFill rotWithShape="1">
          <a:blip r:embed="rId3"/>
          <a:srcRect r="29235"/>
          <a:stretch/>
        </p:blipFill>
        <p:spPr>
          <a:xfrm>
            <a:off x="5652120" y="285812"/>
            <a:ext cx="3419872" cy="1637941"/>
          </a:xfrm>
          <a:prstGeom prst="rect">
            <a:avLst/>
          </a:prstGeom>
        </p:spPr>
      </p:pic>
      <p:sp>
        <p:nvSpPr>
          <p:cNvPr id="7" name="Code 1">
            <a:extLst>
              <a:ext uri="{FF2B5EF4-FFF2-40B4-BE49-F238E27FC236}">
                <a16:creationId xmlns:a16="http://schemas.microsoft.com/office/drawing/2014/main" id="{E70FEF3F-2923-BDAE-37D7-9ACA6E610ED8}"/>
              </a:ext>
            </a:extLst>
          </p:cNvPr>
          <p:cNvSpPr txBox="1"/>
          <p:nvPr/>
        </p:nvSpPr>
        <p:spPr>
          <a:xfrm>
            <a:off x="4499992" y="1983706"/>
            <a:ext cx="4572000" cy="1538883"/>
          </a:xfrm>
          <a:prstGeom prst="rect">
            <a:avLst/>
          </a:prstGeom>
          <a:solidFill>
            <a:schemeClr val="tx1"/>
          </a:solidFill>
          <a:ln>
            <a:solidFill>
              <a:schemeClr val="bg1"/>
            </a:solidFill>
          </a:ln>
        </p:spPr>
        <p:txBody>
          <a:bodyPr wrap="square" rtlCol="0">
            <a:spAutoFit/>
          </a:bodyPr>
          <a:lstStyle/>
          <a:p>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label</a:t>
            </a:r>
            <a:r>
              <a:rPr lang="fr-FR" sz="1200">
                <a:solidFill>
                  <a:srgbClr val="00B0F0"/>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C8815E"/>
                </a:solidFill>
                <a:latin typeface="Verdana" panose="020B0604030504040204" pitchFamily="34" charset="0"/>
                <a:ea typeface="Verdana" panose="020B0604030504040204" pitchFamily="34" charset="0"/>
                <a:cs typeface="Consolas" panose="020B0609020204030204" pitchFamily="49" charset="0"/>
              </a:rPr>
              <a:t>site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for</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00B050"/>
                </a:solidFill>
                <a:latin typeface="Verdana" panose="020B0604030504040204" pitchFamily="34" charset="0"/>
                <a:ea typeface="Verdana" panose="020B0604030504040204" pitchFamily="34" charset="0"/>
                <a:cs typeface="Consolas" panose="020B0609020204030204" pitchFamily="49" charset="0"/>
              </a:rPr>
              <a:t>adresse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"&gt;Nom de site *&lt;/</a:t>
            </a:r>
            <a:r>
              <a:rPr lang="fr-FR" sz="1200">
                <a:solidFill>
                  <a:srgbClr val="558ED5"/>
                </a:solidFill>
                <a:latin typeface="Verdana" panose="020B0604030504040204" pitchFamily="34" charset="0"/>
                <a:ea typeface="Verdana" panose="020B0604030504040204" pitchFamily="34" charset="0"/>
              </a:rPr>
              <a:t>label</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a:p>
            <a:pPr marL="358775" indent="-358775"/>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input</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00B050"/>
                </a:solidFill>
                <a:latin typeface="Verdana" panose="020B0604030504040204" pitchFamily="34" charset="0"/>
                <a:ea typeface="Verdana" panose="020B0604030504040204" pitchFamily="34" charset="0"/>
                <a:cs typeface="Consolas" panose="020B0609020204030204" pitchFamily="49" charset="0"/>
              </a:rPr>
              <a:t>adresse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type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en-GB" sz="1200">
                <a:solidFill>
                  <a:srgbClr val="C8815E"/>
                </a:solidFill>
                <a:latin typeface="Verdana" panose="020B0604030504040204" pitchFamily="34" charset="0"/>
                <a:ea typeface="Verdana" panose="020B0604030504040204" pitchFamily="34" charset="0"/>
                <a:cs typeface="Consolas" panose="020B0609020204030204" pitchFamily="49" charset="0"/>
              </a:rPr>
              <a:t>text</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b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b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aria-</a:t>
            </a:r>
            <a:r>
              <a:rPr lang="en-US" sz="1200" err="1">
                <a:solidFill>
                  <a:srgbClr val="9DD5F1"/>
                </a:solidFill>
                <a:latin typeface="Verdana" panose="020B0604030504040204" pitchFamily="34" charset="0"/>
                <a:ea typeface="Verdana" panose="020B0604030504040204" pitchFamily="34" charset="0"/>
                <a:cs typeface="Consolas" panose="020B0609020204030204" pitchFamily="49" charset="0"/>
              </a:rPr>
              <a:t>labelledby</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C8815E"/>
                </a:solidFill>
                <a:latin typeface="Verdana" panose="020B0604030504040204" pitchFamily="34" charset="0"/>
                <a:ea typeface="Verdana" panose="020B0604030504040204" pitchFamily="34" charset="0"/>
              </a:rPr>
              <a:t>site</a:t>
            </a:r>
            <a:r>
              <a:rPr lang="fr-FR" sz="1200">
                <a:solidFill>
                  <a:srgbClr val="FFC000"/>
                </a:solidFill>
                <a:latin typeface="Verdana" panose="020B0604030504040204" pitchFamily="34" charset="0"/>
                <a:ea typeface="Verdana" panose="020B0604030504040204" pitchFamily="34" charset="0"/>
                <a:cs typeface="Consolas" panose="020B0609020204030204" pitchFamily="49" charset="0"/>
              </a:rPr>
              <a:t> erreur-site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p>
          <a:p>
            <a:pPr marL="358775">
              <a:spcAft>
                <a:spcPts val="1200"/>
              </a:spcAft>
            </a:pPr>
            <a:r>
              <a:rPr lang="en-GB" sz="1200">
                <a:solidFill>
                  <a:srgbClr val="9DD5F1"/>
                </a:solidFill>
                <a:latin typeface="Verdana" panose="020B0604030504040204" pitchFamily="34" charset="0"/>
                <a:ea typeface="Verdana" panose="020B0604030504040204" pitchFamily="34" charset="0"/>
                <a:cs typeface="Consolas" panose="020B0609020204030204" pitchFamily="49" charset="0"/>
              </a:rPr>
              <a:t>aria-invalid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en-GB" sz="1200">
                <a:solidFill>
                  <a:srgbClr val="FFC000"/>
                </a:solidFill>
                <a:latin typeface="Verdana" panose="020B0604030504040204" pitchFamily="34" charset="0"/>
                <a:ea typeface="Verdana" panose="020B0604030504040204" pitchFamily="34" charset="0"/>
                <a:cs typeface="Consolas" panose="020B0609020204030204" pitchFamily="49" charset="0"/>
              </a:rPr>
              <a:t>true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en-GB" sz="1200">
                <a:solidFill>
                  <a:srgbClr val="9DD5F1"/>
                </a:solidFill>
                <a:latin typeface="Verdana" panose="020B0604030504040204" pitchFamily="34" charset="0"/>
                <a:ea typeface="Verdana" panose="020B0604030504040204" pitchFamily="34" charset="0"/>
                <a:cs typeface="Consolas" panose="020B0609020204030204" pitchFamily="49" charset="0"/>
              </a:rPr>
              <a:t>aria-required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en-GB" sz="1200">
                <a:solidFill>
                  <a:srgbClr val="FFC000"/>
                </a:solidFill>
                <a:latin typeface="Verdana" panose="020B0604030504040204" pitchFamily="34" charset="0"/>
                <a:ea typeface="Verdana" panose="020B0604030504040204" pitchFamily="34" charset="0"/>
                <a:cs typeface="Consolas" panose="020B0609020204030204" pitchFamily="49" charset="0"/>
              </a:rPr>
              <a:t>true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a:p>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label</a:t>
            </a:r>
            <a:r>
              <a:rPr lang="fr-FR" sz="1200">
                <a:solidFill>
                  <a:srgbClr val="00B0F0"/>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FFC000"/>
                </a:solidFill>
                <a:latin typeface="Verdana" panose="020B0604030504040204" pitchFamily="34" charset="0"/>
                <a:ea typeface="Verdana" panose="020B0604030504040204" pitchFamily="34" charset="0"/>
              </a:rPr>
              <a:t>erreur-site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for</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00B050"/>
                </a:solidFill>
                <a:latin typeface="Verdana" panose="020B0604030504040204" pitchFamily="34" charset="0"/>
                <a:ea typeface="Verdana" panose="020B0604030504040204" pitchFamily="34" charset="0"/>
                <a:cs typeface="Consolas" panose="020B0609020204030204" pitchFamily="49" charset="0"/>
              </a:rPr>
              <a:t>adresse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a:p>
            <a:pPr marL="358775"/>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Veuillez saisir le nom du site</a:t>
            </a:r>
          </a:p>
          <a:p>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label</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p:txBody>
      </p:sp>
      <p:sp>
        <p:nvSpPr>
          <p:cNvPr id="9" name="Texte - ou">
            <a:extLst>
              <a:ext uri="{FF2B5EF4-FFF2-40B4-BE49-F238E27FC236}">
                <a16:creationId xmlns:a16="http://schemas.microsoft.com/office/drawing/2014/main" id="{F4F3B43C-92A8-7604-4AA7-0DA00FA3C6EE}"/>
              </a:ext>
            </a:extLst>
          </p:cNvPr>
          <p:cNvSpPr txBox="1"/>
          <p:nvPr/>
        </p:nvSpPr>
        <p:spPr>
          <a:xfrm>
            <a:off x="6588224" y="3460463"/>
            <a:ext cx="957021" cy="338554"/>
          </a:xfrm>
          <a:prstGeom prst="rect">
            <a:avLst/>
          </a:prstGeom>
          <a:noFill/>
        </p:spPr>
        <p:txBody>
          <a:bodyPr wrap="square" rtlCol="0">
            <a:spAutoFit/>
          </a:bodyPr>
          <a:lstStyle/>
          <a:p>
            <a:r>
              <a:rPr lang="fr-FR" sz="1600">
                <a:solidFill>
                  <a:schemeClr val="bg1"/>
                </a:solidFill>
              </a:rPr>
              <a:t>ou</a:t>
            </a:r>
          </a:p>
        </p:txBody>
      </p:sp>
      <p:sp>
        <p:nvSpPr>
          <p:cNvPr id="10" name="Code 2">
            <a:extLst>
              <a:ext uri="{FF2B5EF4-FFF2-40B4-BE49-F238E27FC236}">
                <a16:creationId xmlns:a16="http://schemas.microsoft.com/office/drawing/2014/main" id="{6D86A759-91D0-5BB9-8679-99A94C3797BA}"/>
              </a:ext>
            </a:extLst>
          </p:cNvPr>
          <p:cNvSpPr txBox="1"/>
          <p:nvPr/>
        </p:nvSpPr>
        <p:spPr>
          <a:xfrm>
            <a:off x="4499991" y="3771385"/>
            <a:ext cx="4572000" cy="1169551"/>
          </a:xfrm>
          <a:prstGeom prst="rect">
            <a:avLst/>
          </a:prstGeom>
          <a:solidFill>
            <a:schemeClr val="tx1"/>
          </a:solidFill>
          <a:ln>
            <a:solidFill>
              <a:schemeClr val="bg1"/>
            </a:solidFill>
          </a:ln>
        </p:spPr>
        <p:txBody>
          <a:bodyPr wrap="square" rtlCol="0">
            <a:spAutoFit/>
          </a:bodyPr>
          <a:lstStyle/>
          <a:p>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label</a:t>
            </a:r>
            <a:r>
              <a:rPr lang="fr-FR" sz="1200">
                <a:solidFill>
                  <a:srgbClr val="00B0F0"/>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C8815E"/>
                </a:solidFill>
                <a:latin typeface="Verdana" panose="020B0604030504040204" pitchFamily="34" charset="0"/>
                <a:ea typeface="Verdana" panose="020B0604030504040204" pitchFamily="34" charset="0"/>
                <a:cs typeface="Consolas" panose="020B0609020204030204" pitchFamily="49" charset="0"/>
              </a:rPr>
              <a:t>site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for</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00B050"/>
                </a:solidFill>
                <a:latin typeface="Verdana" panose="020B0604030504040204" pitchFamily="34" charset="0"/>
                <a:ea typeface="Verdana" panose="020B0604030504040204" pitchFamily="34" charset="0"/>
                <a:cs typeface="Consolas" panose="020B0609020204030204" pitchFamily="49" charset="0"/>
              </a:rPr>
              <a:t>adresse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"&gt;Nom de site *&lt;/</a:t>
            </a:r>
            <a:r>
              <a:rPr lang="fr-FR" sz="1200">
                <a:solidFill>
                  <a:srgbClr val="558ED5"/>
                </a:solidFill>
                <a:latin typeface="Verdana" panose="020B0604030504040204" pitchFamily="34" charset="0"/>
                <a:ea typeface="Verdana" panose="020B0604030504040204" pitchFamily="34" charset="0"/>
              </a:rPr>
              <a:t>label</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a:p>
            <a:pPr marL="358775" indent="-358775">
              <a:spcAft>
                <a:spcPts val="1200"/>
              </a:spcAft>
            </a:pP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input</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00B050"/>
                </a:solidFill>
                <a:latin typeface="Verdana" panose="020B0604030504040204" pitchFamily="34" charset="0"/>
                <a:ea typeface="Verdana" panose="020B0604030504040204" pitchFamily="34" charset="0"/>
                <a:cs typeface="Consolas" panose="020B0609020204030204" pitchFamily="49" charset="0"/>
              </a:rPr>
              <a:t>adresse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type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en-GB" sz="1200">
                <a:solidFill>
                  <a:srgbClr val="C8815E"/>
                </a:solidFill>
                <a:latin typeface="Verdana" panose="020B0604030504040204" pitchFamily="34" charset="0"/>
                <a:ea typeface="Verdana" panose="020B0604030504040204" pitchFamily="34" charset="0"/>
                <a:cs typeface="Consolas" panose="020B0609020204030204" pitchFamily="49" charset="0"/>
              </a:rPr>
              <a:t>text</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b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b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aria-</a:t>
            </a:r>
            <a:r>
              <a:rPr lang="en-US" sz="1200" err="1">
                <a:solidFill>
                  <a:srgbClr val="9DD5F1"/>
                </a:solidFill>
                <a:latin typeface="Verdana" panose="020B0604030504040204" pitchFamily="34" charset="0"/>
                <a:ea typeface="Verdana" panose="020B0604030504040204" pitchFamily="34" charset="0"/>
                <a:cs typeface="Consolas" panose="020B0609020204030204" pitchFamily="49" charset="0"/>
              </a:rPr>
              <a:t>describedby</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FFC000"/>
                </a:solidFill>
                <a:latin typeface="Verdana" panose="020B0604030504040204" pitchFamily="34" charset="0"/>
                <a:ea typeface="Verdana" panose="020B0604030504040204" pitchFamily="34" charset="0"/>
                <a:cs typeface="Consolas" panose="020B0609020204030204" pitchFamily="49" charset="0"/>
              </a:rPr>
              <a:t>erreur-site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en-GB" sz="1200">
                <a:solidFill>
                  <a:srgbClr val="9DD5F1"/>
                </a:solidFill>
                <a:latin typeface="Verdana" panose="020B0604030504040204" pitchFamily="34" charset="0"/>
                <a:ea typeface="Verdana" panose="020B0604030504040204" pitchFamily="34" charset="0"/>
                <a:cs typeface="Consolas" panose="020B0609020204030204" pitchFamily="49" charset="0"/>
              </a:rPr>
              <a:t>aria-invalid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en-GB" sz="1200">
                <a:solidFill>
                  <a:srgbClr val="FFC000"/>
                </a:solidFill>
                <a:latin typeface="Verdana" panose="020B0604030504040204" pitchFamily="34" charset="0"/>
                <a:ea typeface="Verdana" panose="020B0604030504040204" pitchFamily="34" charset="0"/>
                <a:cs typeface="Consolas" panose="020B0609020204030204" pitchFamily="49" charset="0"/>
              </a:rPr>
              <a:t>true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 </a:t>
            </a:r>
            <a:r>
              <a:rPr lang="en-GB" sz="1200">
                <a:solidFill>
                  <a:schemeClr val="bg1"/>
                </a:solidFill>
                <a:latin typeface="Verdana" panose="020B0604030504040204" pitchFamily="34" charset="0"/>
                <a:ea typeface="Verdana" panose="020B0604030504040204" pitchFamily="34" charset="0"/>
                <a:cs typeface="Consolas" panose="020B0609020204030204" pitchFamily="49" charset="0"/>
              </a:rPr>
              <a:t>required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a:p>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&lt;</a:t>
            </a:r>
            <a:r>
              <a:rPr lang="fr-FR" sz="1200">
                <a:solidFill>
                  <a:srgbClr val="558ED5"/>
                </a:solidFill>
                <a:latin typeface="Verdana" panose="020B0604030504040204" pitchFamily="34" charset="0"/>
                <a:ea typeface="Verdana" panose="020B0604030504040204" pitchFamily="34" charset="0"/>
              </a:rPr>
              <a:t>p</a:t>
            </a:r>
            <a:r>
              <a:rPr lang="fr-FR" sz="1200">
                <a:solidFill>
                  <a:srgbClr val="00B0F0"/>
                </a:solidFill>
                <a:latin typeface="Verdana" panose="020B0604030504040204" pitchFamily="34" charset="0"/>
                <a:ea typeface="Verdana" panose="020B0604030504040204" pitchFamily="34" charset="0"/>
                <a:cs typeface="Consolas" panose="020B0609020204030204" pitchFamily="49" charset="0"/>
              </a:rPr>
              <a:t> </a:t>
            </a:r>
            <a:r>
              <a:rPr lang="fr-FR" sz="1200">
                <a:solidFill>
                  <a:srgbClr val="9DD5F1"/>
                </a:solidFill>
                <a:latin typeface="Verdana" panose="020B0604030504040204" pitchFamily="34" charset="0"/>
                <a:ea typeface="Verdana" panose="020B0604030504040204" pitchFamily="34" charset="0"/>
                <a:cs typeface="Consolas" panose="020B0609020204030204" pitchFamily="49" charset="0"/>
              </a:rPr>
              <a:t>id</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a:t>
            </a:r>
            <a:r>
              <a:rPr lang="fr-FR" sz="1200">
                <a:solidFill>
                  <a:srgbClr val="FFC000"/>
                </a:solidFill>
                <a:latin typeface="Verdana" panose="020B0604030504040204" pitchFamily="34" charset="0"/>
                <a:ea typeface="Verdana" panose="020B0604030504040204" pitchFamily="34" charset="0"/>
              </a:rPr>
              <a:t>erreur-site</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"&gt;Veuillez saisir le nom du site&lt;/</a:t>
            </a:r>
            <a:r>
              <a:rPr lang="fr-FR" sz="1200">
                <a:solidFill>
                  <a:srgbClr val="558ED5"/>
                </a:solidFill>
                <a:latin typeface="Verdana" panose="020B0604030504040204" pitchFamily="34" charset="0"/>
                <a:ea typeface="Verdana" panose="020B0604030504040204" pitchFamily="34" charset="0"/>
              </a:rPr>
              <a:t>p</a:t>
            </a:r>
            <a:r>
              <a:rPr lang="fr-FR" sz="1200">
                <a:solidFill>
                  <a:schemeClr val="bg1"/>
                </a:solidFill>
                <a:latin typeface="Verdana" panose="020B0604030504040204" pitchFamily="34" charset="0"/>
                <a:ea typeface="Verdana" panose="020B0604030504040204" pitchFamily="34" charset="0"/>
                <a:cs typeface="Consolas" panose="020B0609020204030204" pitchFamily="49" charset="0"/>
              </a:rPr>
              <a:t>&gt;</a:t>
            </a:r>
          </a:p>
        </p:txBody>
      </p:sp>
    </p:spTree>
    <p:extLst>
      <p:ext uri="{BB962C8B-B14F-4D97-AF65-F5344CB8AC3E}">
        <p14:creationId xmlns:p14="http://schemas.microsoft.com/office/powerpoint/2010/main" val="167721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75A29C50-CD55-C10A-7E45-1F9F2A3213F5}"/>
              </a:ext>
            </a:extLst>
          </p:cNvPr>
          <p:cNvSpPr>
            <a:spLocks noGrp="1"/>
          </p:cNvSpPr>
          <p:nvPr>
            <p:ph type="title" idx="4294967295"/>
          </p:nvPr>
        </p:nvSpPr>
        <p:spPr>
          <a:xfrm>
            <a:off x="314325" y="268288"/>
            <a:ext cx="6129338"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Principales  </a:t>
            </a:r>
            <a:r>
              <a:rPr kumimoji="0" lang="fr-FR" sz="4800" b="1" i="0" u="none" strike="noStrike" kern="1200" cap="none" spc="-20" normalizeH="0" baseline="0" noProof="0">
                <a:ln>
                  <a:noFill/>
                </a:ln>
                <a:solidFill>
                  <a:srgbClr val="FF7900"/>
                </a:solidFill>
                <a:effectLst/>
                <a:uLnTx/>
                <a:uFillTx/>
                <a:latin typeface="Verdana" panose="020B0604030504040204" pitchFamily="34" charset="0"/>
                <a:ea typeface="Verdana" panose="020B0604030504040204" pitchFamily="34" charset="0"/>
                <a:cs typeface="Verdana" panose="020B0604030504040204" pitchFamily="34" charset="0"/>
              </a:rPr>
              <a:t>recommandations</a:t>
            </a:r>
          </a:p>
        </p:txBody>
      </p:sp>
      <p:pic>
        <p:nvPicPr>
          <p:cNvPr id="5" name="Image">
            <a:extLst>
              <a:ext uri="{FF2B5EF4-FFF2-40B4-BE49-F238E27FC236}">
                <a16:creationId xmlns:a16="http://schemas.microsoft.com/office/drawing/2014/main" id="{DF07043F-439B-FC22-8BBC-434756A7270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4228689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startAt="8"/>
            </a:pPr>
            <a:r>
              <a:rPr lang="fr-FR"/>
              <a:t>Motifs de conception (design pattern)</a:t>
            </a:r>
            <a:br>
              <a:rPr lang="fr-FR"/>
            </a:br>
            <a:r>
              <a:rPr lang="fr-FR">
                <a:solidFill>
                  <a:schemeClr val="bg1"/>
                </a:solidFill>
              </a:rPr>
              <a:t>Utiliser des motifs robustes</a:t>
            </a:r>
            <a:endParaRPr lang="fr-FR"/>
          </a:p>
        </p:txBody>
      </p:sp>
      <p:sp>
        <p:nvSpPr>
          <p:cNvPr id="4" name="Texte">
            <a:extLst>
              <a:ext uri="{FF2B5EF4-FFF2-40B4-BE49-F238E27FC236}">
                <a16:creationId xmlns:a16="http://schemas.microsoft.com/office/drawing/2014/main" id="{832CAB13-3ACC-FBBE-539B-F932BD89B6D6}"/>
              </a:ext>
            </a:extLst>
          </p:cNvPr>
          <p:cNvSpPr>
            <a:spLocks noGrp="1"/>
          </p:cNvSpPr>
          <p:nvPr>
            <p:ph idx="1"/>
          </p:nvPr>
        </p:nvSpPr>
        <p:spPr/>
        <p:txBody>
          <a:bodyPr/>
          <a:lstStyle/>
          <a:p>
            <a:pPr lvl="2"/>
            <a:r>
              <a:rPr lang="fr-FR"/>
              <a:t>Description :</a:t>
            </a:r>
          </a:p>
          <a:p>
            <a:pPr lvl="3"/>
            <a:r>
              <a:rPr lang="fr-FR"/>
              <a:t>Motif de conception (design pattern) : </a:t>
            </a:r>
            <a:r>
              <a:rPr lang="fr-FR" b="1">
                <a:solidFill>
                  <a:schemeClr val="bg2"/>
                </a:solidFill>
              </a:rPr>
              <a:t>structure</a:t>
            </a:r>
            <a:r>
              <a:rPr lang="fr-FR"/>
              <a:t>, </a:t>
            </a:r>
            <a:r>
              <a:rPr lang="fr-FR" b="1">
                <a:solidFill>
                  <a:schemeClr val="bg2"/>
                </a:solidFill>
              </a:rPr>
              <a:t>rôles</a:t>
            </a:r>
            <a:r>
              <a:rPr lang="fr-FR"/>
              <a:t>, </a:t>
            </a:r>
            <a:r>
              <a:rPr lang="fr-FR" b="1">
                <a:solidFill>
                  <a:schemeClr val="bg2"/>
                </a:solidFill>
              </a:rPr>
              <a:t>propriétés</a:t>
            </a:r>
            <a:r>
              <a:rPr lang="fr-FR"/>
              <a:t> et </a:t>
            </a:r>
            <a:r>
              <a:rPr lang="fr-FR" b="1">
                <a:solidFill>
                  <a:schemeClr val="bg2"/>
                </a:solidFill>
              </a:rPr>
              <a:t>comportement</a:t>
            </a:r>
            <a:r>
              <a:rPr lang="fr-FR"/>
              <a:t> d’un composant. Voir :</a:t>
            </a:r>
          </a:p>
          <a:p>
            <a:pPr lvl="4"/>
            <a:r>
              <a:rPr lang="fr-FR">
                <a:hlinkClick r:id="rId3">
                  <a:extLst>
                    <a:ext uri="{A12FA001-AC4F-418D-AE19-62706E023703}">
                      <ahyp:hlinkClr xmlns:ahyp="http://schemas.microsoft.com/office/drawing/2018/hyperlinkcolor" val="tx"/>
                    </a:ext>
                  </a:extLst>
                </a:hlinkClick>
              </a:rPr>
              <a:t>ARIA </a:t>
            </a:r>
            <a:r>
              <a:rPr lang="fr-FR" err="1">
                <a:hlinkClick r:id="rId3">
                  <a:extLst>
                    <a:ext uri="{A12FA001-AC4F-418D-AE19-62706E023703}">
                      <ahyp:hlinkClr xmlns:ahyp="http://schemas.microsoft.com/office/drawing/2018/hyperlinkcolor" val="tx"/>
                    </a:ext>
                  </a:extLst>
                </a:hlinkClick>
              </a:rPr>
              <a:t>authoring</a:t>
            </a:r>
            <a:r>
              <a:rPr lang="fr-FR">
                <a:hlinkClick r:id="rId3">
                  <a:extLst>
                    <a:ext uri="{A12FA001-AC4F-418D-AE19-62706E023703}">
                      <ahyp:hlinkClr xmlns:ahyp="http://schemas.microsoft.com/office/drawing/2018/hyperlinkcolor" val="tx"/>
                    </a:ext>
                  </a:extLst>
                </a:hlinkClick>
              </a:rPr>
              <a:t> practices</a:t>
            </a:r>
            <a:endParaRPr lang="fr-FR"/>
          </a:p>
          <a:p>
            <a:pPr lvl="4"/>
            <a:r>
              <a:rPr lang="fr-FR">
                <a:hlinkClick r:id="rId4">
                  <a:extLst>
                    <a:ext uri="{A12FA001-AC4F-418D-AE19-62706E023703}">
                      <ahyp:hlinkClr xmlns:ahyp="http://schemas.microsoft.com/office/drawing/2018/hyperlinkcolor" val="tx"/>
                    </a:ext>
                  </a:extLst>
                </a:hlinkClick>
              </a:rPr>
              <a:t>Orange Boosted</a:t>
            </a:r>
            <a:endParaRPr lang="fr-FR"/>
          </a:p>
          <a:p>
            <a:pPr lvl="3"/>
            <a:endParaRPr lang="fr-FR"/>
          </a:p>
          <a:p>
            <a:pPr lvl="2"/>
            <a:r>
              <a:rPr lang="fr-FR"/>
              <a:t>Quand ?</a:t>
            </a:r>
          </a:p>
          <a:p>
            <a:pPr lvl="3"/>
            <a:r>
              <a:rPr lang="fr-FR" b="1">
                <a:solidFill>
                  <a:srgbClr val="FF7900"/>
                </a:solidFill>
              </a:rPr>
              <a:t>Dès la conception </a:t>
            </a:r>
            <a:r>
              <a:rPr lang="fr-FR"/>
              <a:t>: prendre en compte dès les wireframes, puis dans les designs UI</a:t>
            </a:r>
          </a:p>
          <a:p>
            <a:pPr lvl="3"/>
            <a:r>
              <a:rPr lang="fr-FR" b="1">
                <a:solidFill>
                  <a:srgbClr val="FF7900"/>
                </a:solidFill>
              </a:rPr>
              <a:t>Au développement </a:t>
            </a:r>
            <a:r>
              <a:rPr lang="fr-FR"/>
              <a:t>: choisir le bon motif et appliquer l’ensemble des balises et attributs de façon pertinente</a:t>
            </a:r>
          </a:p>
          <a:p>
            <a:pPr lvl="3"/>
            <a:endParaRPr lang="fr-FR"/>
          </a:p>
          <a:p>
            <a:endParaRPr lang="fr-FR"/>
          </a:p>
          <a:p>
            <a:endParaRPr lang="fr-FR"/>
          </a:p>
          <a:p>
            <a:endParaRPr lang="fr-FR"/>
          </a:p>
        </p:txBody>
      </p:sp>
      <p:pic>
        <p:nvPicPr>
          <p:cNvPr id="8" name="Image - Conception">
            <a:extLst>
              <a:ext uri="{FF2B5EF4-FFF2-40B4-BE49-F238E27FC236}">
                <a16:creationId xmlns:a16="http://schemas.microsoft.com/office/drawing/2014/main" id="{00B9AF66-DA00-0B93-EA17-3091C5709DE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5536" y="3255854"/>
            <a:ext cx="252000" cy="252000"/>
          </a:xfrm>
          <a:prstGeom prst="rect">
            <a:avLst/>
          </a:prstGeom>
          <a:solidFill>
            <a:schemeClr val="tx1"/>
          </a:solidFill>
        </p:spPr>
      </p:pic>
      <p:pic>
        <p:nvPicPr>
          <p:cNvPr id="9" name="Image - Dév">
            <a:extLst>
              <a:ext uri="{FF2B5EF4-FFF2-40B4-BE49-F238E27FC236}">
                <a16:creationId xmlns:a16="http://schemas.microsoft.com/office/drawing/2014/main" id="{F31030BD-93C2-42C1-A284-152E4F78B9E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8352" y="3795886"/>
            <a:ext cx="252000" cy="252000"/>
          </a:xfrm>
          <a:prstGeom prst="rect">
            <a:avLst/>
          </a:prstGeom>
          <a:solidFill>
            <a:schemeClr val="tx1"/>
          </a:solidFill>
        </p:spPr>
      </p:pic>
    </p:spTree>
    <p:extLst>
      <p:ext uri="{BB962C8B-B14F-4D97-AF65-F5344CB8AC3E}">
        <p14:creationId xmlns:p14="http://schemas.microsoft.com/office/powerpoint/2010/main" val="40202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4D0B6D-637F-8632-76F9-5EE17CD58FA2}"/>
              </a:ext>
            </a:extLst>
          </p:cNvPr>
          <p:cNvSpPr>
            <a:spLocks noGrp="1"/>
          </p:cNvSpPr>
          <p:nvPr>
            <p:ph type="title"/>
          </p:nvPr>
        </p:nvSpPr>
        <p:spPr>
          <a:xfrm>
            <a:off x="313762" y="221457"/>
            <a:ext cx="8516475" cy="741362"/>
          </a:xfrm>
        </p:spPr>
        <p:txBody>
          <a:bodyPr/>
          <a:lstStyle/>
          <a:p>
            <a:pPr marL="457200" indent="-457200">
              <a:buFont typeface="+mj-lt"/>
              <a:buAutoNum type="arabicPeriod" startAt="8"/>
            </a:pPr>
            <a:r>
              <a:rPr lang="fr-FR"/>
              <a:t>Motifs de conception (design pattern)</a:t>
            </a:r>
            <a:br>
              <a:rPr lang="fr-FR"/>
            </a:br>
            <a:r>
              <a:rPr lang="fr-FR">
                <a:solidFill>
                  <a:schemeClr val="bg1"/>
                </a:solidFill>
              </a:rPr>
              <a:t>Spécifications à respecter</a:t>
            </a:r>
          </a:p>
        </p:txBody>
      </p:sp>
      <p:sp>
        <p:nvSpPr>
          <p:cNvPr id="3" name="Espace réservé du contenu 2">
            <a:extLst>
              <a:ext uri="{FF2B5EF4-FFF2-40B4-BE49-F238E27FC236}">
                <a16:creationId xmlns:a16="http://schemas.microsoft.com/office/drawing/2014/main" id="{E3FD5FCA-AD9E-4808-28E0-CE7069451FE1}"/>
              </a:ext>
            </a:extLst>
          </p:cNvPr>
          <p:cNvSpPr>
            <a:spLocks noGrp="1"/>
          </p:cNvSpPr>
          <p:nvPr>
            <p:ph sz="half" idx="1"/>
          </p:nvPr>
        </p:nvSpPr>
        <p:spPr/>
        <p:txBody>
          <a:bodyPr/>
          <a:lstStyle/>
          <a:p>
            <a:pPr lvl="2"/>
            <a:r>
              <a:rPr lang="fr-FR"/>
              <a:t>Design pattern du &lt;</a:t>
            </a:r>
            <a:r>
              <a:rPr lang="fr-FR" err="1"/>
              <a:t>button</a:t>
            </a:r>
            <a:r>
              <a:rPr lang="fr-FR"/>
              <a:t>&gt;</a:t>
            </a:r>
          </a:p>
          <a:p>
            <a:pPr lvl="3"/>
            <a:r>
              <a:rPr lang="en-US"/>
              <a:t>About This Pattern</a:t>
            </a:r>
          </a:p>
          <a:p>
            <a:pPr lvl="3"/>
            <a:r>
              <a:rPr lang="en-US"/>
              <a:t>Examples</a:t>
            </a:r>
          </a:p>
          <a:p>
            <a:pPr lvl="3"/>
            <a:r>
              <a:rPr lang="en-US"/>
              <a:t>Keyboard Interaction</a:t>
            </a:r>
          </a:p>
          <a:p>
            <a:pPr lvl="3"/>
            <a:r>
              <a:rPr lang="en-US"/>
              <a:t>WAI-ARIA Roles, States, and Properties</a:t>
            </a:r>
            <a:endParaRPr lang="fr-FR"/>
          </a:p>
        </p:txBody>
      </p:sp>
      <p:sp>
        <p:nvSpPr>
          <p:cNvPr id="5" name="Espace réservé du contenu 4">
            <a:extLst>
              <a:ext uri="{FF2B5EF4-FFF2-40B4-BE49-F238E27FC236}">
                <a16:creationId xmlns:a16="http://schemas.microsoft.com/office/drawing/2014/main" id="{591CE1F1-0174-AB8C-9EFA-C46D9C21AFC4}"/>
              </a:ext>
            </a:extLst>
          </p:cNvPr>
          <p:cNvSpPr>
            <a:spLocks noGrp="1"/>
          </p:cNvSpPr>
          <p:nvPr>
            <p:ph sz="half" idx="2"/>
          </p:nvPr>
        </p:nvSpPr>
        <p:spPr/>
        <p:txBody>
          <a:bodyPr>
            <a:normAutofit/>
          </a:bodyPr>
          <a:lstStyle/>
          <a:p>
            <a:pPr lvl="2"/>
            <a:r>
              <a:rPr lang="fr-FR"/>
              <a:t>Exemple pour &lt;</a:t>
            </a:r>
            <a:r>
              <a:rPr lang="en-US"/>
              <a:t>button</a:t>
            </a:r>
            <a:r>
              <a:rPr lang="fr-FR"/>
              <a:t>&gt; :</a:t>
            </a:r>
          </a:p>
          <a:p>
            <a:pPr lvl="3"/>
            <a:r>
              <a:rPr lang="en-US"/>
              <a:t>Read This First</a:t>
            </a:r>
          </a:p>
          <a:p>
            <a:pPr lvl="3"/>
            <a:r>
              <a:rPr lang="en-US"/>
              <a:t>About This Example</a:t>
            </a:r>
          </a:p>
          <a:p>
            <a:pPr lvl="3"/>
            <a:r>
              <a:rPr lang="en-US"/>
              <a:t>Example</a:t>
            </a:r>
          </a:p>
          <a:p>
            <a:pPr lvl="3"/>
            <a:r>
              <a:rPr lang="en-US"/>
              <a:t>Keyboard Support</a:t>
            </a:r>
          </a:p>
          <a:p>
            <a:pPr lvl="3"/>
            <a:r>
              <a:rPr lang="en-US"/>
              <a:t>Role, Property, State, and </a:t>
            </a:r>
            <a:r>
              <a:rPr lang="en-US" err="1"/>
              <a:t>Tabindex</a:t>
            </a:r>
            <a:r>
              <a:rPr lang="en-US"/>
              <a:t> Attributes</a:t>
            </a:r>
          </a:p>
          <a:p>
            <a:pPr lvl="3"/>
            <a:r>
              <a:rPr lang="en-US"/>
              <a:t>Assistive Technology Support</a:t>
            </a:r>
          </a:p>
          <a:p>
            <a:pPr lvl="3"/>
            <a:r>
              <a:rPr lang="en-US"/>
              <a:t>JavaScript and CSS Source Code</a:t>
            </a:r>
          </a:p>
          <a:p>
            <a:pPr lvl="3"/>
            <a:r>
              <a:rPr lang="en-US"/>
              <a:t>HTML Source Code</a:t>
            </a:r>
            <a:endParaRPr lang="fr-FR"/>
          </a:p>
          <a:p>
            <a:endParaRPr lang="fr-FR"/>
          </a:p>
        </p:txBody>
      </p:sp>
      <p:cxnSp>
        <p:nvCxnSpPr>
          <p:cNvPr id="7" name="Connecteur droit avec flèche 6">
            <a:extLst>
              <a:ext uri="{FF2B5EF4-FFF2-40B4-BE49-F238E27FC236}">
                <a16:creationId xmlns:a16="http://schemas.microsoft.com/office/drawing/2014/main" id="{A940C901-8C54-5FBD-9CD4-446F202D0D20}"/>
              </a:ext>
            </a:extLst>
          </p:cNvPr>
          <p:cNvCxnSpPr>
            <a:cxnSpLocks/>
          </p:cNvCxnSpPr>
          <p:nvPr/>
        </p:nvCxnSpPr>
        <p:spPr>
          <a:xfrm flipV="1">
            <a:off x="2028825" y="1343025"/>
            <a:ext cx="2721769" cy="6643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8346925D-89C5-F926-24E0-0A7884DEA08C}"/>
              </a:ext>
            </a:extLst>
          </p:cNvPr>
          <p:cNvSpPr>
            <a:spLocks noGrp="1"/>
          </p:cNvSpPr>
          <p:nvPr>
            <p:ph type="title"/>
          </p:nvPr>
        </p:nvSpPr>
        <p:spPr/>
        <p:txBody>
          <a:bodyPr/>
          <a:lstStyle/>
          <a:p>
            <a:pPr marL="457200" indent="-457200">
              <a:buFont typeface="+mj-lt"/>
              <a:buAutoNum type="arabicPeriod" startAt="8"/>
            </a:pPr>
            <a:r>
              <a:rPr lang="fr-FR"/>
              <a:t>Motifs de conception (design pattern)</a:t>
            </a:r>
            <a:br>
              <a:rPr lang="fr-FR"/>
            </a:br>
            <a:r>
              <a:rPr lang="fr-FR">
                <a:solidFill>
                  <a:schemeClr val="bg1"/>
                </a:solidFill>
              </a:rPr>
              <a:t>Exemple – Composant interactif complexe : des onglets</a:t>
            </a:r>
          </a:p>
        </p:txBody>
      </p:sp>
      <p:sp>
        <p:nvSpPr>
          <p:cNvPr id="14" name="Code">
            <a:extLst>
              <a:ext uri="{FF2B5EF4-FFF2-40B4-BE49-F238E27FC236}">
                <a16:creationId xmlns:a16="http://schemas.microsoft.com/office/drawing/2014/main" id="{F75BB7E8-0435-6630-BB23-E2A111DA2A6A}"/>
              </a:ext>
            </a:extLst>
          </p:cNvPr>
          <p:cNvSpPr>
            <a:spLocks noGrp="1"/>
          </p:cNvSpPr>
          <p:nvPr>
            <p:ph idx="1"/>
          </p:nvPr>
        </p:nvSpPr>
        <p:spPr>
          <a:xfrm>
            <a:off x="314325" y="987574"/>
            <a:ext cx="8515350" cy="3887638"/>
          </a:xfrm>
          <a:solidFill>
            <a:schemeClr val="bg1"/>
          </a:solidFill>
        </p:spPr>
        <p:txBody>
          <a:bodyPr>
            <a:noAutofit/>
          </a:bodyPr>
          <a:lstStyle/>
          <a:p>
            <a:pPr>
              <a:lnSpc>
                <a:spcPct val="100000"/>
              </a:lnSpc>
              <a:spcBef>
                <a:spcPts val="400"/>
              </a:spcBef>
            </a:pPr>
            <a:endParaRPr lang="fr-FR" sz="800">
              <a:solidFill>
                <a:schemeClr val="tx1"/>
              </a:solidFill>
            </a:endParaRPr>
          </a:p>
          <a:p>
            <a:pPr>
              <a:lnSpc>
                <a:spcPct val="100000"/>
              </a:lnSpc>
              <a:spcBef>
                <a:spcPts val="400"/>
              </a:spcBef>
            </a:pPr>
            <a:endParaRPr lang="fr-FR" sz="900" b="0">
              <a:solidFill>
                <a:schemeClr val="tx1"/>
              </a:solidFill>
            </a:endParaRPr>
          </a:p>
          <a:p>
            <a:pPr>
              <a:lnSpc>
                <a:spcPct val="100000"/>
              </a:lnSpc>
              <a:spcBef>
                <a:spcPts val="400"/>
              </a:spcBef>
            </a:pPr>
            <a:r>
              <a:rPr lang="fr-FR" sz="900" b="0">
                <a:solidFill>
                  <a:schemeClr val="tx1"/>
                </a:solidFill>
              </a:rPr>
              <a:t>&lt;!-- Nav </a:t>
            </a:r>
            <a:r>
              <a:rPr lang="fr-FR" sz="900" b="0" err="1">
                <a:solidFill>
                  <a:schemeClr val="tx1"/>
                </a:solidFill>
              </a:rPr>
              <a:t>tabs</a:t>
            </a:r>
            <a:r>
              <a:rPr lang="fr-FR" sz="900" b="0">
                <a:solidFill>
                  <a:schemeClr val="tx1"/>
                </a:solidFill>
              </a:rPr>
              <a:t> --&gt;</a:t>
            </a:r>
          </a:p>
          <a:p>
            <a:pPr>
              <a:lnSpc>
                <a:spcPct val="100000"/>
              </a:lnSpc>
              <a:spcBef>
                <a:spcPts val="400"/>
              </a:spcBef>
            </a:pPr>
            <a:r>
              <a:rPr lang="fr-FR" sz="900" b="0">
                <a:solidFill>
                  <a:schemeClr val="tx1"/>
                </a:solidFill>
              </a:rPr>
              <a:t>&lt;ul class="nav nav-</a:t>
            </a:r>
            <a:r>
              <a:rPr lang="fr-FR" sz="900" b="0" err="1">
                <a:solidFill>
                  <a:schemeClr val="tx1"/>
                </a:solidFill>
              </a:rPr>
              <a:t>tabs</a:t>
            </a:r>
            <a:r>
              <a:rPr lang="fr-FR" sz="900" b="0">
                <a:solidFill>
                  <a:schemeClr val="tx1"/>
                </a:solidFill>
              </a:rPr>
              <a:t>" id="</a:t>
            </a:r>
            <a:r>
              <a:rPr lang="fr-FR" sz="900" b="0" err="1">
                <a:solidFill>
                  <a:schemeClr val="tx1"/>
                </a:solidFill>
              </a:rPr>
              <a:t>myTab</a:t>
            </a:r>
            <a:r>
              <a:rPr lang="fr-FR" sz="900" b="0">
                <a:solidFill>
                  <a:schemeClr val="tx1"/>
                </a:solidFill>
              </a:rPr>
              <a:t>" </a:t>
            </a:r>
            <a:r>
              <a:rPr lang="fr-FR" sz="900" b="0" err="1">
                <a:solidFill>
                  <a:schemeClr val="tx1"/>
                </a:solidFill>
                <a:highlight>
                  <a:srgbClr val="FFFF00"/>
                </a:highlight>
              </a:rPr>
              <a:t>role</a:t>
            </a:r>
            <a:r>
              <a:rPr lang="fr-FR" sz="900" b="0">
                <a:solidFill>
                  <a:schemeClr val="tx1"/>
                </a:solidFill>
                <a:highlight>
                  <a:srgbClr val="FFFF00"/>
                </a:highlight>
              </a:rPr>
              <a:t>="</a:t>
            </a:r>
            <a:r>
              <a:rPr lang="fr-FR" sz="900" b="0" err="1">
                <a:solidFill>
                  <a:schemeClr val="tx1"/>
                </a:solidFill>
                <a:highlight>
                  <a:srgbClr val="FFFF00"/>
                </a:highlight>
              </a:rPr>
              <a:t>tablist</a:t>
            </a:r>
            <a:r>
              <a:rPr lang="fr-FR" sz="900" b="0">
                <a:solidFill>
                  <a:schemeClr val="tx1"/>
                </a:solidFill>
                <a:highlight>
                  <a:srgbClr val="FFFF00"/>
                </a:highlight>
              </a:rPr>
              <a:t>"</a:t>
            </a:r>
            <a:r>
              <a:rPr lang="fr-FR" sz="900" b="0">
                <a:solidFill>
                  <a:schemeClr val="tx1"/>
                </a:solidFill>
              </a:rPr>
              <a:t>&gt;</a:t>
            </a:r>
          </a:p>
          <a:p>
            <a:pPr>
              <a:lnSpc>
                <a:spcPct val="100000"/>
              </a:lnSpc>
              <a:spcBef>
                <a:spcPts val="400"/>
              </a:spcBef>
            </a:pPr>
            <a:r>
              <a:rPr lang="fr-FR" sz="900" b="0">
                <a:solidFill>
                  <a:schemeClr val="tx1"/>
                </a:solidFill>
              </a:rPr>
              <a:t>  &lt;li class="nav-item" </a:t>
            </a:r>
            <a:r>
              <a:rPr lang="fr-FR" sz="900" b="0" err="1">
                <a:solidFill>
                  <a:schemeClr val="tx1"/>
                </a:solidFill>
                <a:highlight>
                  <a:srgbClr val="FFFF00"/>
                </a:highlight>
              </a:rPr>
              <a:t>role</a:t>
            </a:r>
            <a:r>
              <a:rPr lang="fr-FR" sz="900" b="0">
                <a:solidFill>
                  <a:schemeClr val="tx1"/>
                </a:solidFill>
                <a:highlight>
                  <a:srgbClr val="FFFF00"/>
                </a:highlight>
              </a:rPr>
              <a:t>="</a:t>
            </a:r>
            <a:r>
              <a:rPr lang="fr-FR" sz="900" b="0" err="1">
                <a:solidFill>
                  <a:schemeClr val="tx1"/>
                </a:solidFill>
                <a:highlight>
                  <a:srgbClr val="FFFF00"/>
                </a:highlight>
              </a:rPr>
              <a:t>presentation</a:t>
            </a:r>
            <a:r>
              <a:rPr lang="fr-FR" sz="900" b="0">
                <a:solidFill>
                  <a:schemeClr val="tx1"/>
                </a:solidFill>
                <a:highlight>
                  <a:srgbClr val="FFFF00"/>
                </a:highlight>
              </a:rPr>
              <a:t>"</a:t>
            </a:r>
            <a:r>
              <a:rPr lang="fr-FR" sz="900" b="0">
                <a:solidFill>
                  <a:schemeClr val="tx1"/>
                </a:solidFill>
              </a:rPr>
              <a:t>&gt;</a:t>
            </a:r>
          </a:p>
          <a:p>
            <a:pPr>
              <a:lnSpc>
                <a:spcPct val="100000"/>
              </a:lnSpc>
              <a:spcBef>
                <a:spcPts val="400"/>
              </a:spcBef>
            </a:pPr>
            <a:r>
              <a:rPr lang="fr-FR" sz="900" b="0">
                <a:solidFill>
                  <a:schemeClr val="tx1"/>
                </a:solidFill>
              </a:rPr>
              <a:t>    &lt;</a:t>
            </a:r>
            <a:r>
              <a:rPr lang="fr-FR" sz="900" b="0" err="1">
                <a:solidFill>
                  <a:schemeClr val="tx1"/>
                </a:solidFill>
              </a:rPr>
              <a:t>button</a:t>
            </a:r>
            <a:r>
              <a:rPr lang="fr-FR" sz="900" b="0">
                <a:solidFill>
                  <a:schemeClr val="tx1"/>
                </a:solidFill>
              </a:rPr>
              <a:t> class="nav-</a:t>
            </a:r>
            <a:r>
              <a:rPr lang="fr-FR" sz="900" b="0" err="1">
                <a:solidFill>
                  <a:schemeClr val="tx1"/>
                </a:solidFill>
              </a:rPr>
              <a:t>link</a:t>
            </a:r>
            <a:r>
              <a:rPr lang="fr-FR" sz="900" b="0">
                <a:solidFill>
                  <a:schemeClr val="tx1"/>
                </a:solidFill>
              </a:rPr>
              <a:t> active" id="home-tab" type="</a:t>
            </a:r>
            <a:r>
              <a:rPr lang="fr-FR" sz="900" b="0" err="1">
                <a:solidFill>
                  <a:schemeClr val="tx1"/>
                </a:solidFill>
              </a:rPr>
              <a:t>button</a:t>
            </a:r>
            <a:r>
              <a:rPr lang="fr-FR" sz="900" b="0">
                <a:solidFill>
                  <a:schemeClr val="tx1"/>
                </a:solidFill>
              </a:rPr>
              <a:t>" </a:t>
            </a:r>
            <a:r>
              <a:rPr lang="fr-FR" sz="900" b="0" err="1">
                <a:solidFill>
                  <a:schemeClr val="tx1"/>
                </a:solidFill>
                <a:highlight>
                  <a:srgbClr val="FFFF00"/>
                </a:highlight>
              </a:rPr>
              <a:t>role</a:t>
            </a:r>
            <a:r>
              <a:rPr lang="fr-FR" sz="900" b="0">
                <a:solidFill>
                  <a:schemeClr val="tx1"/>
                </a:solidFill>
                <a:highlight>
                  <a:srgbClr val="FFFF00"/>
                </a:highlight>
              </a:rPr>
              <a:t>="tab" </a:t>
            </a:r>
            <a:r>
              <a:rPr lang="fr-FR" sz="900" b="0">
                <a:solidFill>
                  <a:schemeClr val="tx1"/>
                </a:solidFill>
              </a:rPr>
              <a:t>aria-</a:t>
            </a:r>
            <a:r>
              <a:rPr lang="fr-FR" sz="900" b="0" err="1">
                <a:solidFill>
                  <a:schemeClr val="tx1"/>
                </a:solidFill>
              </a:rPr>
              <a:t>controls</a:t>
            </a:r>
            <a:r>
              <a:rPr lang="fr-FR" sz="900" b="0">
                <a:solidFill>
                  <a:schemeClr val="tx1"/>
                </a:solidFill>
              </a:rPr>
              <a:t>="home" </a:t>
            </a:r>
            <a:r>
              <a:rPr lang="fr-FR" sz="900" b="0">
                <a:solidFill>
                  <a:schemeClr val="tx1"/>
                </a:solidFill>
                <a:highlight>
                  <a:srgbClr val="00FF00"/>
                </a:highlight>
              </a:rPr>
              <a:t>aria-</a:t>
            </a:r>
            <a:r>
              <a:rPr lang="fr-FR" sz="900" b="0" err="1">
                <a:solidFill>
                  <a:schemeClr val="tx1"/>
                </a:solidFill>
                <a:highlight>
                  <a:srgbClr val="00FF00"/>
                </a:highlight>
              </a:rPr>
              <a:t>selected</a:t>
            </a:r>
            <a:r>
              <a:rPr lang="fr-FR" sz="900" b="0">
                <a:solidFill>
                  <a:schemeClr val="tx1"/>
                </a:solidFill>
                <a:highlight>
                  <a:srgbClr val="00FF00"/>
                </a:highlight>
              </a:rPr>
              <a:t>="</a:t>
            </a:r>
            <a:r>
              <a:rPr lang="fr-FR" sz="900" b="0" err="1">
                <a:solidFill>
                  <a:schemeClr val="tx1"/>
                </a:solidFill>
                <a:highlight>
                  <a:srgbClr val="00FF00"/>
                </a:highlight>
              </a:rPr>
              <a:t>true</a:t>
            </a:r>
            <a:r>
              <a:rPr lang="fr-FR" sz="900" b="0">
                <a:solidFill>
                  <a:schemeClr val="tx1"/>
                </a:solidFill>
                <a:highlight>
                  <a:srgbClr val="00FF00"/>
                </a:highlight>
              </a:rPr>
              <a:t>" </a:t>
            </a:r>
            <a:r>
              <a:rPr lang="fr-FR" sz="900" b="0" err="1">
                <a:solidFill>
                  <a:schemeClr val="tx1"/>
                </a:solidFill>
              </a:rPr>
              <a:t>tabindex</a:t>
            </a:r>
            <a:r>
              <a:rPr lang="fr-FR" sz="900" b="0">
                <a:solidFill>
                  <a:schemeClr val="tx1"/>
                </a:solidFill>
              </a:rPr>
              <a:t>="0"&gt;Home&lt;/</a:t>
            </a:r>
            <a:r>
              <a:rPr lang="fr-FR" sz="900" b="0" err="1">
                <a:solidFill>
                  <a:schemeClr val="tx1"/>
                </a:solidFill>
              </a:rPr>
              <a:t>button</a:t>
            </a:r>
            <a:r>
              <a:rPr lang="fr-FR" sz="900" b="0">
                <a:solidFill>
                  <a:schemeClr val="tx1"/>
                </a:solidFill>
              </a:rPr>
              <a:t>&gt;</a:t>
            </a:r>
          </a:p>
          <a:p>
            <a:pPr>
              <a:lnSpc>
                <a:spcPct val="100000"/>
              </a:lnSpc>
              <a:spcBef>
                <a:spcPts val="400"/>
              </a:spcBef>
            </a:pPr>
            <a:r>
              <a:rPr lang="fr-FR" sz="900" b="0">
                <a:solidFill>
                  <a:schemeClr val="tx1"/>
                </a:solidFill>
              </a:rPr>
              <a:t>  &lt;/li&gt;</a:t>
            </a:r>
          </a:p>
          <a:p>
            <a:pPr>
              <a:lnSpc>
                <a:spcPct val="100000"/>
              </a:lnSpc>
              <a:spcBef>
                <a:spcPts val="400"/>
              </a:spcBef>
            </a:pPr>
            <a:r>
              <a:rPr lang="fr-FR" sz="900" b="0">
                <a:solidFill>
                  <a:schemeClr val="tx1"/>
                </a:solidFill>
              </a:rPr>
              <a:t>  &lt;li class="nav-item" </a:t>
            </a:r>
            <a:r>
              <a:rPr lang="fr-FR" sz="900" b="0" err="1">
                <a:solidFill>
                  <a:schemeClr val="tx1"/>
                </a:solidFill>
              </a:rPr>
              <a:t>role</a:t>
            </a:r>
            <a:r>
              <a:rPr lang="fr-FR" sz="900" b="0">
                <a:solidFill>
                  <a:schemeClr val="tx1"/>
                </a:solidFill>
              </a:rPr>
              <a:t>="</a:t>
            </a:r>
            <a:r>
              <a:rPr lang="fr-FR" sz="900" b="0" err="1">
                <a:solidFill>
                  <a:schemeClr val="tx1"/>
                </a:solidFill>
              </a:rPr>
              <a:t>presentation</a:t>
            </a:r>
            <a:r>
              <a:rPr lang="fr-FR" sz="900" b="0">
                <a:solidFill>
                  <a:schemeClr val="tx1"/>
                </a:solidFill>
              </a:rPr>
              <a:t>"&gt;</a:t>
            </a:r>
          </a:p>
          <a:p>
            <a:pPr>
              <a:lnSpc>
                <a:spcPct val="100000"/>
              </a:lnSpc>
              <a:spcBef>
                <a:spcPts val="400"/>
              </a:spcBef>
            </a:pPr>
            <a:r>
              <a:rPr lang="fr-FR" sz="900" b="0">
                <a:solidFill>
                  <a:schemeClr val="tx1"/>
                </a:solidFill>
              </a:rPr>
              <a:t>    &lt;</a:t>
            </a:r>
            <a:r>
              <a:rPr lang="fr-FR" sz="900" b="0" err="1">
                <a:solidFill>
                  <a:schemeClr val="tx1"/>
                </a:solidFill>
              </a:rPr>
              <a:t>button</a:t>
            </a:r>
            <a:r>
              <a:rPr lang="fr-FR" sz="900" b="0">
                <a:solidFill>
                  <a:schemeClr val="tx1"/>
                </a:solidFill>
              </a:rPr>
              <a:t> class="nav-</a:t>
            </a:r>
            <a:r>
              <a:rPr lang="fr-FR" sz="900" b="0" err="1">
                <a:solidFill>
                  <a:schemeClr val="tx1"/>
                </a:solidFill>
              </a:rPr>
              <a:t>link</a:t>
            </a:r>
            <a:r>
              <a:rPr lang="fr-FR" sz="900" b="0">
                <a:solidFill>
                  <a:schemeClr val="tx1"/>
                </a:solidFill>
              </a:rPr>
              <a:t>" id="prof-tab" type="</a:t>
            </a:r>
            <a:r>
              <a:rPr lang="fr-FR" sz="900" b="0" err="1">
                <a:solidFill>
                  <a:schemeClr val="tx1"/>
                </a:solidFill>
              </a:rPr>
              <a:t>button</a:t>
            </a:r>
            <a:r>
              <a:rPr lang="fr-FR" sz="900" b="0">
                <a:solidFill>
                  <a:schemeClr val="tx1"/>
                </a:solidFill>
              </a:rPr>
              <a:t>" </a:t>
            </a:r>
            <a:r>
              <a:rPr lang="fr-FR" sz="900" b="0" err="1">
                <a:solidFill>
                  <a:schemeClr val="tx1"/>
                </a:solidFill>
                <a:highlight>
                  <a:srgbClr val="FFFF00"/>
                </a:highlight>
              </a:rPr>
              <a:t>role</a:t>
            </a:r>
            <a:r>
              <a:rPr lang="fr-FR" sz="900" b="0">
                <a:solidFill>
                  <a:schemeClr val="tx1"/>
                </a:solidFill>
                <a:highlight>
                  <a:srgbClr val="FFFF00"/>
                </a:highlight>
              </a:rPr>
              <a:t>="tab" </a:t>
            </a:r>
            <a:r>
              <a:rPr lang="fr-FR" sz="900" b="0">
                <a:solidFill>
                  <a:schemeClr val="tx1"/>
                </a:solidFill>
              </a:rPr>
              <a:t>aria-</a:t>
            </a:r>
            <a:r>
              <a:rPr lang="fr-FR" sz="900" b="0" err="1">
                <a:solidFill>
                  <a:schemeClr val="tx1"/>
                </a:solidFill>
              </a:rPr>
              <a:t>controls</a:t>
            </a:r>
            <a:r>
              <a:rPr lang="fr-FR" sz="900" b="0">
                <a:solidFill>
                  <a:schemeClr val="tx1"/>
                </a:solidFill>
              </a:rPr>
              <a:t>="profile" </a:t>
            </a:r>
            <a:r>
              <a:rPr lang="fr-FR" sz="900" b="0">
                <a:solidFill>
                  <a:schemeClr val="tx1"/>
                </a:solidFill>
                <a:highlight>
                  <a:srgbClr val="00FF00"/>
                </a:highlight>
              </a:rPr>
              <a:t>aria-</a:t>
            </a:r>
            <a:r>
              <a:rPr lang="fr-FR" sz="900" b="0" err="1">
                <a:solidFill>
                  <a:schemeClr val="tx1"/>
                </a:solidFill>
                <a:highlight>
                  <a:srgbClr val="00FF00"/>
                </a:highlight>
              </a:rPr>
              <a:t>selected</a:t>
            </a:r>
            <a:r>
              <a:rPr lang="fr-FR" sz="900" b="0">
                <a:solidFill>
                  <a:schemeClr val="tx1"/>
                </a:solidFill>
                <a:highlight>
                  <a:srgbClr val="00FF00"/>
                </a:highlight>
              </a:rPr>
              <a:t>="false" </a:t>
            </a:r>
            <a:r>
              <a:rPr lang="fr-FR" sz="900" b="0" err="1">
                <a:solidFill>
                  <a:schemeClr val="tx1"/>
                </a:solidFill>
              </a:rPr>
              <a:t>tabindex</a:t>
            </a:r>
            <a:r>
              <a:rPr lang="fr-FR" sz="900" b="0">
                <a:solidFill>
                  <a:schemeClr val="tx1"/>
                </a:solidFill>
              </a:rPr>
              <a:t>="0"&gt;Profile&lt;/</a:t>
            </a:r>
            <a:r>
              <a:rPr lang="fr-FR" sz="900" b="0" err="1">
                <a:solidFill>
                  <a:schemeClr val="tx1"/>
                </a:solidFill>
              </a:rPr>
              <a:t>button</a:t>
            </a:r>
            <a:r>
              <a:rPr lang="fr-FR" sz="900" b="0">
                <a:solidFill>
                  <a:schemeClr val="tx1"/>
                </a:solidFill>
              </a:rPr>
              <a:t>&gt;</a:t>
            </a:r>
          </a:p>
          <a:p>
            <a:pPr>
              <a:lnSpc>
                <a:spcPct val="100000"/>
              </a:lnSpc>
              <a:spcBef>
                <a:spcPts val="400"/>
              </a:spcBef>
            </a:pPr>
            <a:r>
              <a:rPr lang="fr-FR" sz="900" b="0">
                <a:solidFill>
                  <a:schemeClr val="tx1"/>
                </a:solidFill>
              </a:rPr>
              <a:t>  &lt;/li&gt;</a:t>
            </a:r>
          </a:p>
          <a:p>
            <a:pPr>
              <a:lnSpc>
                <a:spcPct val="100000"/>
              </a:lnSpc>
              <a:spcBef>
                <a:spcPts val="400"/>
              </a:spcBef>
            </a:pPr>
            <a:r>
              <a:rPr lang="fr-FR" sz="900" b="0">
                <a:solidFill>
                  <a:schemeClr val="tx1"/>
                </a:solidFill>
              </a:rPr>
              <a:t>  &lt;li class="nav-item" </a:t>
            </a:r>
            <a:r>
              <a:rPr lang="fr-FR" sz="900" b="0" err="1">
                <a:solidFill>
                  <a:schemeClr val="tx1"/>
                </a:solidFill>
              </a:rPr>
              <a:t>role</a:t>
            </a:r>
            <a:r>
              <a:rPr lang="fr-FR" sz="900" b="0">
                <a:solidFill>
                  <a:schemeClr val="tx1"/>
                </a:solidFill>
              </a:rPr>
              <a:t>="</a:t>
            </a:r>
            <a:r>
              <a:rPr lang="fr-FR" sz="900" b="0" err="1">
                <a:solidFill>
                  <a:schemeClr val="tx1"/>
                </a:solidFill>
              </a:rPr>
              <a:t>presentation</a:t>
            </a:r>
            <a:r>
              <a:rPr lang="fr-FR" sz="900" b="0">
                <a:solidFill>
                  <a:schemeClr val="tx1"/>
                </a:solidFill>
              </a:rPr>
              <a:t>"&gt;</a:t>
            </a:r>
          </a:p>
          <a:p>
            <a:pPr>
              <a:lnSpc>
                <a:spcPct val="100000"/>
              </a:lnSpc>
              <a:spcBef>
                <a:spcPts val="400"/>
              </a:spcBef>
            </a:pPr>
            <a:r>
              <a:rPr lang="fr-FR" sz="900" b="0">
                <a:solidFill>
                  <a:schemeClr val="tx1"/>
                </a:solidFill>
              </a:rPr>
              <a:t>    &lt;</a:t>
            </a:r>
            <a:r>
              <a:rPr lang="fr-FR" sz="900" b="0" err="1">
                <a:solidFill>
                  <a:schemeClr val="tx1"/>
                </a:solidFill>
              </a:rPr>
              <a:t>button</a:t>
            </a:r>
            <a:r>
              <a:rPr lang="fr-FR" sz="900" b="0">
                <a:solidFill>
                  <a:schemeClr val="tx1"/>
                </a:solidFill>
              </a:rPr>
              <a:t> class="nav-</a:t>
            </a:r>
            <a:r>
              <a:rPr lang="fr-FR" sz="900" b="0" err="1">
                <a:solidFill>
                  <a:schemeClr val="tx1"/>
                </a:solidFill>
              </a:rPr>
              <a:t>link</a:t>
            </a:r>
            <a:r>
              <a:rPr lang="fr-FR" sz="900" b="0">
                <a:solidFill>
                  <a:schemeClr val="tx1"/>
                </a:solidFill>
              </a:rPr>
              <a:t>" id=« </a:t>
            </a:r>
            <a:r>
              <a:rPr lang="fr-FR" sz="900" b="0" err="1">
                <a:solidFill>
                  <a:schemeClr val="tx1"/>
                </a:solidFill>
              </a:rPr>
              <a:t>cont</a:t>
            </a:r>
            <a:r>
              <a:rPr lang="fr-FR" sz="900" b="0">
                <a:solidFill>
                  <a:schemeClr val="tx1"/>
                </a:solidFill>
              </a:rPr>
              <a:t>-tab" type="</a:t>
            </a:r>
            <a:r>
              <a:rPr lang="fr-FR" sz="900" b="0" err="1">
                <a:solidFill>
                  <a:schemeClr val="tx1"/>
                </a:solidFill>
              </a:rPr>
              <a:t>button</a:t>
            </a:r>
            <a:r>
              <a:rPr lang="fr-FR" sz="900" b="0">
                <a:solidFill>
                  <a:schemeClr val="tx1"/>
                </a:solidFill>
              </a:rPr>
              <a:t>" </a:t>
            </a:r>
            <a:r>
              <a:rPr lang="fr-FR" sz="900" b="0" err="1">
                <a:solidFill>
                  <a:schemeClr val="tx1"/>
                </a:solidFill>
                <a:highlight>
                  <a:srgbClr val="FFFF00"/>
                </a:highlight>
              </a:rPr>
              <a:t>role</a:t>
            </a:r>
            <a:r>
              <a:rPr lang="fr-FR" sz="900" b="0">
                <a:solidFill>
                  <a:schemeClr val="tx1"/>
                </a:solidFill>
                <a:highlight>
                  <a:srgbClr val="FFFF00"/>
                </a:highlight>
              </a:rPr>
              <a:t>="tab" </a:t>
            </a:r>
            <a:r>
              <a:rPr lang="fr-FR" sz="900" b="0">
                <a:solidFill>
                  <a:schemeClr val="tx1"/>
                </a:solidFill>
              </a:rPr>
              <a:t>aria-</a:t>
            </a:r>
            <a:r>
              <a:rPr lang="fr-FR" sz="900" b="0" err="1">
                <a:solidFill>
                  <a:schemeClr val="tx1"/>
                </a:solidFill>
              </a:rPr>
              <a:t>controls</a:t>
            </a:r>
            <a:r>
              <a:rPr lang="fr-FR" sz="900" b="0">
                <a:solidFill>
                  <a:schemeClr val="tx1"/>
                </a:solidFill>
              </a:rPr>
              <a:t>="messages" aria</a:t>
            </a:r>
            <a:r>
              <a:rPr lang="fr-FR" sz="900" b="0">
                <a:solidFill>
                  <a:schemeClr val="tx1"/>
                </a:solidFill>
                <a:highlight>
                  <a:srgbClr val="00FF00"/>
                </a:highlight>
              </a:rPr>
              <a:t>-</a:t>
            </a:r>
            <a:r>
              <a:rPr lang="fr-FR" sz="900" b="0" err="1">
                <a:solidFill>
                  <a:schemeClr val="tx1"/>
                </a:solidFill>
                <a:highlight>
                  <a:srgbClr val="00FF00"/>
                </a:highlight>
              </a:rPr>
              <a:t>selected</a:t>
            </a:r>
            <a:r>
              <a:rPr lang="fr-FR" sz="900" b="0">
                <a:solidFill>
                  <a:schemeClr val="tx1"/>
                </a:solidFill>
                <a:highlight>
                  <a:srgbClr val="00FF00"/>
                </a:highlight>
              </a:rPr>
              <a:t>="false" </a:t>
            </a:r>
            <a:r>
              <a:rPr lang="fr-FR" sz="900" b="0" err="1">
                <a:solidFill>
                  <a:schemeClr val="tx1"/>
                </a:solidFill>
              </a:rPr>
              <a:t>tabindex</a:t>
            </a:r>
            <a:r>
              <a:rPr lang="fr-FR" sz="900" b="0">
                <a:solidFill>
                  <a:schemeClr val="tx1"/>
                </a:solidFill>
              </a:rPr>
              <a:t>="0"&gt;&lt;img src="</a:t>
            </a:r>
            <a:r>
              <a:rPr lang="fr-FR" sz="900" b="0" err="1">
                <a:solidFill>
                  <a:schemeClr val="tx1"/>
                </a:solidFill>
              </a:rPr>
              <a:t>contact,png</a:t>
            </a:r>
            <a:r>
              <a:rPr lang="fr-FR" sz="900" b="0">
                <a:solidFill>
                  <a:schemeClr val="tx1"/>
                </a:solidFill>
              </a:rPr>
              <a:t>"  </a:t>
            </a:r>
            <a:r>
              <a:rPr lang="fr-FR" sz="900" b="0">
                <a:solidFill>
                  <a:schemeClr val="tx1"/>
                </a:solidFill>
                <a:highlight>
                  <a:srgbClr val="00FFFF"/>
                </a:highlight>
              </a:rPr>
              <a:t>alt="Contact"</a:t>
            </a:r>
            <a:r>
              <a:rPr lang="fr-FR" sz="900" b="0">
                <a:solidFill>
                  <a:schemeClr val="tx1"/>
                </a:solidFill>
              </a:rPr>
              <a:t>&gt;&lt;/</a:t>
            </a:r>
            <a:r>
              <a:rPr lang="fr-FR" sz="900" b="0" err="1">
                <a:solidFill>
                  <a:schemeClr val="tx1"/>
                </a:solidFill>
              </a:rPr>
              <a:t>button</a:t>
            </a:r>
            <a:r>
              <a:rPr lang="fr-FR" sz="900" b="0">
                <a:solidFill>
                  <a:schemeClr val="tx1"/>
                </a:solidFill>
              </a:rPr>
              <a:t>&gt;</a:t>
            </a:r>
          </a:p>
          <a:p>
            <a:pPr>
              <a:lnSpc>
                <a:spcPct val="100000"/>
              </a:lnSpc>
              <a:spcBef>
                <a:spcPts val="400"/>
              </a:spcBef>
            </a:pPr>
            <a:r>
              <a:rPr lang="fr-FR" sz="900" b="0">
                <a:solidFill>
                  <a:schemeClr val="tx1"/>
                </a:solidFill>
              </a:rPr>
              <a:t>  &lt;/li&gt;</a:t>
            </a:r>
          </a:p>
          <a:p>
            <a:pPr>
              <a:lnSpc>
                <a:spcPct val="100000"/>
              </a:lnSpc>
              <a:spcBef>
                <a:spcPts val="400"/>
              </a:spcBef>
            </a:pPr>
            <a:r>
              <a:rPr lang="fr-FR" sz="900" b="0">
                <a:solidFill>
                  <a:schemeClr val="tx1"/>
                </a:solidFill>
              </a:rPr>
              <a:t>&lt;/ul&gt;</a:t>
            </a:r>
          </a:p>
          <a:p>
            <a:pPr>
              <a:lnSpc>
                <a:spcPct val="100000"/>
              </a:lnSpc>
              <a:spcBef>
                <a:spcPts val="400"/>
              </a:spcBef>
            </a:pPr>
            <a:r>
              <a:rPr lang="fr-FR" sz="900" b="0">
                <a:solidFill>
                  <a:schemeClr val="tx1"/>
                </a:solidFill>
              </a:rPr>
              <a:t>&lt;!-- Tab panes --&gt;</a:t>
            </a:r>
          </a:p>
          <a:p>
            <a:pPr>
              <a:lnSpc>
                <a:spcPct val="100000"/>
              </a:lnSpc>
              <a:spcBef>
                <a:spcPts val="400"/>
              </a:spcBef>
            </a:pPr>
            <a:r>
              <a:rPr lang="fr-FR" sz="900" b="0">
                <a:solidFill>
                  <a:schemeClr val="tx1"/>
                </a:solidFill>
              </a:rPr>
              <a:t>&lt;div class="tab-content"&gt;</a:t>
            </a:r>
          </a:p>
          <a:p>
            <a:pPr>
              <a:lnSpc>
                <a:spcPct val="100000"/>
              </a:lnSpc>
              <a:spcBef>
                <a:spcPts val="400"/>
              </a:spcBef>
            </a:pPr>
            <a:r>
              <a:rPr lang="fr-FR" sz="900" b="0">
                <a:solidFill>
                  <a:schemeClr val="tx1"/>
                </a:solidFill>
              </a:rPr>
              <a:t>  &lt;div class="tab-pane active" id="home" </a:t>
            </a:r>
            <a:r>
              <a:rPr lang="fr-FR" sz="900" b="0" err="1">
                <a:solidFill>
                  <a:schemeClr val="tx1"/>
                </a:solidFill>
                <a:highlight>
                  <a:srgbClr val="FFFF00"/>
                </a:highlight>
              </a:rPr>
              <a:t>role</a:t>
            </a:r>
            <a:r>
              <a:rPr lang="fr-FR" sz="900" b="0">
                <a:solidFill>
                  <a:schemeClr val="tx1"/>
                </a:solidFill>
                <a:highlight>
                  <a:srgbClr val="FFFF00"/>
                </a:highlight>
              </a:rPr>
              <a:t>="</a:t>
            </a:r>
            <a:r>
              <a:rPr lang="fr-FR" sz="900" b="0" err="1">
                <a:solidFill>
                  <a:schemeClr val="tx1"/>
                </a:solidFill>
                <a:highlight>
                  <a:srgbClr val="FFFF00"/>
                </a:highlight>
              </a:rPr>
              <a:t>tabpanel</a:t>
            </a:r>
            <a:r>
              <a:rPr lang="fr-FR" sz="900" b="0">
                <a:solidFill>
                  <a:schemeClr val="tx1"/>
                </a:solidFill>
                <a:highlight>
                  <a:srgbClr val="FFFF00"/>
                </a:highlight>
              </a:rPr>
              <a:t>" </a:t>
            </a:r>
            <a:r>
              <a:rPr lang="fr-FR" sz="900" b="0">
                <a:solidFill>
                  <a:schemeClr val="tx1"/>
                </a:solidFill>
                <a:highlight>
                  <a:srgbClr val="00FFFF"/>
                </a:highlight>
              </a:rPr>
              <a:t>aria-</a:t>
            </a:r>
            <a:r>
              <a:rPr lang="fr-FR" sz="900" b="0" err="1">
                <a:solidFill>
                  <a:schemeClr val="tx1"/>
                </a:solidFill>
                <a:highlight>
                  <a:srgbClr val="00FFFF"/>
                </a:highlight>
              </a:rPr>
              <a:t>labelledby</a:t>
            </a:r>
            <a:r>
              <a:rPr lang="fr-FR" sz="900" b="0">
                <a:solidFill>
                  <a:schemeClr val="tx1"/>
                </a:solidFill>
              </a:rPr>
              <a:t>="home-tab" </a:t>
            </a:r>
            <a:r>
              <a:rPr lang="fr-FR" sz="900" b="0" err="1">
                <a:solidFill>
                  <a:schemeClr val="tx1"/>
                </a:solidFill>
              </a:rPr>
              <a:t>tabindex</a:t>
            </a:r>
            <a:r>
              <a:rPr lang="fr-FR" sz="900" b="0">
                <a:solidFill>
                  <a:schemeClr val="tx1"/>
                </a:solidFill>
              </a:rPr>
              <a:t>="0"&gt;...&lt;/div&gt;</a:t>
            </a:r>
          </a:p>
          <a:p>
            <a:pPr>
              <a:lnSpc>
                <a:spcPct val="100000"/>
              </a:lnSpc>
              <a:spcBef>
                <a:spcPts val="400"/>
              </a:spcBef>
            </a:pPr>
            <a:r>
              <a:rPr lang="fr-FR" sz="900" b="0">
                <a:solidFill>
                  <a:schemeClr val="tx1"/>
                </a:solidFill>
              </a:rPr>
              <a:t>  &lt;div class="tab-pane" id="profile" </a:t>
            </a:r>
            <a:r>
              <a:rPr lang="fr-FR" sz="900" b="0" err="1">
                <a:solidFill>
                  <a:schemeClr val="tx1"/>
                </a:solidFill>
                <a:highlight>
                  <a:srgbClr val="FFFF00"/>
                </a:highlight>
              </a:rPr>
              <a:t>role</a:t>
            </a:r>
            <a:r>
              <a:rPr lang="fr-FR" sz="900" b="0">
                <a:solidFill>
                  <a:schemeClr val="tx1"/>
                </a:solidFill>
                <a:highlight>
                  <a:srgbClr val="FFFF00"/>
                </a:highlight>
              </a:rPr>
              <a:t>="</a:t>
            </a:r>
            <a:r>
              <a:rPr lang="fr-FR" sz="900" b="0" err="1">
                <a:solidFill>
                  <a:schemeClr val="tx1"/>
                </a:solidFill>
                <a:highlight>
                  <a:srgbClr val="FFFF00"/>
                </a:highlight>
              </a:rPr>
              <a:t>tabpanel</a:t>
            </a:r>
            <a:r>
              <a:rPr lang="fr-FR" sz="900" b="0">
                <a:solidFill>
                  <a:schemeClr val="tx1"/>
                </a:solidFill>
                <a:highlight>
                  <a:srgbClr val="FFFF00"/>
                </a:highlight>
              </a:rPr>
              <a:t>" </a:t>
            </a:r>
            <a:r>
              <a:rPr lang="fr-FR" sz="900" b="0">
                <a:solidFill>
                  <a:schemeClr val="tx1"/>
                </a:solidFill>
                <a:highlight>
                  <a:srgbClr val="00FFFF"/>
                </a:highlight>
              </a:rPr>
              <a:t>aria-</a:t>
            </a:r>
            <a:r>
              <a:rPr lang="fr-FR" sz="900" b="0" err="1">
                <a:solidFill>
                  <a:schemeClr val="tx1"/>
                </a:solidFill>
                <a:highlight>
                  <a:srgbClr val="00FFFF"/>
                </a:highlight>
              </a:rPr>
              <a:t>labelledby</a:t>
            </a:r>
            <a:r>
              <a:rPr lang="fr-FR" sz="900" b="0">
                <a:solidFill>
                  <a:schemeClr val="tx1"/>
                </a:solidFill>
              </a:rPr>
              <a:t>="profile-tab" </a:t>
            </a:r>
            <a:r>
              <a:rPr lang="fr-FR" sz="900" b="0" err="1">
                <a:solidFill>
                  <a:schemeClr val="tx1"/>
                </a:solidFill>
              </a:rPr>
              <a:t>tabindex</a:t>
            </a:r>
            <a:r>
              <a:rPr lang="fr-FR" sz="900" b="0">
                <a:solidFill>
                  <a:schemeClr val="tx1"/>
                </a:solidFill>
              </a:rPr>
              <a:t>="0"&gt;...&lt;/div&gt;</a:t>
            </a:r>
          </a:p>
          <a:p>
            <a:pPr>
              <a:lnSpc>
                <a:spcPct val="100000"/>
              </a:lnSpc>
              <a:spcBef>
                <a:spcPts val="400"/>
              </a:spcBef>
            </a:pPr>
            <a:r>
              <a:rPr lang="fr-FR" sz="900" b="0">
                <a:solidFill>
                  <a:schemeClr val="tx1"/>
                </a:solidFill>
              </a:rPr>
              <a:t>  &lt;div class="tab-pane" id="messages" </a:t>
            </a:r>
            <a:r>
              <a:rPr lang="fr-FR" sz="900" b="0" err="1">
                <a:solidFill>
                  <a:schemeClr val="tx1"/>
                </a:solidFill>
                <a:highlight>
                  <a:srgbClr val="FFFF00"/>
                </a:highlight>
              </a:rPr>
              <a:t>role</a:t>
            </a:r>
            <a:r>
              <a:rPr lang="fr-FR" sz="900" b="0">
                <a:solidFill>
                  <a:schemeClr val="tx1"/>
                </a:solidFill>
                <a:highlight>
                  <a:srgbClr val="FFFF00"/>
                </a:highlight>
              </a:rPr>
              <a:t>="</a:t>
            </a:r>
            <a:r>
              <a:rPr lang="fr-FR" sz="900" b="0" err="1">
                <a:solidFill>
                  <a:schemeClr val="tx1"/>
                </a:solidFill>
                <a:highlight>
                  <a:srgbClr val="FFFF00"/>
                </a:highlight>
              </a:rPr>
              <a:t>tabpanel</a:t>
            </a:r>
            <a:r>
              <a:rPr lang="fr-FR" sz="900" b="0">
                <a:solidFill>
                  <a:schemeClr val="tx1"/>
                </a:solidFill>
                <a:highlight>
                  <a:srgbClr val="FFFF00"/>
                </a:highlight>
              </a:rPr>
              <a:t>" </a:t>
            </a:r>
            <a:r>
              <a:rPr lang="fr-FR" sz="900" b="0">
                <a:solidFill>
                  <a:schemeClr val="tx1"/>
                </a:solidFill>
                <a:highlight>
                  <a:srgbClr val="00FFFF"/>
                </a:highlight>
              </a:rPr>
              <a:t>aria-</a:t>
            </a:r>
            <a:r>
              <a:rPr lang="fr-FR" sz="900" b="0" err="1">
                <a:solidFill>
                  <a:schemeClr val="tx1"/>
                </a:solidFill>
                <a:highlight>
                  <a:srgbClr val="00FFFF"/>
                </a:highlight>
              </a:rPr>
              <a:t>labelledby</a:t>
            </a:r>
            <a:r>
              <a:rPr lang="fr-FR" sz="900" b="0">
                <a:solidFill>
                  <a:schemeClr val="tx1"/>
                </a:solidFill>
              </a:rPr>
              <a:t>="messages-tab" </a:t>
            </a:r>
            <a:r>
              <a:rPr lang="fr-FR" sz="900" b="0" err="1">
                <a:solidFill>
                  <a:schemeClr val="tx1"/>
                </a:solidFill>
              </a:rPr>
              <a:t>tabindex</a:t>
            </a:r>
            <a:r>
              <a:rPr lang="fr-FR" sz="900" b="0">
                <a:solidFill>
                  <a:schemeClr val="tx1"/>
                </a:solidFill>
              </a:rPr>
              <a:t>="0"&gt;...&lt;/div&gt;</a:t>
            </a:r>
          </a:p>
          <a:p>
            <a:pPr>
              <a:lnSpc>
                <a:spcPct val="100000"/>
              </a:lnSpc>
              <a:spcBef>
                <a:spcPts val="400"/>
              </a:spcBef>
            </a:pPr>
            <a:r>
              <a:rPr lang="fr-FR" sz="900" b="0">
                <a:solidFill>
                  <a:schemeClr val="tx1"/>
                </a:solidFill>
              </a:rPr>
              <a:t>  &lt;div class="tab-pane" id="settings" </a:t>
            </a:r>
            <a:r>
              <a:rPr lang="fr-FR" sz="900" b="0" err="1">
                <a:solidFill>
                  <a:schemeClr val="tx1"/>
                </a:solidFill>
                <a:highlight>
                  <a:srgbClr val="FFFF00"/>
                </a:highlight>
              </a:rPr>
              <a:t>role</a:t>
            </a:r>
            <a:r>
              <a:rPr lang="fr-FR" sz="900" b="0">
                <a:solidFill>
                  <a:schemeClr val="tx1"/>
                </a:solidFill>
                <a:highlight>
                  <a:srgbClr val="FFFF00"/>
                </a:highlight>
              </a:rPr>
              <a:t>="</a:t>
            </a:r>
            <a:r>
              <a:rPr lang="fr-FR" sz="900" b="0" err="1">
                <a:solidFill>
                  <a:schemeClr val="tx1"/>
                </a:solidFill>
                <a:highlight>
                  <a:srgbClr val="FFFF00"/>
                </a:highlight>
              </a:rPr>
              <a:t>tabpanel</a:t>
            </a:r>
            <a:r>
              <a:rPr lang="fr-FR" sz="900" b="0">
                <a:solidFill>
                  <a:schemeClr val="tx1"/>
                </a:solidFill>
                <a:highlight>
                  <a:srgbClr val="FFFF00"/>
                </a:highlight>
              </a:rPr>
              <a:t>" </a:t>
            </a:r>
            <a:r>
              <a:rPr lang="fr-FR" sz="900" b="0">
                <a:solidFill>
                  <a:schemeClr val="tx1"/>
                </a:solidFill>
                <a:highlight>
                  <a:srgbClr val="00FFFF"/>
                </a:highlight>
              </a:rPr>
              <a:t>aria-</a:t>
            </a:r>
            <a:r>
              <a:rPr lang="fr-FR" sz="900" b="0" err="1">
                <a:solidFill>
                  <a:schemeClr val="tx1"/>
                </a:solidFill>
                <a:highlight>
                  <a:srgbClr val="00FFFF"/>
                </a:highlight>
              </a:rPr>
              <a:t>labelledby</a:t>
            </a:r>
            <a:r>
              <a:rPr lang="fr-FR" sz="900" b="0">
                <a:solidFill>
                  <a:schemeClr val="tx1"/>
                </a:solidFill>
              </a:rPr>
              <a:t>="settings-tab" </a:t>
            </a:r>
            <a:r>
              <a:rPr lang="fr-FR" sz="900" b="0" err="1">
                <a:solidFill>
                  <a:schemeClr val="tx1"/>
                </a:solidFill>
              </a:rPr>
              <a:t>tabindex</a:t>
            </a:r>
            <a:r>
              <a:rPr lang="fr-FR" sz="900" b="0">
                <a:solidFill>
                  <a:schemeClr val="tx1"/>
                </a:solidFill>
              </a:rPr>
              <a:t>="0"&gt;...&lt;/div&gt;</a:t>
            </a:r>
          </a:p>
          <a:p>
            <a:pPr>
              <a:lnSpc>
                <a:spcPct val="100000"/>
              </a:lnSpc>
              <a:spcBef>
                <a:spcPts val="400"/>
              </a:spcBef>
            </a:pPr>
            <a:r>
              <a:rPr lang="fr-FR" sz="900" b="0">
                <a:solidFill>
                  <a:schemeClr val="tx1"/>
                </a:solidFill>
              </a:rPr>
              <a:t>&lt;/div&gt;</a:t>
            </a:r>
          </a:p>
          <a:p>
            <a:pPr>
              <a:lnSpc>
                <a:spcPct val="100000"/>
              </a:lnSpc>
              <a:spcBef>
                <a:spcPts val="400"/>
              </a:spcBef>
            </a:pPr>
            <a:r>
              <a:rPr lang="fr-FR" sz="900" b="0">
                <a:solidFill>
                  <a:schemeClr val="tx1"/>
                </a:solidFill>
              </a:rPr>
              <a:t>	</a:t>
            </a:r>
            <a:r>
              <a:rPr lang="fr-FR" sz="800">
                <a:solidFill>
                  <a:schemeClr val="tx1"/>
                </a:solidFill>
              </a:rPr>
              <a:t>				</a:t>
            </a:r>
            <a:endParaRPr lang="fr-FR" sz="800">
              <a:solidFill>
                <a:schemeClr val="tx1"/>
              </a:solidFill>
              <a:highlight>
                <a:srgbClr val="00FF00"/>
              </a:highlight>
            </a:endParaRPr>
          </a:p>
        </p:txBody>
      </p:sp>
      <p:sp>
        <p:nvSpPr>
          <p:cNvPr id="16" name="Légende">
            <a:extLst>
              <a:ext uri="{FF2B5EF4-FFF2-40B4-BE49-F238E27FC236}">
                <a16:creationId xmlns:a16="http://schemas.microsoft.com/office/drawing/2014/main" id="{B46A1065-B21E-05FF-FFDF-734751B48097}"/>
              </a:ext>
            </a:extLst>
          </p:cNvPr>
          <p:cNvSpPr/>
          <p:nvPr/>
        </p:nvSpPr>
        <p:spPr>
          <a:xfrm>
            <a:off x="7528814" y="3696705"/>
            <a:ext cx="1003625" cy="91093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fr-FR" sz="1200" b="1">
                <a:solidFill>
                  <a:srgbClr val="000000"/>
                </a:solidFill>
                <a:highlight>
                  <a:srgbClr val="FFFF00"/>
                </a:highlight>
                <a:latin typeface="Verdana" panose="020B0604030504040204" pitchFamily="34" charset="0"/>
                <a:ea typeface="Verdana" panose="020B0604030504040204" pitchFamily="34" charset="0"/>
              </a:rPr>
              <a:t>Rôle</a:t>
            </a:r>
          </a:p>
          <a:p>
            <a:pPr marL="171450" indent="-171450">
              <a:spcAft>
                <a:spcPts val="600"/>
              </a:spcAft>
              <a:buFont typeface="Arial" panose="020B0604020202020204" pitchFamily="34" charset="0"/>
              <a:buChar char="•"/>
            </a:pPr>
            <a:r>
              <a:rPr lang="fr-FR" sz="1200" b="1">
                <a:solidFill>
                  <a:srgbClr val="000000"/>
                </a:solidFill>
                <a:highlight>
                  <a:srgbClr val="00FFFF"/>
                </a:highlight>
                <a:latin typeface="Verdana" panose="020B0604030504040204" pitchFamily="34" charset="0"/>
                <a:ea typeface="Verdana" panose="020B0604030504040204" pitchFamily="34" charset="0"/>
              </a:rPr>
              <a:t>Nom</a:t>
            </a:r>
          </a:p>
          <a:p>
            <a:pPr marL="171450" indent="-171450">
              <a:spcAft>
                <a:spcPts val="600"/>
              </a:spcAft>
              <a:buFont typeface="Arial" panose="020B0604020202020204" pitchFamily="34" charset="0"/>
              <a:buChar char="•"/>
            </a:pPr>
            <a:r>
              <a:rPr lang="fr-FR" sz="1200" b="1">
                <a:solidFill>
                  <a:srgbClr val="000000"/>
                </a:solidFill>
                <a:highlight>
                  <a:srgbClr val="00FF00"/>
                </a:highlight>
                <a:latin typeface="Verdana" panose="020B0604030504040204" pitchFamily="34" charset="0"/>
                <a:ea typeface="Verdana" panose="020B0604030504040204" pitchFamily="34" charset="0"/>
              </a:rPr>
              <a:t>Valeur</a:t>
            </a:r>
          </a:p>
        </p:txBody>
      </p:sp>
      <p:pic>
        <p:nvPicPr>
          <p:cNvPr id="15" name="Image - Onglet">
            <a:extLst>
              <a:ext uri="{FF2B5EF4-FFF2-40B4-BE49-F238E27FC236}">
                <a16:creationId xmlns:a16="http://schemas.microsoft.com/office/drawing/2014/main" id="{824D6AC6-225F-F2EC-EB52-18EE71CF3669}"/>
              </a:ext>
              <a:ext uri="{C183D7F6-B498-43B3-948B-1728B52AA6E4}">
                <adec:decorative xmlns:adec="http://schemas.microsoft.com/office/drawing/2017/decorative" val="1"/>
              </a:ext>
            </a:extLst>
          </p:cNvPr>
          <p:cNvPicPr>
            <a:picLocks noChangeAspect="1"/>
          </p:cNvPicPr>
          <p:nvPr/>
        </p:nvPicPr>
        <p:blipFill rotWithShape="1">
          <a:blip r:embed="rId3"/>
          <a:srcRect b="18075"/>
          <a:stretch/>
        </p:blipFill>
        <p:spPr>
          <a:xfrm>
            <a:off x="5036988" y="868731"/>
            <a:ext cx="3855492" cy="910931"/>
          </a:xfrm>
          <a:prstGeom prst="rect">
            <a:avLst/>
          </a:prstGeom>
          <a:ln w="38100">
            <a:solidFill>
              <a:schemeClr val="tx1"/>
            </a:solidFill>
          </a:ln>
        </p:spPr>
      </p:pic>
    </p:spTree>
    <p:extLst>
      <p:ext uri="{BB962C8B-B14F-4D97-AF65-F5344CB8AC3E}">
        <p14:creationId xmlns:p14="http://schemas.microsoft.com/office/powerpoint/2010/main" val="1251862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45BB4155-E38F-2C83-4A3E-9876B22D0F34}"/>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Quiz</a:t>
            </a:r>
          </a:p>
        </p:txBody>
      </p:sp>
      <p:pic>
        <p:nvPicPr>
          <p:cNvPr id="4" name="Image">
            <a:extLst>
              <a:ext uri="{FF2B5EF4-FFF2-40B4-BE49-F238E27FC236}">
                <a16:creationId xmlns:a16="http://schemas.microsoft.com/office/drawing/2014/main" id="{56535C60-BAC1-47D2-472D-97E4B2A0CA87}"/>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3274309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8CD7964C-A9C5-5F0E-373D-7A91071F158A}"/>
              </a:ext>
            </a:extLst>
          </p:cNvPr>
          <p:cNvSpPr>
            <a:spLocks noGrp="1"/>
          </p:cNvSpPr>
          <p:nvPr>
            <p:ph type="title"/>
          </p:nvPr>
        </p:nvSpPr>
        <p:spPr/>
        <p:txBody>
          <a:bodyPr/>
          <a:lstStyle/>
          <a:p>
            <a:r>
              <a:rPr lang="fr-FR"/>
              <a:t>Quiz 1/2</a:t>
            </a:r>
          </a:p>
        </p:txBody>
      </p:sp>
      <p:sp>
        <p:nvSpPr>
          <p:cNvPr id="3" name="Q1">
            <a:extLst>
              <a:ext uri="{FF2B5EF4-FFF2-40B4-BE49-F238E27FC236}">
                <a16:creationId xmlns:a16="http://schemas.microsoft.com/office/drawing/2014/main" id="{C028B990-BE7B-C8F2-E3F9-18B9587174D1}"/>
              </a:ext>
            </a:extLst>
          </p:cNvPr>
          <p:cNvSpPr txBox="1">
            <a:spLocks/>
          </p:cNvSpPr>
          <p:nvPr/>
        </p:nvSpPr>
        <p:spPr>
          <a:xfrm>
            <a:off x="503242" y="627534"/>
            <a:ext cx="3996750" cy="1958461"/>
          </a:xfrm>
          <a:prstGeom prst="rect">
            <a:avLst/>
          </a:prstGeom>
          <a:ln>
            <a:no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6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spcAft>
                <a:spcPts val="600"/>
              </a:spcAft>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spcAft>
                <a:spcPts val="600"/>
              </a:spcAft>
              <a:buFont typeface="Arial" panose="020B0604020202020204" pitchFamily="34" charset="0"/>
              <a:buChar char="–"/>
              <a:defRPr sz="16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1000" b="0">
                <a:solidFill>
                  <a:srgbClr val="FFFFFF"/>
                </a:solidFill>
              </a:rPr>
              <a:t>1 - Quelles qualités doit avoir un produit ou un service pour répondre aux exigences de l'accessibilité numérique ?</a:t>
            </a:r>
          </a:p>
          <a:p>
            <a:pPr marL="180975" indent="-180975">
              <a:buClr>
                <a:schemeClr val="tx1"/>
              </a:buClr>
              <a:buSzPct val="100000"/>
              <a:buFont typeface="Wingdings" panose="05000000000000000000" pitchFamily="2" charset="2"/>
              <a:buChar char="q"/>
            </a:pPr>
            <a:r>
              <a:rPr lang="fr-FR" sz="1000" b="0">
                <a:solidFill>
                  <a:srgbClr val="FFFFFF"/>
                </a:solidFill>
              </a:rPr>
              <a:t>A - Il doit être utilisable par tous les individus, quels que soient leurs aptitudes physiques ou mentales</a:t>
            </a:r>
          </a:p>
          <a:p>
            <a:pPr marL="180975" indent="-180975">
              <a:buClr>
                <a:schemeClr val="tx1"/>
              </a:buClr>
              <a:buSzPct val="100000"/>
              <a:buFont typeface="Wingdings" panose="05000000000000000000" pitchFamily="2" charset="2"/>
              <a:buChar char="q"/>
            </a:pPr>
            <a:r>
              <a:rPr lang="fr-FR" sz="1000" b="0">
                <a:solidFill>
                  <a:srgbClr val="FFFFFF"/>
                </a:solidFill>
              </a:rPr>
              <a:t>B - Il doit être utilisable quels que soient le matériel et l'infrastructure réseau de l'individu</a:t>
            </a:r>
          </a:p>
          <a:p>
            <a:pPr marL="180975" indent="-180975">
              <a:buClr>
                <a:schemeClr val="tx1"/>
              </a:buClr>
              <a:buSzPct val="100000"/>
              <a:buFont typeface="Wingdings" panose="05000000000000000000" pitchFamily="2" charset="2"/>
              <a:buChar char="q"/>
            </a:pPr>
            <a:r>
              <a:rPr lang="fr-FR" sz="1000" b="0">
                <a:solidFill>
                  <a:srgbClr val="FFFFFF"/>
                </a:solidFill>
              </a:rPr>
              <a:t>C - Il doit être utile et ne pas nécessiter de notice d'utilisation</a:t>
            </a:r>
          </a:p>
          <a:p>
            <a:pPr marL="180975" indent="-180975">
              <a:buClr>
                <a:schemeClr val="tx1"/>
              </a:buClr>
              <a:buSzPct val="100000"/>
              <a:buFont typeface="Wingdings" panose="05000000000000000000" pitchFamily="2" charset="2"/>
              <a:buChar char="q"/>
            </a:pPr>
            <a:r>
              <a:rPr lang="fr-FR" sz="1000" b="0">
                <a:solidFill>
                  <a:srgbClr val="FFFFFF"/>
                </a:solidFill>
              </a:rPr>
              <a:t>D - Il doit être gratuit et disponible facilement sur le marché</a:t>
            </a:r>
          </a:p>
          <a:p>
            <a:endParaRPr lang="fr-FR" sz="1000" b="0">
              <a:solidFill>
                <a:srgbClr val="FFFFFF"/>
              </a:solidFill>
            </a:endParaRPr>
          </a:p>
          <a:p>
            <a:endParaRPr lang="fr-FR" sz="1000" b="0">
              <a:solidFill>
                <a:srgbClr val="FFFFFF"/>
              </a:solidFill>
            </a:endParaRPr>
          </a:p>
          <a:p>
            <a:endParaRPr lang="fr-FR" sz="1000" b="0">
              <a:solidFill>
                <a:srgbClr val="FFFFFF"/>
              </a:solidFill>
            </a:endParaRPr>
          </a:p>
          <a:p>
            <a:br>
              <a:rPr lang="fr-FR" sz="1000" b="0">
                <a:solidFill>
                  <a:srgbClr val="000000"/>
                </a:solidFill>
              </a:rPr>
            </a:br>
            <a:endParaRPr lang="fr-FR" sz="1000" b="0">
              <a:solidFill>
                <a:srgbClr val="000000"/>
              </a:solidFill>
            </a:endParaRPr>
          </a:p>
          <a:p>
            <a:br>
              <a:rPr lang="fr-FR" sz="1000" b="0"/>
            </a:br>
            <a:endParaRPr lang="fr-FR" sz="1000" b="0">
              <a:solidFill>
                <a:srgbClr val="FFFFFF"/>
              </a:solidFill>
            </a:endParaRPr>
          </a:p>
          <a:p>
            <a:endParaRPr lang="fr-FR" sz="1000" b="0"/>
          </a:p>
        </p:txBody>
      </p:sp>
      <p:sp>
        <p:nvSpPr>
          <p:cNvPr id="32" name="Q1 - Rectangle">
            <a:extLst>
              <a:ext uri="{FF2B5EF4-FFF2-40B4-BE49-F238E27FC236}">
                <a16:creationId xmlns:a16="http://schemas.microsoft.com/office/drawing/2014/main" id="{6AFB1969-1377-73D6-DE39-135030D5630F}"/>
              </a:ext>
              <a:ext uri="{C183D7F6-B498-43B3-948B-1728B52AA6E4}">
                <adec:decorative xmlns:adec="http://schemas.microsoft.com/office/drawing/2017/decorative" val="1"/>
              </a:ext>
            </a:extLst>
          </p:cNvPr>
          <p:cNvSpPr/>
          <p:nvPr/>
        </p:nvSpPr>
        <p:spPr>
          <a:xfrm>
            <a:off x="409290" y="627534"/>
            <a:ext cx="4224047" cy="176908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9" name="Q1A - Coche verte">
            <a:extLst>
              <a:ext uri="{FF2B5EF4-FFF2-40B4-BE49-F238E27FC236}">
                <a16:creationId xmlns:a16="http://schemas.microsoft.com/office/drawing/2014/main" id="{2E156845-081B-4FEB-53D3-65EB1E6CB343}"/>
              </a:ext>
              <a:ext uri="{C183D7F6-B498-43B3-948B-1728B52AA6E4}">
                <adec:decorative xmlns:adec="http://schemas.microsoft.com/office/drawing/2017/decorative" val="1"/>
              </a:ext>
            </a:extLst>
          </p:cNvPr>
          <p:cNvPicPr/>
          <p:nvPr/>
        </p:nvPicPr>
        <p:blipFill>
          <a:blip r:embed="rId3" cstate="print"/>
          <a:stretch>
            <a:fillRect/>
          </a:stretch>
        </p:blipFill>
        <p:spPr>
          <a:xfrm>
            <a:off x="569120" y="1058292"/>
            <a:ext cx="116149" cy="105962"/>
          </a:xfrm>
          <a:prstGeom prst="rect">
            <a:avLst/>
          </a:prstGeom>
          <a:solidFill>
            <a:schemeClr val="tx1"/>
          </a:solidFill>
        </p:spPr>
      </p:pic>
      <p:pic>
        <p:nvPicPr>
          <p:cNvPr id="10" name="Q1B - Coche verte">
            <a:extLst>
              <a:ext uri="{FF2B5EF4-FFF2-40B4-BE49-F238E27FC236}">
                <a16:creationId xmlns:a16="http://schemas.microsoft.com/office/drawing/2014/main" id="{6B4E5B57-83BE-A14C-3FF3-26A0F95F66DC}"/>
              </a:ext>
              <a:ext uri="{C183D7F6-B498-43B3-948B-1728B52AA6E4}">
                <adec:decorative xmlns:adec="http://schemas.microsoft.com/office/drawing/2017/decorative" val="1"/>
              </a:ext>
            </a:extLst>
          </p:cNvPr>
          <p:cNvPicPr/>
          <p:nvPr/>
        </p:nvPicPr>
        <p:blipFill>
          <a:blip r:embed="rId3" cstate="print"/>
          <a:stretch>
            <a:fillRect/>
          </a:stretch>
        </p:blipFill>
        <p:spPr>
          <a:xfrm>
            <a:off x="569120" y="1397257"/>
            <a:ext cx="116149" cy="105962"/>
          </a:xfrm>
          <a:prstGeom prst="rect">
            <a:avLst/>
          </a:prstGeom>
          <a:solidFill>
            <a:schemeClr val="tx1"/>
          </a:solidFill>
        </p:spPr>
      </p:pic>
      <p:pic>
        <p:nvPicPr>
          <p:cNvPr id="13" name="Q1C - Croix rouge">
            <a:extLst>
              <a:ext uri="{FF2B5EF4-FFF2-40B4-BE49-F238E27FC236}">
                <a16:creationId xmlns:a16="http://schemas.microsoft.com/office/drawing/2014/main" id="{F0505AED-5257-6A74-93D3-D7C72153583E}"/>
              </a:ext>
              <a:ext uri="{C183D7F6-B498-43B3-948B-1728B52AA6E4}">
                <adec:decorative xmlns:adec="http://schemas.microsoft.com/office/drawing/2017/decorative" val="1"/>
              </a:ext>
            </a:extLst>
          </p:cNvPr>
          <p:cNvPicPr/>
          <p:nvPr/>
        </p:nvPicPr>
        <p:blipFill>
          <a:blip r:embed="rId4" cstate="print"/>
          <a:stretch>
            <a:fillRect/>
          </a:stretch>
        </p:blipFill>
        <p:spPr>
          <a:xfrm>
            <a:off x="569120" y="1754158"/>
            <a:ext cx="111728" cy="99794"/>
          </a:xfrm>
          <a:prstGeom prst="rect">
            <a:avLst/>
          </a:prstGeom>
          <a:solidFill>
            <a:schemeClr val="tx1"/>
          </a:solidFill>
        </p:spPr>
      </p:pic>
      <p:pic>
        <p:nvPicPr>
          <p:cNvPr id="14" name="Q1D - Croix rouge">
            <a:extLst>
              <a:ext uri="{FF2B5EF4-FFF2-40B4-BE49-F238E27FC236}">
                <a16:creationId xmlns:a16="http://schemas.microsoft.com/office/drawing/2014/main" id="{FD949722-B20C-4C95-08DA-54941AFE484F}"/>
              </a:ext>
              <a:ext uri="{C183D7F6-B498-43B3-948B-1728B52AA6E4}">
                <adec:decorative xmlns:adec="http://schemas.microsoft.com/office/drawing/2017/decorative" val="1"/>
              </a:ext>
            </a:extLst>
          </p:cNvPr>
          <p:cNvPicPr/>
          <p:nvPr/>
        </p:nvPicPr>
        <p:blipFill>
          <a:blip r:embed="rId4" cstate="print"/>
          <a:stretch>
            <a:fillRect/>
          </a:stretch>
        </p:blipFill>
        <p:spPr>
          <a:xfrm>
            <a:off x="569120" y="2100990"/>
            <a:ext cx="111728" cy="99794"/>
          </a:xfrm>
          <a:prstGeom prst="rect">
            <a:avLst/>
          </a:prstGeom>
          <a:solidFill>
            <a:schemeClr val="tx1"/>
          </a:solidFill>
        </p:spPr>
      </p:pic>
      <p:sp>
        <p:nvSpPr>
          <p:cNvPr id="4" name="Q2">
            <a:extLst>
              <a:ext uri="{FF2B5EF4-FFF2-40B4-BE49-F238E27FC236}">
                <a16:creationId xmlns:a16="http://schemas.microsoft.com/office/drawing/2014/main" id="{9A6B793E-AF66-E8FE-67AE-19D6BD476D79}"/>
              </a:ext>
            </a:extLst>
          </p:cNvPr>
          <p:cNvSpPr txBox="1"/>
          <p:nvPr/>
        </p:nvSpPr>
        <p:spPr>
          <a:xfrm>
            <a:off x="569120" y="2499742"/>
            <a:ext cx="3885955" cy="1423467"/>
          </a:xfrm>
          <a:prstGeom prst="rect">
            <a:avLst/>
          </a:prstGeom>
          <a:ln>
            <a:noFill/>
          </a:ln>
        </p:spPr>
        <p:txBody>
          <a:bodyPr wrap="square" lIns="0" tIns="0" rIns="0" bIns="0" rtlCol="0">
            <a:spAutoFit/>
          </a:bodyPr>
          <a:lstStyle/>
          <a:p>
            <a:r>
              <a:rPr lang="fr-FR" sz="1000" i="0">
                <a:solidFill>
                  <a:srgbClr val="FFFFFF"/>
                </a:solidFill>
                <a:effectLst/>
                <a:latin typeface="Verdana" panose="020B0604030504040204" pitchFamily="34" charset="0"/>
                <a:ea typeface="Verdana" panose="020B0604030504040204" pitchFamily="34" charset="0"/>
              </a:rPr>
              <a:t>2 - Parmi ces aides techniques, lesquelles permettent de pallier une situation de handicap numérique ?</a:t>
            </a:r>
          </a:p>
          <a:p>
            <a:pPr marL="171450" indent="-171450">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A - Un lecteur d'écran</a:t>
            </a:r>
            <a:endParaRPr lang="fr-FR" sz="1000">
              <a:solidFill>
                <a:srgbClr val="FFFFFF"/>
              </a:solidFill>
              <a:latin typeface="Verdana" panose="020B0604030504040204" pitchFamily="34" charset="0"/>
              <a:ea typeface="Verdana" panose="020B0604030504040204" pitchFamily="34" charset="0"/>
            </a:endParaRP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B - Un guide-doigts</a:t>
            </a: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C - Un logiciel d'agrandissement</a:t>
            </a: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D - Des lunettes 3D</a:t>
            </a:r>
          </a:p>
          <a:p>
            <a:pPr marL="171450" indent="-171450" algn="l">
              <a:spcBef>
                <a:spcPts val="300"/>
              </a:spcBef>
              <a:buClr>
                <a:schemeClr val="tx1"/>
              </a:buClr>
              <a:buFont typeface="Wingdings" panose="05000000000000000000" pitchFamily="2" charset="2"/>
              <a:buChar char="q"/>
            </a:pPr>
            <a:r>
              <a:rPr lang="fr-FR" sz="1000">
                <a:solidFill>
                  <a:srgbClr val="FFFFFF"/>
                </a:solidFill>
                <a:latin typeface="Verdana" panose="020B0604030504040204" pitchFamily="34" charset="0"/>
                <a:ea typeface="Verdana" panose="020B0604030504040204" pitchFamily="34" charset="0"/>
              </a:rPr>
              <a:t>E - </a:t>
            </a:r>
            <a:r>
              <a:rPr lang="fr-FR" sz="1000" i="0">
                <a:solidFill>
                  <a:srgbClr val="FFFFFF"/>
                </a:solidFill>
                <a:effectLst/>
                <a:latin typeface="Verdana" panose="020B0604030504040204" pitchFamily="34" charset="0"/>
                <a:ea typeface="Verdana" panose="020B0604030504040204" pitchFamily="34" charset="0"/>
              </a:rPr>
              <a:t>Une plage braille</a:t>
            </a:r>
          </a:p>
          <a:p>
            <a:endParaRPr lang="fr-FR" sz="1000">
              <a:latin typeface="Verdana" panose="020B0604030504040204" pitchFamily="34" charset="0"/>
              <a:ea typeface="Verdana" panose="020B0604030504040204" pitchFamily="34" charset="0"/>
            </a:endParaRPr>
          </a:p>
        </p:txBody>
      </p:sp>
      <p:sp>
        <p:nvSpPr>
          <p:cNvPr id="33" name="Q2 - Rectangle">
            <a:extLst>
              <a:ext uri="{FF2B5EF4-FFF2-40B4-BE49-F238E27FC236}">
                <a16:creationId xmlns:a16="http://schemas.microsoft.com/office/drawing/2014/main" id="{2CF40D17-6108-8EA0-8132-2468C73B3094}"/>
              </a:ext>
              <a:ext uri="{C183D7F6-B498-43B3-948B-1728B52AA6E4}">
                <adec:decorative xmlns:adec="http://schemas.microsoft.com/office/drawing/2017/decorative" val="1"/>
              </a:ext>
            </a:extLst>
          </p:cNvPr>
          <p:cNvSpPr/>
          <p:nvPr/>
        </p:nvSpPr>
        <p:spPr>
          <a:xfrm>
            <a:off x="409290" y="2462739"/>
            <a:ext cx="4224047" cy="1331712"/>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5" name="Q2A -Coche verte">
            <a:extLst>
              <a:ext uri="{FF2B5EF4-FFF2-40B4-BE49-F238E27FC236}">
                <a16:creationId xmlns:a16="http://schemas.microsoft.com/office/drawing/2014/main" id="{A7F57029-0AE6-9443-C591-480058F15B75}"/>
              </a:ext>
              <a:ext uri="{C183D7F6-B498-43B3-948B-1728B52AA6E4}">
                <adec:decorative xmlns:adec="http://schemas.microsoft.com/office/drawing/2017/decorative" val="1"/>
              </a:ext>
            </a:extLst>
          </p:cNvPr>
          <p:cNvPicPr/>
          <p:nvPr/>
        </p:nvPicPr>
        <p:blipFill>
          <a:blip r:embed="rId3" cstate="print"/>
          <a:stretch>
            <a:fillRect/>
          </a:stretch>
        </p:blipFill>
        <p:spPr>
          <a:xfrm>
            <a:off x="578336" y="2859782"/>
            <a:ext cx="116149" cy="105962"/>
          </a:xfrm>
          <a:prstGeom prst="rect">
            <a:avLst/>
          </a:prstGeom>
          <a:solidFill>
            <a:schemeClr val="tx1"/>
          </a:solidFill>
        </p:spPr>
      </p:pic>
      <p:pic>
        <p:nvPicPr>
          <p:cNvPr id="6" name="Q2B - Coche verte">
            <a:extLst>
              <a:ext uri="{FF2B5EF4-FFF2-40B4-BE49-F238E27FC236}">
                <a16:creationId xmlns:a16="http://schemas.microsoft.com/office/drawing/2014/main" id="{AFA02901-B275-CF74-C403-0E2E8D03F4DB}"/>
              </a:ext>
              <a:ext uri="{C183D7F6-B498-43B3-948B-1728B52AA6E4}">
                <adec:decorative xmlns:adec="http://schemas.microsoft.com/office/drawing/2017/decorative" val="1"/>
              </a:ext>
            </a:extLst>
          </p:cNvPr>
          <p:cNvPicPr/>
          <p:nvPr/>
        </p:nvPicPr>
        <p:blipFill>
          <a:blip r:embed="rId3" cstate="print"/>
          <a:stretch>
            <a:fillRect/>
          </a:stretch>
        </p:blipFill>
        <p:spPr>
          <a:xfrm>
            <a:off x="569120" y="3075806"/>
            <a:ext cx="116149" cy="105962"/>
          </a:xfrm>
          <a:prstGeom prst="rect">
            <a:avLst/>
          </a:prstGeom>
          <a:solidFill>
            <a:schemeClr val="tx1"/>
          </a:solidFill>
        </p:spPr>
      </p:pic>
      <p:pic>
        <p:nvPicPr>
          <p:cNvPr id="7" name="Q2C - Coche verte">
            <a:extLst>
              <a:ext uri="{FF2B5EF4-FFF2-40B4-BE49-F238E27FC236}">
                <a16:creationId xmlns:a16="http://schemas.microsoft.com/office/drawing/2014/main" id="{4F1ED5F7-41BF-32FC-90F2-8734EFC21582}"/>
              </a:ext>
              <a:ext uri="{C183D7F6-B498-43B3-948B-1728B52AA6E4}">
                <adec:decorative xmlns:adec="http://schemas.microsoft.com/office/drawing/2017/decorative" val="1"/>
              </a:ext>
            </a:extLst>
          </p:cNvPr>
          <p:cNvPicPr/>
          <p:nvPr/>
        </p:nvPicPr>
        <p:blipFill>
          <a:blip r:embed="rId3" cstate="print"/>
          <a:stretch>
            <a:fillRect/>
          </a:stretch>
        </p:blipFill>
        <p:spPr>
          <a:xfrm>
            <a:off x="569120" y="3239531"/>
            <a:ext cx="116149" cy="105962"/>
          </a:xfrm>
          <a:prstGeom prst="rect">
            <a:avLst/>
          </a:prstGeom>
          <a:solidFill>
            <a:schemeClr val="tx1"/>
          </a:solidFill>
        </p:spPr>
      </p:pic>
      <p:pic>
        <p:nvPicPr>
          <p:cNvPr id="15" name="Q2D - Croix rouge">
            <a:extLst>
              <a:ext uri="{FF2B5EF4-FFF2-40B4-BE49-F238E27FC236}">
                <a16:creationId xmlns:a16="http://schemas.microsoft.com/office/drawing/2014/main" id="{6E163BBC-DD6C-6287-8C8F-E7E798F8A288}"/>
              </a:ext>
              <a:ext uri="{C183D7F6-B498-43B3-948B-1728B52AA6E4}">
                <adec:decorative xmlns:adec="http://schemas.microsoft.com/office/drawing/2017/decorative" val="1"/>
              </a:ext>
            </a:extLst>
          </p:cNvPr>
          <p:cNvPicPr/>
          <p:nvPr/>
        </p:nvPicPr>
        <p:blipFill>
          <a:blip r:embed="rId4" cstate="print"/>
          <a:stretch>
            <a:fillRect/>
          </a:stretch>
        </p:blipFill>
        <p:spPr>
          <a:xfrm>
            <a:off x="569120" y="3448784"/>
            <a:ext cx="111728" cy="99794"/>
          </a:xfrm>
          <a:prstGeom prst="rect">
            <a:avLst/>
          </a:prstGeom>
          <a:solidFill>
            <a:schemeClr val="tx1"/>
          </a:solidFill>
        </p:spPr>
      </p:pic>
      <p:pic>
        <p:nvPicPr>
          <p:cNvPr id="8" name="Q2E - Coche verte">
            <a:extLst>
              <a:ext uri="{FF2B5EF4-FFF2-40B4-BE49-F238E27FC236}">
                <a16:creationId xmlns:a16="http://schemas.microsoft.com/office/drawing/2014/main" id="{37763C30-A98A-7A13-92DE-493BCD5D463F}"/>
              </a:ext>
              <a:ext uri="{C183D7F6-B498-43B3-948B-1728B52AA6E4}">
                <adec:decorative xmlns:adec="http://schemas.microsoft.com/office/drawing/2017/decorative" val="1"/>
              </a:ext>
            </a:extLst>
          </p:cNvPr>
          <p:cNvPicPr/>
          <p:nvPr/>
        </p:nvPicPr>
        <p:blipFill>
          <a:blip r:embed="rId3" cstate="print"/>
          <a:stretch>
            <a:fillRect/>
          </a:stretch>
        </p:blipFill>
        <p:spPr>
          <a:xfrm>
            <a:off x="569120" y="3632461"/>
            <a:ext cx="116149" cy="105962"/>
          </a:xfrm>
          <a:prstGeom prst="rect">
            <a:avLst/>
          </a:prstGeom>
          <a:solidFill>
            <a:schemeClr val="tx1"/>
          </a:solidFill>
        </p:spPr>
      </p:pic>
      <p:sp>
        <p:nvSpPr>
          <p:cNvPr id="34" name="Q3 - Rectangle">
            <a:extLst>
              <a:ext uri="{FF2B5EF4-FFF2-40B4-BE49-F238E27FC236}">
                <a16:creationId xmlns:a16="http://schemas.microsoft.com/office/drawing/2014/main" id="{BD2F354E-4126-27E0-10E9-CCC3A2D475B4}"/>
              </a:ext>
              <a:ext uri="{C183D7F6-B498-43B3-948B-1728B52AA6E4}">
                <adec:decorative xmlns:adec="http://schemas.microsoft.com/office/drawing/2017/decorative" val="1"/>
              </a:ext>
            </a:extLst>
          </p:cNvPr>
          <p:cNvSpPr/>
          <p:nvPr/>
        </p:nvSpPr>
        <p:spPr>
          <a:xfrm>
            <a:off x="402761" y="3863240"/>
            <a:ext cx="4224047" cy="118393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sp>
        <p:nvSpPr>
          <p:cNvPr id="11" name="Q3">
            <a:extLst>
              <a:ext uri="{FF2B5EF4-FFF2-40B4-BE49-F238E27FC236}">
                <a16:creationId xmlns:a16="http://schemas.microsoft.com/office/drawing/2014/main" id="{B7AB3BA3-DB7A-9BAC-DD33-B21C41050EA6}"/>
              </a:ext>
            </a:extLst>
          </p:cNvPr>
          <p:cNvSpPr txBox="1"/>
          <p:nvPr/>
        </p:nvSpPr>
        <p:spPr>
          <a:xfrm>
            <a:off x="574834" y="3932932"/>
            <a:ext cx="3885955" cy="1231106"/>
          </a:xfrm>
          <a:prstGeom prst="rect">
            <a:avLst/>
          </a:prstGeom>
          <a:ln>
            <a:noFill/>
          </a:ln>
        </p:spPr>
        <p:txBody>
          <a:bodyPr wrap="square" lIns="0" tIns="0" rIns="0" bIns="0" rtlCol="0">
            <a:spAutoFit/>
          </a:bodyPr>
          <a:lstStyle/>
          <a:p>
            <a:r>
              <a:rPr lang="fr-FR" sz="1000">
                <a:solidFill>
                  <a:srgbClr val="FFFFFF"/>
                </a:solidFill>
                <a:latin typeface="Verdana" panose="020B0604030504040204" pitchFamily="34" charset="0"/>
                <a:ea typeface="Verdana" panose="020B0604030504040204" pitchFamily="34" charset="0"/>
              </a:rPr>
              <a:t>3</a:t>
            </a:r>
            <a:r>
              <a:rPr lang="fr-FR" sz="1000" i="0">
                <a:solidFill>
                  <a:srgbClr val="FFFFFF"/>
                </a:solidFill>
                <a:effectLst/>
                <a:latin typeface="Verdana" panose="020B0604030504040204" pitchFamily="34" charset="0"/>
                <a:ea typeface="Verdana" panose="020B0604030504040204" pitchFamily="34" charset="0"/>
              </a:rPr>
              <a:t> - Quelle valeur doit-on mettre à l’attribut "alt" (texte de remplacement) pour une image décorative ?</a:t>
            </a: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A - alt="image décorative"</a:t>
            </a: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B - alt="texte d'écrivant l'image"</a:t>
            </a: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C - alt=""</a:t>
            </a:r>
            <a:endParaRPr lang="fr-FR" sz="1000" i="0">
              <a:solidFill>
                <a:srgbClr val="000000"/>
              </a:solidFill>
              <a:effectLst/>
              <a:latin typeface="Verdana" panose="020B0604030504040204" pitchFamily="34" charset="0"/>
              <a:ea typeface="Verdana" panose="020B0604030504040204" pitchFamily="34" charset="0"/>
            </a:endParaRP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D - On n'a pas besoin d'attribut alt dans ce cas</a:t>
            </a:r>
          </a:p>
          <a:p>
            <a:endParaRPr lang="fr-FR" sz="1000">
              <a:latin typeface="Verdana" panose="020B0604030504040204" pitchFamily="34" charset="0"/>
              <a:ea typeface="Verdana" panose="020B0604030504040204" pitchFamily="34" charset="0"/>
            </a:endParaRPr>
          </a:p>
        </p:txBody>
      </p:sp>
      <p:pic>
        <p:nvPicPr>
          <p:cNvPr id="12" name="Q3C - Coche verte">
            <a:extLst>
              <a:ext uri="{FF2B5EF4-FFF2-40B4-BE49-F238E27FC236}">
                <a16:creationId xmlns:a16="http://schemas.microsoft.com/office/drawing/2014/main" id="{14AC2E10-B764-85FD-A635-6DEB94B6E675}"/>
              </a:ext>
              <a:ext uri="{C183D7F6-B498-43B3-948B-1728B52AA6E4}">
                <adec:decorative xmlns:adec="http://schemas.microsoft.com/office/drawing/2017/decorative" val="1"/>
              </a:ext>
            </a:extLst>
          </p:cNvPr>
          <p:cNvPicPr/>
          <p:nvPr/>
        </p:nvPicPr>
        <p:blipFill>
          <a:blip r:embed="rId3" cstate="print"/>
          <a:stretch>
            <a:fillRect/>
          </a:stretch>
        </p:blipFill>
        <p:spPr>
          <a:xfrm>
            <a:off x="573541" y="4688517"/>
            <a:ext cx="116149" cy="105962"/>
          </a:xfrm>
          <a:prstGeom prst="rect">
            <a:avLst/>
          </a:prstGeom>
          <a:solidFill>
            <a:schemeClr val="tx1"/>
          </a:solidFill>
        </p:spPr>
      </p:pic>
      <p:pic>
        <p:nvPicPr>
          <p:cNvPr id="16" name="Q3A - Croix rouge">
            <a:extLst>
              <a:ext uri="{FF2B5EF4-FFF2-40B4-BE49-F238E27FC236}">
                <a16:creationId xmlns:a16="http://schemas.microsoft.com/office/drawing/2014/main" id="{3F1B07C9-C2AC-D129-AB7B-36AA23EF2951}"/>
              </a:ext>
              <a:ext uri="{C183D7F6-B498-43B3-948B-1728B52AA6E4}">
                <adec:decorative xmlns:adec="http://schemas.microsoft.com/office/drawing/2017/decorative" val="1"/>
              </a:ext>
            </a:extLst>
          </p:cNvPr>
          <p:cNvPicPr/>
          <p:nvPr/>
        </p:nvPicPr>
        <p:blipFill>
          <a:blip r:embed="rId4" cstate="print"/>
          <a:stretch>
            <a:fillRect/>
          </a:stretch>
        </p:blipFill>
        <p:spPr>
          <a:xfrm>
            <a:off x="578336" y="4305667"/>
            <a:ext cx="111728" cy="99794"/>
          </a:xfrm>
          <a:prstGeom prst="rect">
            <a:avLst/>
          </a:prstGeom>
          <a:solidFill>
            <a:schemeClr val="tx1"/>
          </a:solidFill>
        </p:spPr>
      </p:pic>
      <p:pic>
        <p:nvPicPr>
          <p:cNvPr id="17" name="Q3B - Croix rouge">
            <a:extLst>
              <a:ext uri="{FF2B5EF4-FFF2-40B4-BE49-F238E27FC236}">
                <a16:creationId xmlns:a16="http://schemas.microsoft.com/office/drawing/2014/main" id="{FC443E09-3E3E-268B-22F0-D8E079C0C4E2}"/>
              </a:ext>
              <a:ext uri="{C183D7F6-B498-43B3-948B-1728B52AA6E4}">
                <adec:decorative xmlns:adec="http://schemas.microsoft.com/office/drawing/2017/decorative" val="1"/>
              </a:ext>
            </a:extLst>
          </p:cNvPr>
          <p:cNvPicPr/>
          <p:nvPr/>
        </p:nvPicPr>
        <p:blipFill>
          <a:blip r:embed="rId4" cstate="print"/>
          <a:stretch>
            <a:fillRect/>
          </a:stretch>
        </p:blipFill>
        <p:spPr>
          <a:xfrm>
            <a:off x="580546" y="4497122"/>
            <a:ext cx="111728" cy="99794"/>
          </a:xfrm>
          <a:prstGeom prst="rect">
            <a:avLst/>
          </a:prstGeom>
          <a:solidFill>
            <a:schemeClr val="tx1"/>
          </a:solidFill>
        </p:spPr>
      </p:pic>
      <p:pic>
        <p:nvPicPr>
          <p:cNvPr id="18" name="Q3D - Croix rouge">
            <a:extLst>
              <a:ext uri="{FF2B5EF4-FFF2-40B4-BE49-F238E27FC236}">
                <a16:creationId xmlns:a16="http://schemas.microsoft.com/office/drawing/2014/main" id="{029E40D6-CB6E-9DBF-D9A2-27F773EB28DB}"/>
              </a:ext>
              <a:ext uri="{C183D7F6-B498-43B3-948B-1728B52AA6E4}">
                <adec:decorative xmlns:adec="http://schemas.microsoft.com/office/drawing/2017/decorative" val="1"/>
              </a:ext>
            </a:extLst>
          </p:cNvPr>
          <p:cNvPicPr/>
          <p:nvPr/>
        </p:nvPicPr>
        <p:blipFill>
          <a:blip r:embed="rId4" cstate="print"/>
          <a:stretch>
            <a:fillRect/>
          </a:stretch>
        </p:blipFill>
        <p:spPr>
          <a:xfrm>
            <a:off x="573541" y="4878591"/>
            <a:ext cx="111728" cy="99794"/>
          </a:xfrm>
          <a:prstGeom prst="rect">
            <a:avLst/>
          </a:prstGeom>
          <a:solidFill>
            <a:schemeClr val="tx1"/>
          </a:solidFill>
        </p:spPr>
      </p:pic>
      <p:sp>
        <p:nvSpPr>
          <p:cNvPr id="19" name="Q4">
            <a:extLst>
              <a:ext uri="{FF2B5EF4-FFF2-40B4-BE49-F238E27FC236}">
                <a16:creationId xmlns:a16="http://schemas.microsoft.com/office/drawing/2014/main" id="{0E9B9719-F88A-DF38-0F8B-185BEC0A284B}"/>
              </a:ext>
            </a:extLst>
          </p:cNvPr>
          <p:cNvSpPr txBox="1"/>
          <p:nvPr/>
        </p:nvSpPr>
        <p:spPr>
          <a:xfrm>
            <a:off x="4784809" y="627534"/>
            <a:ext cx="4224046" cy="1438855"/>
          </a:xfrm>
          <a:prstGeom prst="rect">
            <a:avLst/>
          </a:prstGeom>
          <a:noFill/>
          <a:ln>
            <a:noFill/>
          </a:ln>
        </p:spPr>
        <p:txBody>
          <a:bodyPr wrap="square" rIns="72000">
            <a:spAutoFit/>
          </a:bodyPr>
          <a:lstStyle/>
          <a:p>
            <a:r>
              <a:rPr lang="fr-FR" sz="1000" i="0">
                <a:solidFill>
                  <a:srgbClr val="FFFFFF"/>
                </a:solidFill>
                <a:effectLst/>
                <a:latin typeface="Verdana" panose="020B0604030504040204" pitchFamily="34" charset="0"/>
                <a:ea typeface="Verdana" panose="020B0604030504040204" pitchFamily="34" charset="0"/>
              </a:rPr>
              <a:t>4 - </a:t>
            </a:r>
            <a:r>
              <a:rPr lang="fr-FR" sz="1000">
                <a:solidFill>
                  <a:srgbClr val="FFFFFF"/>
                </a:solidFill>
                <a:latin typeface="Verdana" panose="020B0604030504040204" pitchFamily="34" charset="0"/>
                <a:ea typeface="Verdana" panose="020B0604030504040204" pitchFamily="34" charset="0"/>
              </a:rPr>
              <a:t>Parmi ces 3 recommandations, laquelle ou lesquelles doit-on suivre pour améliorer l'accessibilité d'un formulaire ?</a:t>
            </a:r>
          </a:p>
          <a:p>
            <a:pPr marL="171450" indent="-171450">
              <a:spcBef>
                <a:spcPts val="300"/>
              </a:spcBef>
              <a:buClr>
                <a:schemeClr val="tx1"/>
              </a:buClr>
              <a:buFont typeface="Wingdings" panose="05000000000000000000" pitchFamily="2" charset="2"/>
              <a:buChar char="q"/>
            </a:pPr>
            <a:r>
              <a:rPr lang="fr-FR" sz="1000">
                <a:solidFill>
                  <a:srgbClr val="FFFFFF"/>
                </a:solidFill>
                <a:latin typeface="Verdana" panose="020B0604030504040204" pitchFamily="34" charset="0"/>
                <a:ea typeface="Verdana" panose="020B0604030504040204" pitchFamily="34" charset="0"/>
              </a:rPr>
              <a:t>A - </a:t>
            </a:r>
            <a:r>
              <a:rPr lang="fr-FR" sz="1000" i="0">
                <a:solidFill>
                  <a:srgbClr val="FFFFFF"/>
                </a:solidFill>
                <a:effectLst/>
                <a:latin typeface="Verdana" panose="020B0604030504040204" pitchFamily="34" charset="0"/>
                <a:ea typeface="Verdana" panose="020B0604030504040204" pitchFamily="34" charset="0"/>
              </a:rPr>
              <a:t>Associer une étiquette contextualisée à chaque champ de formulaire</a:t>
            </a:r>
            <a:endParaRPr lang="fr-FR" sz="1000">
              <a:solidFill>
                <a:srgbClr val="FFFFFF"/>
              </a:solidFill>
              <a:latin typeface="Verdana" panose="020B0604030504040204" pitchFamily="34" charset="0"/>
              <a:ea typeface="Verdana" panose="020B0604030504040204" pitchFamily="34" charset="0"/>
            </a:endParaRPr>
          </a:p>
          <a:p>
            <a:pPr marL="171450" indent="-171450">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B - Identifier les champs en erreur par un message unique et explicite</a:t>
            </a:r>
          </a:p>
          <a:p>
            <a:pPr marL="171450" indent="-171450">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C - Identifier les champs en erreur avec de la couleu</a:t>
            </a:r>
            <a:r>
              <a:rPr lang="fr-FR" sz="1000">
                <a:solidFill>
                  <a:srgbClr val="FFFFFF"/>
                </a:solidFill>
                <a:latin typeface="Verdana" panose="020B0604030504040204" pitchFamily="34" charset="0"/>
                <a:ea typeface="Verdana" panose="020B0604030504040204" pitchFamily="34" charset="0"/>
              </a:rPr>
              <a:t>r</a:t>
            </a:r>
            <a:endParaRPr lang="fr-FR" sz="1000">
              <a:latin typeface="Verdana" panose="020B0604030504040204" pitchFamily="34" charset="0"/>
              <a:ea typeface="Verdana" panose="020B0604030504040204" pitchFamily="34" charset="0"/>
              <a:cs typeface="Calibri" panose="020F0502020204030204" pitchFamily="34" charset="0"/>
            </a:endParaRPr>
          </a:p>
          <a:p>
            <a:endParaRPr lang="fr-FR" sz="1000">
              <a:latin typeface="Verdana" panose="020B0604030504040204" pitchFamily="34" charset="0"/>
              <a:ea typeface="Verdana" panose="020B0604030504040204" pitchFamily="34" charset="0"/>
            </a:endParaRPr>
          </a:p>
        </p:txBody>
      </p:sp>
      <p:sp>
        <p:nvSpPr>
          <p:cNvPr id="35" name="Q4 - Rectangle">
            <a:extLst>
              <a:ext uri="{FF2B5EF4-FFF2-40B4-BE49-F238E27FC236}">
                <a16:creationId xmlns:a16="http://schemas.microsoft.com/office/drawing/2014/main" id="{AE4D1247-DDD1-20C2-FCA2-D1E047B98F33}"/>
              </a:ext>
              <a:ext uri="{C183D7F6-B498-43B3-948B-1728B52AA6E4}">
                <adec:decorative xmlns:adec="http://schemas.microsoft.com/office/drawing/2017/decorative" val="1"/>
              </a:ext>
            </a:extLst>
          </p:cNvPr>
          <p:cNvSpPr/>
          <p:nvPr/>
        </p:nvSpPr>
        <p:spPr>
          <a:xfrm>
            <a:off x="4792828" y="627534"/>
            <a:ext cx="4224047" cy="1355752"/>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22" name="Q4A - Croix rouge">
            <a:extLst>
              <a:ext uri="{FF2B5EF4-FFF2-40B4-BE49-F238E27FC236}">
                <a16:creationId xmlns:a16="http://schemas.microsoft.com/office/drawing/2014/main" id="{A2C0DD52-AD86-B35A-B16E-F14F83A0C883}"/>
              </a:ext>
              <a:ext uri="{C183D7F6-B498-43B3-948B-1728B52AA6E4}">
                <adec:decorative xmlns:adec="http://schemas.microsoft.com/office/drawing/2017/decorative" val="1"/>
              </a:ext>
            </a:extLst>
          </p:cNvPr>
          <p:cNvPicPr/>
          <p:nvPr/>
        </p:nvPicPr>
        <p:blipFill>
          <a:blip r:embed="rId3" cstate="print"/>
          <a:stretch>
            <a:fillRect/>
          </a:stretch>
        </p:blipFill>
        <p:spPr>
          <a:xfrm>
            <a:off x="4874835" y="1056186"/>
            <a:ext cx="116149" cy="105962"/>
          </a:xfrm>
          <a:prstGeom prst="rect">
            <a:avLst/>
          </a:prstGeom>
          <a:solidFill>
            <a:schemeClr val="tx1"/>
          </a:solidFill>
        </p:spPr>
      </p:pic>
      <p:pic>
        <p:nvPicPr>
          <p:cNvPr id="23" name="Q4B - Coche verte">
            <a:extLst>
              <a:ext uri="{FF2B5EF4-FFF2-40B4-BE49-F238E27FC236}">
                <a16:creationId xmlns:a16="http://schemas.microsoft.com/office/drawing/2014/main" id="{11D89AAB-B432-47E4-1D4C-97D7DE982138}"/>
              </a:ext>
              <a:ext uri="{C183D7F6-B498-43B3-948B-1728B52AA6E4}">
                <adec:decorative xmlns:adec="http://schemas.microsoft.com/office/drawing/2017/decorative" val="1"/>
              </a:ext>
            </a:extLst>
          </p:cNvPr>
          <p:cNvPicPr/>
          <p:nvPr/>
        </p:nvPicPr>
        <p:blipFill>
          <a:blip r:embed="rId3" cstate="print"/>
          <a:stretch>
            <a:fillRect/>
          </a:stretch>
        </p:blipFill>
        <p:spPr>
          <a:xfrm>
            <a:off x="4874835" y="1385668"/>
            <a:ext cx="116149" cy="105962"/>
          </a:xfrm>
          <a:prstGeom prst="rect">
            <a:avLst/>
          </a:prstGeom>
          <a:solidFill>
            <a:schemeClr val="tx1"/>
          </a:solidFill>
        </p:spPr>
      </p:pic>
      <p:pic>
        <p:nvPicPr>
          <p:cNvPr id="24" name="Q4C - Croix rouge">
            <a:extLst>
              <a:ext uri="{FF2B5EF4-FFF2-40B4-BE49-F238E27FC236}">
                <a16:creationId xmlns:a16="http://schemas.microsoft.com/office/drawing/2014/main" id="{22CFDCF9-C276-80BD-1A0B-1742626DA24C}"/>
              </a:ext>
              <a:ext uri="{C183D7F6-B498-43B3-948B-1728B52AA6E4}">
                <adec:decorative xmlns:adec="http://schemas.microsoft.com/office/drawing/2017/decorative" val="1"/>
              </a:ext>
            </a:extLst>
          </p:cNvPr>
          <p:cNvPicPr/>
          <p:nvPr/>
        </p:nvPicPr>
        <p:blipFill>
          <a:blip r:embed="rId4" cstate="print"/>
          <a:stretch>
            <a:fillRect/>
          </a:stretch>
        </p:blipFill>
        <p:spPr>
          <a:xfrm>
            <a:off x="4874835" y="1739925"/>
            <a:ext cx="111728" cy="99794"/>
          </a:xfrm>
          <a:prstGeom prst="rect">
            <a:avLst/>
          </a:prstGeom>
          <a:solidFill>
            <a:schemeClr val="tx1"/>
          </a:solidFill>
        </p:spPr>
      </p:pic>
      <p:sp>
        <p:nvSpPr>
          <p:cNvPr id="20" name="Q5">
            <a:extLst>
              <a:ext uri="{FF2B5EF4-FFF2-40B4-BE49-F238E27FC236}">
                <a16:creationId xmlns:a16="http://schemas.microsoft.com/office/drawing/2014/main" id="{FA138151-9902-33DF-59EF-65378EB5EB8F}"/>
              </a:ext>
            </a:extLst>
          </p:cNvPr>
          <p:cNvSpPr txBox="1"/>
          <p:nvPr/>
        </p:nvSpPr>
        <p:spPr>
          <a:xfrm>
            <a:off x="4792828" y="2312348"/>
            <a:ext cx="4036848" cy="1169551"/>
          </a:xfrm>
          <a:prstGeom prst="rect">
            <a:avLst/>
          </a:prstGeom>
          <a:noFill/>
          <a:ln>
            <a:noFill/>
          </a:ln>
        </p:spPr>
        <p:txBody>
          <a:bodyPr wrap="square">
            <a:spAutoFit/>
          </a:bodyPr>
          <a:lstStyle/>
          <a:p>
            <a:r>
              <a:rPr lang="fr-FR" sz="1000" i="0">
                <a:solidFill>
                  <a:srgbClr val="FFFFFF"/>
                </a:solidFill>
                <a:effectLst/>
                <a:latin typeface="Verdana" panose="020B0604030504040204" pitchFamily="34" charset="0"/>
                <a:ea typeface="Verdana" panose="020B0604030504040204" pitchFamily="34" charset="0"/>
              </a:rPr>
              <a:t>5 - Au clavier, quelle(s) touche(s) utilise-t-on pour faire déplacer le focus ?</a:t>
            </a:r>
          </a:p>
          <a:p>
            <a:pPr marL="171450" indent="-171450" algn="l">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A - Shift + flèches directionnelles</a:t>
            </a:r>
          </a:p>
          <a:p>
            <a:pPr marL="171450" indent="-171450">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B - Tab</a:t>
            </a:r>
          </a:p>
          <a:p>
            <a:pPr marL="171450" indent="-171450">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C - flèches directionnelles</a:t>
            </a:r>
            <a:endParaRPr lang="fr-FR" sz="1000">
              <a:solidFill>
                <a:srgbClr val="FFFFFF"/>
              </a:solidFill>
              <a:latin typeface="Verdana" panose="020B0604030504040204" pitchFamily="34" charset="0"/>
              <a:ea typeface="Verdana" panose="020B0604030504040204" pitchFamily="34" charset="0"/>
            </a:endParaRPr>
          </a:p>
          <a:p>
            <a:pPr marL="171450" indent="-171450">
              <a:spcBef>
                <a:spcPts val="300"/>
              </a:spcBef>
              <a:buClr>
                <a:schemeClr val="tx1"/>
              </a:buClr>
              <a:buFont typeface="Wingdings" panose="05000000000000000000" pitchFamily="2" charset="2"/>
              <a:buChar char="q"/>
            </a:pPr>
            <a:r>
              <a:rPr lang="fr-FR" sz="1000" i="0">
                <a:solidFill>
                  <a:srgbClr val="FFFFFF"/>
                </a:solidFill>
                <a:effectLst/>
                <a:latin typeface="Verdana" panose="020B0604030504040204" pitchFamily="34" charset="0"/>
                <a:ea typeface="Verdana" panose="020B0604030504040204" pitchFamily="34" charset="0"/>
              </a:rPr>
              <a:t>D - alt + flèches directionnelles</a:t>
            </a:r>
          </a:p>
        </p:txBody>
      </p:sp>
      <p:sp>
        <p:nvSpPr>
          <p:cNvPr id="36" name="Q5 - Rectangle">
            <a:extLst>
              <a:ext uri="{FF2B5EF4-FFF2-40B4-BE49-F238E27FC236}">
                <a16:creationId xmlns:a16="http://schemas.microsoft.com/office/drawing/2014/main" id="{B325C9BE-EAD5-C6B0-AF04-35608F6B3A50}"/>
              </a:ext>
              <a:ext uri="{C183D7F6-B498-43B3-948B-1728B52AA6E4}">
                <adec:decorative xmlns:adec="http://schemas.microsoft.com/office/drawing/2017/decorative" val="1"/>
              </a:ext>
            </a:extLst>
          </p:cNvPr>
          <p:cNvSpPr/>
          <p:nvPr/>
        </p:nvSpPr>
        <p:spPr>
          <a:xfrm>
            <a:off x="4784809" y="2281515"/>
            <a:ext cx="4224047" cy="1226339"/>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27" name="Q5A - Croix rouge">
            <a:extLst>
              <a:ext uri="{FF2B5EF4-FFF2-40B4-BE49-F238E27FC236}">
                <a16:creationId xmlns:a16="http://schemas.microsoft.com/office/drawing/2014/main" id="{9BAA9C3E-A244-A2B0-84B9-A2A1D536C7F1}"/>
              </a:ext>
              <a:ext uri="{C183D7F6-B498-43B3-948B-1728B52AA6E4}">
                <adec:decorative xmlns:adec="http://schemas.microsoft.com/office/drawing/2017/decorative" val="1"/>
              </a:ext>
            </a:extLst>
          </p:cNvPr>
          <p:cNvPicPr/>
          <p:nvPr/>
        </p:nvPicPr>
        <p:blipFill>
          <a:blip r:embed="rId4" cstate="print"/>
          <a:stretch>
            <a:fillRect/>
          </a:stretch>
        </p:blipFill>
        <p:spPr>
          <a:xfrm>
            <a:off x="4891518" y="2734510"/>
            <a:ext cx="111728" cy="99794"/>
          </a:xfrm>
          <a:prstGeom prst="rect">
            <a:avLst/>
          </a:prstGeom>
          <a:solidFill>
            <a:schemeClr val="tx1"/>
          </a:solidFill>
        </p:spPr>
      </p:pic>
      <p:pic>
        <p:nvPicPr>
          <p:cNvPr id="25" name="Q5B - Coche verte">
            <a:extLst>
              <a:ext uri="{FF2B5EF4-FFF2-40B4-BE49-F238E27FC236}">
                <a16:creationId xmlns:a16="http://schemas.microsoft.com/office/drawing/2014/main" id="{F36B99A0-AE92-ECE2-78CB-62B88944E007}"/>
              </a:ext>
              <a:ext uri="{C183D7F6-B498-43B3-948B-1728B52AA6E4}">
                <adec:decorative xmlns:adec="http://schemas.microsoft.com/office/drawing/2017/decorative" val="1"/>
              </a:ext>
            </a:extLst>
          </p:cNvPr>
          <p:cNvPicPr/>
          <p:nvPr/>
        </p:nvPicPr>
        <p:blipFill>
          <a:blip r:embed="rId3" cstate="print"/>
          <a:stretch>
            <a:fillRect/>
          </a:stretch>
        </p:blipFill>
        <p:spPr>
          <a:xfrm>
            <a:off x="4872624" y="2930545"/>
            <a:ext cx="116149" cy="105962"/>
          </a:xfrm>
          <a:prstGeom prst="rect">
            <a:avLst/>
          </a:prstGeom>
          <a:solidFill>
            <a:schemeClr val="tx1"/>
          </a:solidFill>
        </p:spPr>
      </p:pic>
      <p:pic>
        <p:nvPicPr>
          <p:cNvPr id="28" name="Q5C - Croix rouge">
            <a:extLst>
              <a:ext uri="{FF2B5EF4-FFF2-40B4-BE49-F238E27FC236}">
                <a16:creationId xmlns:a16="http://schemas.microsoft.com/office/drawing/2014/main" id="{868F5FEF-FB69-E98D-51AA-17D853AB63A2}"/>
              </a:ext>
              <a:ext uri="{C183D7F6-B498-43B3-948B-1728B52AA6E4}">
                <adec:decorative xmlns:adec="http://schemas.microsoft.com/office/drawing/2017/decorative" val="1"/>
              </a:ext>
            </a:extLst>
          </p:cNvPr>
          <p:cNvPicPr/>
          <p:nvPr/>
        </p:nvPicPr>
        <p:blipFill>
          <a:blip r:embed="rId4" cstate="print"/>
          <a:stretch>
            <a:fillRect/>
          </a:stretch>
        </p:blipFill>
        <p:spPr>
          <a:xfrm>
            <a:off x="4874835" y="3110563"/>
            <a:ext cx="111728" cy="99794"/>
          </a:xfrm>
          <a:prstGeom prst="rect">
            <a:avLst/>
          </a:prstGeom>
          <a:solidFill>
            <a:schemeClr val="tx1"/>
          </a:solidFill>
        </p:spPr>
      </p:pic>
      <p:pic>
        <p:nvPicPr>
          <p:cNvPr id="26" name="Q5D - Croix rouge">
            <a:extLst>
              <a:ext uri="{FF2B5EF4-FFF2-40B4-BE49-F238E27FC236}">
                <a16:creationId xmlns:a16="http://schemas.microsoft.com/office/drawing/2014/main" id="{56F2A6B1-A3BE-3391-8A85-D92128ACA9F3}"/>
              </a:ext>
              <a:ext uri="{C183D7F6-B498-43B3-948B-1728B52AA6E4}">
                <adec:decorative xmlns:adec="http://schemas.microsoft.com/office/drawing/2017/decorative" val="1"/>
              </a:ext>
            </a:extLst>
          </p:cNvPr>
          <p:cNvPicPr/>
          <p:nvPr/>
        </p:nvPicPr>
        <p:blipFill>
          <a:blip r:embed="rId4" cstate="print"/>
          <a:stretch>
            <a:fillRect/>
          </a:stretch>
        </p:blipFill>
        <p:spPr>
          <a:xfrm>
            <a:off x="4872624" y="3303046"/>
            <a:ext cx="111728" cy="99794"/>
          </a:xfrm>
          <a:prstGeom prst="rect">
            <a:avLst/>
          </a:prstGeom>
          <a:solidFill>
            <a:schemeClr val="tx1"/>
          </a:solidFill>
        </p:spPr>
      </p:pic>
      <p:sp>
        <p:nvSpPr>
          <p:cNvPr id="21" name="Q6">
            <a:extLst>
              <a:ext uri="{FF2B5EF4-FFF2-40B4-BE49-F238E27FC236}">
                <a16:creationId xmlns:a16="http://schemas.microsoft.com/office/drawing/2014/main" id="{518376C8-7D8D-8D67-9CA1-66C25E15723D}"/>
              </a:ext>
            </a:extLst>
          </p:cNvPr>
          <p:cNvSpPr txBox="1"/>
          <p:nvPr/>
        </p:nvSpPr>
        <p:spPr>
          <a:xfrm>
            <a:off x="4792828" y="3819347"/>
            <a:ext cx="4036848" cy="1284967"/>
          </a:xfrm>
          <a:prstGeom prst="rect">
            <a:avLst/>
          </a:prstGeom>
          <a:noFill/>
          <a:ln>
            <a:noFill/>
          </a:ln>
        </p:spPr>
        <p:txBody>
          <a:bodyPr wrap="square">
            <a:spAutoFit/>
          </a:bodyPr>
          <a:lstStyle/>
          <a:p>
            <a:r>
              <a:rPr lang="fr-FR" sz="1000" i="0">
                <a:solidFill>
                  <a:srgbClr val="FFFFFF"/>
                </a:solidFill>
                <a:effectLst/>
                <a:latin typeface="Verdana" panose="020B0604030504040204" pitchFamily="34" charset="0"/>
                <a:ea typeface="Verdana" panose="020B0604030504040204" pitchFamily="34" charset="0"/>
              </a:rPr>
              <a:t>6 - Est-ce qu’on peut donner le même titre à plusieurs pages d'un site ?</a:t>
            </a:r>
          </a:p>
          <a:p>
            <a:pPr marL="171450" indent="-171450">
              <a:spcBef>
                <a:spcPts val="300"/>
              </a:spcBef>
              <a:buClr>
                <a:schemeClr val="tx1"/>
              </a:buClr>
              <a:buFont typeface="Wingdings" panose="05000000000000000000" pitchFamily="2" charset="2"/>
              <a:buChar char="q"/>
            </a:pPr>
            <a:r>
              <a:rPr lang="fr-FR" sz="1000">
                <a:solidFill>
                  <a:srgbClr val="FFFFFF"/>
                </a:solidFill>
                <a:latin typeface="Verdana" panose="020B0604030504040204" pitchFamily="34" charset="0"/>
                <a:ea typeface="Verdana" panose="020B0604030504040204" pitchFamily="34" charset="0"/>
              </a:rPr>
              <a:t>A - Non</a:t>
            </a:r>
          </a:p>
          <a:p>
            <a:pPr marL="171450" indent="-171450">
              <a:spcBef>
                <a:spcPts val="300"/>
              </a:spcBef>
              <a:buClr>
                <a:schemeClr val="tx1"/>
              </a:buClr>
              <a:buFont typeface="Wingdings" panose="05000000000000000000" pitchFamily="2" charset="2"/>
              <a:buChar char="q"/>
            </a:pPr>
            <a:r>
              <a:rPr lang="fr-FR" sz="1000">
                <a:solidFill>
                  <a:srgbClr val="FFFFFF"/>
                </a:solidFill>
                <a:latin typeface="Verdana" panose="020B0604030504040204" pitchFamily="34" charset="0"/>
                <a:ea typeface="Verdana" panose="020B0604030504040204" pitchFamily="34" charset="0"/>
              </a:rPr>
              <a:t>B - Oui</a:t>
            </a:r>
          </a:p>
          <a:p>
            <a:pPr marL="171450" indent="-171450">
              <a:spcBef>
                <a:spcPts val="300"/>
              </a:spcBef>
              <a:buClr>
                <a:schemeClr val="tx1"/>
              </a:buClr>
              <a:buFont typeface="Wingdings" panose="05000000000000000000" pitchFamily="2" charset="2"/>
              <a:buChar char="q"/>
            </a:pPr>
            <a:r>
              <a:rPr lang="fr-FR" sz="1000">
                <a:solidFill>
                  <a:srgbClr val="FFFFFF"/>
                </a:solidFill>
                <a:latin typeface="Verdana" panose="020B0604030504040204" pitchFamily="34" charset="0"/>
                <a:ea typeface="Verdana" panose="020B0604030504040204" pitchFamily="34" charset="0"/>
              </a:rPr>
              <a:t>C - Ça dépend du contexte</a:t>
            </a:r>
            <a:endParaRPr lang="fr-FR" sz="1000">
              <a:latin typeface="Verdana" panose="020B0604030504040204" pitchFamily="34" charset="0"/>
              <a:ea typeface="Verdana" panose="020B0604030504040204" pitchFamily="34" charset="0"/>
              <a:cs typeface="Calibri" panose="020F0502020204030204" pitchFamily="34" charset="0"/>
            </a:endParaRPr>
          </a:p>
          <a:p>
            <a:endParaRPr lang="fr-FR" sz="1000">
              <a:latin typeface="Verdana" panose="020B0604030504040204" pitchFamily="34" charset="0"/>
              <a:ea typeface="Verdana" panose="020B0604030504040204" pitchFamily="34" charset="0"/>
              <a:cs typeface="Calibri" panose="020F0502020204030204" pitchFamily="34" charset="0"/>
            </a:endParaRPr>
          </a:p>
          <a:p>
            <a:endParaRPr lang="fr-FR" sz="1000">
              <a:latin typeface="Verdana" panose="020B0604030504040204" pitchFamily="34" charset="0"/>
              <a:ea typeface="Verdana" panose="020B0604030504040204" pitchFamily="34" charset="0"/>
            </a:endParaRPr>
          </a:p>
        </p:txBody>
      </p:sp>
      <p:sp>
        <p:nvSpPr>
          <p:cNvPr id="37" name="Q6 - Rectangle">
            <a:extLst>
              <a:ext uri="{FF2B5EF4-FFF2-40B4-BE49-F238E27FC236}">
                <a16:creationId xmlns:a16="http://schemas.microsoft.com/office/drawing/2014/main" id="{C7A6111C-7E1B-EF68-952F-F9315D9898E6}"/>
              </a:ext>
              <a:ext uri="{C183D7F6-B498-43B3-948B-1728B52AA6E4}">
                <adec:decorative xmlns:adec="http://schemas.microsoft.com/office/drawing/2017/decorative" val="1"/>
              </a:ext>
            </a:extLst>
          </p:cNvPr>
          <p:cNvSpPr/>
          <p:nvPr/>
        </p:nvSpPr>
        <p:spPr>
          <a:xfrm>
            <a:off x="4784808" y="3804265"/>
            <a:ext cx="4224047" cy="1014316"/>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31" name="Q6A - Coche verte">
            <a:extLst>
              <a:ext uri="{FF2B5EF4-FFF2-40B4-BE49-F238E27FC236}">
                <a16:creationId xmlns:a16="http://schemas.microsoft.com/office/drawing/2014/main" id="{BB6CF48C-C58D-8BCD-7038-622ECC96A8DF}"/>
              </a:ext>
              <a:ext uri="{C183D7F6-B498-43B3-948B-1728B52AA6E4}">
                <adec:decorative xmlns:adec="http://schemas.microsoft.com/office/drawing/2017/decorative" val="1"/>
              </a:ext>
            </a:extLst>
          </p:cNvPr>
          <p:cNvPicPr/>
          <p:nvPr/>
        </p:nvPicPr>
        <p:blipFill>
          <a:blip r:embed="rId3" cstate="print"/>
          <a:stretch>
            <a:fillRect/>
          </a:stretch>
        </p:blipFill>
        <p:spPr>
          <a:xfrm>
            <a:off x="4890094" y="4232786"/>
            <a:ext cx="116149" cy="105962"/>
          </a:xfrm>
          <a:prstGeom prst="rect">
            <a:avLst/>
          </a:prstGeom>
          <a:solidFill>
            <a:schemeClr val="tx1"/>
          </a:solidFill>
        </p:spPr>
      </p:pic>
      <p:pic>
        <p:nvPicPr>
          <p:cNvPr id="30" name="Q6B - Croix rouge">
            <a:extLst>
              <a:ext uri="{FF2B5EF4-FFF2-40B4-BE49-F238E27FC236}">
                <a16:creationId xmlns:a16="http://schemas.microsoft.com/office/drawing/2014/main" id="{215D9856-E599-83EB-A9C0-41E151260C6C}"/>
              </a:ext>
              <a:ext uri="{C183D7F6-B498-43B3-948B-1728B52AA6E4}">
                <adec:decorative xmlns:adec="http://schemas.microsoft.com/office/drawing/2017/decorative" val="1"/>
              </a:ext>
            </a:extLst>
          </p:cNvPr>
          <p:cNvPicPr/>
          <p:nvPr/>
        </p:nvPicPr>
        <p:blipFill>
          <a:blip r:embed="rId4" cstate="print"/>
          <a:stretch>
            <a:fillRect/>
          </a:stretch>
        </p:blipFill>
        <p:spPr>
          <a:xfrm>
            <a:off x="4891518" y="4429125"/>
            <a:ext cx="111728" cy="99794"/>
          </a:xfrm>
          <a:prstGeom prst="rect">
            <a:avLst/>
          </a:prstGeom>
          <a:solidFill>
            <a:schemeClr val="tx1"/>
          </a:solidFill>
        </p:spPr>
      </p:pic>
      <p:pic>
        <p:nvPicPr>
          <p:cNvPr id="29" name="Q6C - Croix rouge">
            <a:extLst>
              <a:ext uri="{FF2B5EF4-FFF2-40B4-BE49-F238E27FC236}">
                <a16:creationId xmlns:a16="http://schemas.microsoft.com/office/drawing/2014/main" id="{DACE1311-7806-75A2-FF38-39767E04080E}"/>
              </a:ext>
              <a:ext uri="{C183D7F6-B498-43B3-948B-1728B52AA6E4}">
                <adec:decorative xmlns:adec="http://schemas.microsoft.com/office/drawing/2017/decorative" val="1"/>
              </a:ext>
            </a:extLst>
          </p:cNvPr>
          <p:cNvPicPr/>
          <p:nvPr/>
        </p:nvPicPr>
        <p:blipFill>
          <a:blip r:embed="rId4" cstate="print"/>
          <a:stretch>
            <a:fillRect/>
          </a:stretch>
        </p:blipFill>
        <p:spPr>
          <a:xfrm>
            <a:off x="4891518" y="4618840"/>
            <a:ext cx="111728" cy="99794"/>
          </a:xfrm>
          <a:prstGeom prst="rect">
            <a:avLst/>
          </a:prstGeom>
          <a:solidFill>
            <a:schemeClr val="tx1"/>
          </a:solidFill>
        </p:spPr>
      </p:pic>
    </p:spTree>
    <p:extLst>
      <p:ext uri="{BB962C8B-B14F-4D97-AF65-F5344CB8AC3E}">
        <p14:creationId xmlns:p14="http://schemas.microsoft.com/office/powerpoint/2010/main" val="40449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9">
                                            <p:txEl>
                                              <p:pRg st="0" end="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
                                            <p:txEl>
                                              <p:pRg st="1" end="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
                                            <p:txEl>
                                              <p:pRg st="2" end="2"/>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xEl>
                                              <p:pRg st="0" end="0"/>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
                                            <p:txEl>
                                              <p:pRg st="1" end="1"/>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
                                            <p:txEl>
                                              <p:pRg st="2" end="2"/>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
                                            <p:txEl>
                                              <p:pRg st="3" end="3"/>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1">
                                            <p:txEl>
                                              <p:pRg st="0" end="0"/>
                                            </p:txEl>
                                          </p:spTgt>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1">
                                            <p:txEl>
                                              <p:pRg st="1" end="1"/>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1">
                                            <p:txEl>
                                              <p:pRg st="2" end="2"/>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3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8CD7964C-A9C5-5F0E-373D-7A91071F158A}"/>
              </a:ext>
            </a:extLst>
          </p:cNvPr>
          <p:cNvSpPr>
            <a:spLocks noGrp="1"/>
          </p:cNvSpPr>
          <p:nvPr>
            <p:ph type="title"/>
          </p:nvPr>
        </p:nvSpPr>
        <p:spPr/>
        <p:txBody>
          <a:bodyPr/>
          <a:lstStyle/>
          <a:p>
            <a:r>
              <a:rPr lang="fr-FR"/>
              <a:t>Quiz 2/2</a:t>
            </a:r>
          </a:p>
        </p:txBody>
      </p:sp>
      <p:sp>
        <p:nvSpPr>
          <p:cNvPr id="34" name="Q9 - Rectangle">
            <a:extLst>
              <a:ext uri="{FF2B5EF4-FFF2-40B4-BE49-F238E27FC236}">
                <a16:creationId xmlns:a16="http://schemas.microsoft.com/office/drawing/2014/main" id="{BD2F354E-4126-27E0-10E9-CCC3A2D475B4}"/>
              </a:ext>
              <a:ext uri="{C183D7F6-B498-43B3-948B-1728B52AA6E4}">
                <adec:decorative xmlns:adec="http://schemas.microsoft.com/office/drawing/2017/decorative" val="1"/>
              </a:ext>
            </a:extLst>
          </p:cNvPr>
          <p:cNvSpPr/>
          <p:nvPr/>
        </p:nvSpPr>
        <p:spPr>
          <a:xfrm>
            <a:off x="398751" y="2826312"/>
            <a:ext cx="8527014" cy="985067"/>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sp>
        <p:nvSpPr>
          <p:cNvPr id="3" name="Q7">
            <a:extLst>
              <a:ext uri="{FF2B5EF4-FFF2-40B4-BE49-F238E27FC236}">
                <a16:creationId xmlns:a16="http://schemas.microsoft.com/office/drawing/2014/main" id="{C028B990-BE7B-C8F2-E3F9-18B9587174D1}"/>
              </a:ext>
            </a:extLst>
          </p:cNvPr>
          <p:cNvSpPr txBox="1">
            <a:spLocks/>
          </p:cNvSpPr>
          <p:nvPr/>
        </p:nvSpPr>
        <p:spPr>
          <a:xfrm>
            <a:off x="503242" y="657678"/>
            <a:ext cx="3996750" cy="1375485"/>
          </a:xfrm>
          <a:prstGeom prst="rect">
            <a:avLst/>
          </a:prstGeom>
          <a:ln>
            <a:no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6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spcAft>
                <a:spcPts val="600"/>
              </a:spcAft>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spcAft>
                <a:spcPts val="600"/>
              </a:spcAft>
              <a:buFont typeface="Arial" panose="020B0604020202020204" pitchFamily="34" charset="0"/>
              <a:buChar char="–"/>
              <a:defRPr sz="16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1000" b="0">
                <a:solidFill>
                  <a:srgbClr val="FFFFFF"/>
                </a:solidFill>
              </a:rPr>
              <a:t>7 - Que pensez-vous des niveaux de titres dans cette maquette ?</a:t>
            </a:r>
          </a:p>
          <a:p>
            <a:pPr marL="171450" indent="-171450">
              <a:buClr>
                <a:schemeClr val="tx1"/>
              </a:buClr>
              <a:buSzPct val="100000"/>
              <a:buFont typeface="Wingdings" panose="05000000000000000000" pitchFamily="2" charset="2"/>
              <a:buChar char="q"/>
            </a:pPr>
            <a:r>
              <a:rPr lang="fr-FR" sz="1000" b="0">
                <a:solidFill>
                  <a:srgbClr val="FFFFFF"/>
                </a:solidFill>
              </a:rPr>
              <a:t>A - Trop de titres &lt;h2&gt; </a:t>
            </a:r>
          </a:p>
          <a:p>
            <a:pPr marL="171450" indent="-171450">
              <a:buClr>
                <a:schemeClr val="tx1"/>
              </a:buClr>
              <a:buSzPct val="100000"/>
              <a:buFont typeface="Wingdings" panose="05000000000000000000" pitchFamily="2" charset="2"/>
              <a:buChar char="q"/>
            </a:pPr>
            <a:r>
              <a:rPr lang="fr-FR" sz="1000" b="0">
                <a:solidFill>
                  <a:srgbClr val="FFFFFF"/>
                </a:solidFill>
              </a:rPr>
              <a:t>B - Trop de titres &lt;h4&gt; </a:t>
            </a:r>
          </a:p>
          <a:p>
            <a:pPr marL="171450" indent="-171450">
              <a:buClr>
                <a:schemeClr val="tx1"/>
              </a:buClr>
              <a:buSzPct val="100000"/>
              <a:buFont typeface="Wingdings" panose="05000000000000000000" pitchFamily="2" charset="2"/>
              <a:buChar char="q"/>
            </a:pPr>
            <a:r>
              <a:rPr lang="fr-FR" sz="1000" b="0">
                <a:solidFill>
                  <a:srgbClr val="FFFFFF"/>
                </a:solidFill>
              </a:rPr>
              <a:t>C - Saut d’un niveau &lt;h2&gt; à un niveau &lt;h4&gt; </a:t>
            </a:r>
          </a:p>
          <a:p>
            <a:pPr marL="171450" indent="-171450">
              <a:buClr>
                <a:schemeClr val="tx1"/>
              </a:buClr>
              <a:buSzPct val="100000"/>
              <a:buFont typeface="Wingdings" panose="05000000000000000000" pitchFamily="2" charset="2"/>
              <a:buChar char="q"/>
            </a:pPr>
            <a:r>
              <a:rPr lang="fr-FR" sz="1000" b="0">
                <a:solidFill>
                  <a:srgbClr val="FFFFFF"/>
                </a:solidFill>
              </a:rPr>
              <a:t>D - Il n'y a pas de problème avec ces titres de niveau</a:t>
            </a:r>
          </a:p>
          <a:p>
            <a:endParaRPr lang="fr-FR" sz="1000" b="0">
              <a:solidFill>
                <a:srgbClr val="FFFFFF"/>
              </a:solidFill>
            </a:endParaRPr>
          </a:p>
          <a:p>
            <a:endParaRPr lang="fr-FR" sz="1000" b="0">
              <a:solidFill>
                <a:srgbClr val="FFFFFF"/>
              </a:solidFill>
            </a:endParaRPr>
          </a:p>
          <a:p>
            <a:endParaRPr lang="fr-FR" sz="1000" b="0">
              <a:solidFill>
                <a:srgbClr val="FFFFFF"/>
              </a:solidFill>
            </a:endParaRPr>
          </a:p>
          <a:p>
            <a:br>
              <a:rPr lang="fr-FR" sz="1000" b="0">
                <a:solidFill>
                  <a:srgbClr val="000000"/>
                </a:solidFill>
              </a:rPr>
            </a:br>
            <a:endParaRPr lang="fr-FR" sz="1000" b="0">
              <a:solidFill>
                <a:srgbClr val="000000"/>
              </a:solidFill>
            </a:endParaRPr>
          </a:p>
          <a:p>
            <a:br>
              <a:rPr lang="fr-FR" sz="1000" b="0"/>
            </a:br>
            <a:endParaRPr lang="fr-FR" sz="1000" b="0">
              <a:solidFill>
                <a:srgbClr val="FFFFFF"/>
              </a:solidFill>
            </a:endParaRPr>
          </a:p>
          <a:p>
            <a:endParaRPr lang="fr-FR" sz="1000" b="0"/>
          </a:p>
        </p:txBody>
      </p:sp>
      <p:sp>
        <p:nvSpPr>
          <p:cNvPr id="32" name="Q7 - Rectangle">
            <a:extLst>
              <a:ext uri="{FF2B5EF4-FFF2-40B4-BE49-F238E27FC236}">
                <a16:creationId xmlns:a16="http://schemas.microsoft.com/office/drawing/2014/main" id="{6AFB1969-1377-73D6-DE39-135030D5630F}"/>
              </a:ext>
              <a:ext uri="{C183D7F6-B498-43B3-948B-1728B52AA6E4}">
                <adec:decorative xmlns:adec="http://schemas.microsoft.com/office/drawing/2017/decorative" val="1"/>
              </a:ext>
            </a:extLst>
          </p:cNvPr>
          <p:cNvSpPr/>
          <p:nvPr/>
        </p:nvSpPr>
        <p:spPr>
          <a:xfrm>
            <a:off x="398751" y="627534"/>
            <a:ext cx="8516475" cy="1261292"/>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14" name="Q7A - Croix rouge">
            <a:extLst>
              <a:ext uri="{FF2B5EF4-FFF2-40B4-BE49-F238E27FC236}">
                <a16:creationId xmlns:a16="http://schemas.microsoft.com/office/drawing/2014/main" id="{FD949722-B20C-4C95-08DA-54941AFE484F}"/>
              </a:ext>
              <a:ext uri="{C183D7F6-B498-43B3-948B-1728B52AA6E4}">
                <adec:decorative xmlns:adec="http://schemas.microsoft.com/office/drawing/2017/decorative" val="1"/>
              </a:ext>
            </a:extLst>
          </p:cNvPr>
          <p:cNvPicPr/>
          <p:nvPr/>
        </p:nvPicPr>
        <p:blipFill>
          <a:blip r:embed="rId3" cstate="print"/>
          <a:stretch>
            <a:fillRect/>
          </a:stretch>
        </p:blipFill>
        <p:spPr>
          <a:xfrm>
            <a:off x="569120" y="1031796"/>
            <a:ext cx="111728" cy="99794"/>
          </a:xfrm>
          <a:prstGeom prst="rect">
            <a:avLst/>
          </a:prstGeom>
          <a:solidFill>
            <a:schemeClr val="tx1"/>
          </a:solidFill>
        </p:spPr>
      </p:pic>
      <p:pic>
        <p:nvPicPr>
          <p:cNvPr id="38" name="Q7B - Croix rouge">
            <a:extLst>
              <a:ext uri="{FF2B5EF4-FFF2-40B4-BE49-F238E27FC236}">
                <a16:creationId xmlns:a16="http://schemas.microsoft.com/office/drawing/2014/main" id="{BB8AE6B6-30CF-51FB-683E-F88DA80B522A}"/>
              </a:ext>
              <a:ext uri="{C183D7F6-B498-43B3-948B-1728B52AA6E4}">
                <adec:decorative xmlns:adec="http://schemas.microsoft.com/office/drawing/2017/decorative" val="1"/>
              </a:ext>
            </a:extLst>
          </p:cNvPr>
          <p:cNvPicPr/>
          <p:nvPr/>
        </p:nvPicPr>
        <p:blipFill>
          <a:blip r:embed="rId3" cstate="print"/>
          <a:stretch>
            <a:fillRect/>
          </a:stretch>
        </p:blipFill>
        <p:spPr>
          <a:xfrm>
            <a:off x="571840" y="1247820"/>
            <a:ext cx="111728" cy="99794"/>
          </a:xfrm>
          <a:prstGeom prst="rect">
            <a:avLst/>
          </a:prstGeom>
          <a:solidFill>
            <a:schemeClr val="tx1"/>
          </a:solidFill>
        </p:spPr>
      </p:pic>
      <p:pic>
        <p:nvPicPr>
          <p:cNvPr id="10" name="Q7C - Coche verte">
            <a:extLst>
              <a:ext uri="{FF2B5EF4-FFF2-40B4-BE49-F238E27FC236}">
                <a16:creationId xmlns:a16="http://schemas.microsoft.com/office/drawing/2014/main" id="{6B4E5B57-83BE-A14C-3FF3-26A0F95F66DC}"/>
              </a:ext>
              <a:ext uri="{C183D7F6-B498-43B3-948B-1728B52AA6E4}">
                <adec:decorative xmlns:adec="http://schemas.microsoft.com/office/drawing/2017/decorative" val="1"/>
              </a:ext>
            </a:extLst>
          </p:cNvPr>
          <p:cNvPicPr/>
          <p:nvPr/>
        </p:nvPicPr>
        <p:blipFill>
          <a:blip r:embed="rId4" cstate="print"/>
          <a:stretch>
            <a:fillRect/>
          </a:stretch>
        </p:blipFill>
        <p:spPr>
          <a:xfrm>
            <a:off x="569120" y="1457676"/>
            <a:ext cx="116149" cy="105962"/>
          </a:xfrm>
          <a:prstGeom prst="rect">
            <a:avLst/>
          </a:prstGeom>
          <a:solidFill>
            <a:schemeClr val="tx1"/>
          </a:solidFill>
        </p:spPr>
      </p:pic>
      <p:pic>
        <p:nvPicPr>
          <p:cNvPr id="13" name="Q7D - Croix rouge">
            <a:extLst>
              <a:ext uri="{FF2B5EF4-FFF2-40B4-BE49-F238E27FC236}">
                <a16:creationId xmlns:a16="http://schemas.microsoft.com/office/drawing/2014/main" id="{F0505AED-5257-6A74-93D3-D7C72153583E}"/>
              </a:ext>
              <a:ext uri="{C183D7F6-B498-43B3-948B-1728B52AA6E4}">
                <adec:decorative xmlns:adec="http://schemas.microsoft.com/office/drawing/2017/decorative" val="1"/>
              </a:ext>
            </a:extLst>
          </p:cNvPr>
          <p:cNvPicPr/>
          <p:nvPr/>
        </p:nvPicPr>
        <p:blipFill>
          <a:blip r:embed="rId3" cstate="print"/>
          <a:stretch>
            <a:fillRect/>
          </a:stretch>
        </p:blipFill>
        <p:spPr>
          <a:xfrm>
            <a:off x="569120" y="1679868"/>
            <a:ext cx="111728" cy="99794"/>
          </a:xfrm>
          <a:prstGeom prst="rect">
            <a:avLst/>
          </a:prstGeom>
          <a:solidFill>
            <a:schemeClr val="tx1"/>
          </a:solidFill>
        </p:spPr>
      </p:pic>
      <p:pic>
        <p:nvPicPr>
          <p:cNvPr id="39" name="Q7 - Image" descr="Extrait de code indiquant des titres de niveaux :&#10;&lt;h1&gt;main heading &lt;/h1&gt;&#10;&lt;h2&gt;Sub heading&lt;/h2&gt;&#10;&lt;h4&gt;Sub heading&lt;/h4&gt;&#10;&lt;h2&gt;Sub heading&lt;/h2&gt;&#10;&lt;h4&gt;Sub heading&lt;/h4&gt;&#10;&lt;h4&gt;Sub heading&lt;/h4&gt;&#10;">
            <a:extLst>
              <a:ext uri="{FF2B5EF4-FFF2-40B4-BE49-F238E27FC236}">
                <a16:creationId xmlns:a16="http://schemas.microsoft.com/office/drawing/2014/main" id="{EC22A286-476F-17F9-A262-AE189ECC04EE}"/>
              </a:ext>
            </a:extLst>
          </p:cNvPr>
          <p:cNvPicPr>
            <a:picLocks noChangeAspect="1"/>
          </p:cNvPicPr>
          <p:nvPr/>
        </p:nvPicPr>
        <p:blipFill>
          <a:blip r:embed="rId5"/>
          <a:stretch>
            <a:fillRect/>
          </a:stretch>
        </p:blipFill>
        <p:spPr>
          <a:xfrm>
            <a:off x="4947381" y="702918"/>
            <a:ext cx="2738489" cy="1076744"/>
          </a:xfrm>
          <a:prstGeom prst="rect">
            <a:avLst/>
          </a:prstGeom>
        </p:spPr>
      </p:pic>
      <p:sp>
        <p:nvSpPr>
          <p:cNvPr id="4" name="Q8">
            <a:extLst>
              <a:ext uri="{FF2B5EF4-FFF2-40B4-BE49-F238E27FC236}">
                <a16:creationId xmlns:a16="http://schemas.microsoft.com/office/drawing/2014/main" id="{9A6B793E-AF66-E8FE-67AE-19D6BD476D79}"/>
              </a:ext>
            </a:extLst>
          </p:cNvPr>
          <p:cNvSpPr txBox="1"/>
          <p:nvPr/>
        </p:nvSpPr>
        <p:spPr>
          <a:xfrm>
            <a:off x="569120" y="1998008"/>
            <a:ext cx="3885955" cy="861774"/>
          </a:xfrm>
          <a:prstGeom prst="rect">
            <a:avLst/>
          </a:prstGeom>
          <a:ln>
            <a:noFill/>
          </a:ln>
        </p:spPr>
        <p:txBody>
          <a:bodyPr wrap="square" lIns="0" tIns="0" rIns="0" bIns="0" rtlCol="0">
            <a:spAutoFit/>
          </a:bodyPr>
          <a:lstStyle/>
          <a:p>
            <a:pPr>
              <a:lnSpc>
                <a:spcPct val="90000"/>
              </a:lnSpc>
              <a:spcBef>
                <a:spcPts val="600"/>
              </a:spcBef>
            </a:pPr>
            <a:r>
              <a:rPr lang="fr-FR" sz="1000">
                <a:solidFill>
                  <a:srgbClr val="FFFFFF"/>
                </a:solidFill>
                <a:latin typeface="Verdana" panose="020B0604030504040204" pitchFamily="34" charset="0"/>
                <a:ea typeface="Verdana" panose="020B0604030504040204" pitchFamily="34" charset="0"/>
              </a:rPr>
              <a:t>8 - </a:t>
            </a: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La page web suivante affiche une erreur de saisie dans le formulaire. Cette erreur est-elle bien indiquée ?</a:t>
            </a:r>
          </a:p>
          <a:p>
            <a:pPr marL="179388">
              <a:lnSpc>
                <a:spcPct val="90000"/>
              </a:lnSpc>
              <a:spcBef>
                <a:spcPts val="600"/>
              </a:spcBef>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A - Non, il y a un souci au niveau du message d'erreur</a:t>
            </a:r>
          </a:p>
          <a:p>
            <a:pPr marL="179388">
              <a:lnSpc>
                <a:spcPct val="90000"/>
              </a:lnSpc>
              <a:spcBef>
                <a:spcPts val="600"/>
              </a:spcBef>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B - Oui le message d'erreur est suffisamment explicite</a:t>
            </a:r>
          </a:p>
          <a:p>
            <a:endPar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Q8 - Rectangle">
            <a:extLst>
              <a:ext uri="{FF2B5EF4-FFF2-40B4-BE49-F238E27FC236}">
                <a16:creationId xmlns:a16="http://schemas.microsoft.com/office/drawing/2014/main" id="{2CF40D17-6108-8EA0-8132-2468C73B3094}"/>
              </a:ext>
              <a:ext uri="{C183D7F6-B498-43B3-948B-1728B52AA6E4}">
                <adec:decorative xmlns:adec="http://schemas.microsoft.com/office/drawing/2017/decorative" val="1"/>
              </a:ext>
            </a:extLst>
          </p:cNvPr>
          <p:cNvSpPr/>
          <p:nvPr/>
        </p:nvSpPr>
        <p:spPr>
          <a:xfrm>
            <a:off x="398751" y="1939137"/>
            <a:ext cx="8516475" cy="83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5" name="Q8A - Coche verte">
            <a:extLst>
              <a:ext uri="{FF2B5EF4-FFF2-40B4-BE49-F238E27FC236}">
                <a16:creationId xmlns:a16="http://schemas.microsoft.com/office/drawing/2014/main" id="{A7F57029-0AE6-9443-C591-480058F15B75}"/>
              </a:ext>
              <a:ext uri="{C183D7F6-B498-43B3-948B-1728B52AA6E4}">
                <adec:decorative xmlns:adec="http://schemas.microsoft.com/office/drawing/2017/decorative" val="1"/>
              </a:ext>
            </a:extLst>
          </p:cNvPr>
          <p:cNvPicPr/>
          <p:nvPr/>
        </p:nvPicPr>
        <p:blipFill>
          <a:blip r:embed="rId4" cstate="print"/>
          <a:stretch>
            <a:fillRect/>
          </a:stretch>
        </p:blipFill>
        <p:spPr>
          <a:xfrm>
            <a:off x="564699" y="2355726"/>
            <a:ext cx="116149" cy="105962"/>
          </a:xfrm>
          <a:prstGeom prst="rect">
            <a:avLst/>
          </a:prstGeom>
          <a:solidFill>
            <a:schemeClr val="tx1"/>
          </a:solidFill>
        </p:spPr>
      </p:pic>
      <p:pic>
        <p:nvPicPr>
          <p:cNvPr id="15" name="Q8B - Croix rouge">
            <a:extLst>
              <a:ext uri="{FF2B5EF4-FFF2-40B4-BE49-F238E27FC236}">
                <a16:creationId xmlns:a16="http://schemas.microsoft.com/office/drawing/2014/main" id="{6E163BBC-DD6C-6287-8C8F-E7E798F8A288}"/>
              </a:ext>
              <a:ext uri="{C183D7F6-B498-43B3-948B-1728B52AA6E4}">
                <adec:decorative xmlns:adec="http://schemas.microsoft.com/office/drawing/2017/decorative" val="1"/>
              </a:ext>
            </a:extLst>
          </p:cNvPr>
          <p:cNvPicPr/>
          <p:nvPr/>
        </p:nvPicPr>
        <p:blipFill>
          <a:blip r:embed="rId3" cstate="print"/>
          <a:stretch>
            <a:fillRect/>
          </a:stretch>
        </p:blipFill>
        <p:spPr>
          <a:xfrm>
            <a:off x="564627" y="2571750"/>
            <a:ext cx="111728" cy="99794"/>
          </a:xfrm>
          <a:prstGeom prst="rect">
            <a:avLst/>
          </a:prstGeom>
          <a:solidFill>
            <a:schemeClr val="tx1"/>
          </a:solidFill>
        </p:spPr>
      </p:pic>
      <p:pic>
        <p:nvPicPr>
          <p:cNvPr id="40" name="Q8 - Image" descr="Formulaire de saisie d'Email. Le champ est obligatoire. Le message d'erreur est: &quot;erreur&quot; écrit en rouge.">
            <a:extLst>
              <a:ext uri="{FF2B5EF4-FFF2-40B4-BE49-F238E27FC236}">
                <a16:creationId xmlns:a16="http://schemas.microsoft.com/office/drawing/2014/main" id="{5C6A8749-CE3A-B1A9-0612-6DF25C176173}"/>
              </a:ext>
            </a:extLst>
          </p:cNvPr>
          <p:cNvPicPr>
            <a:picLocks noChangeAspect="1"/>
          </p:cNvPicPr>
          <p:nvPr/>
        </p:nvPicPr>
        <p:blipFill>
          <a:blip r:embed="rId6"/>
          <a:stretch>
            <a:fillRect/>
          </a:stretch>
        </p:blipFill>
        <p:spPr>
          <a:xfrm>
            <a:off x="4626808" y="1987626"/>
            <a:ext cx="4115561" cy="520892"/>
          </a:xfrm>
          <a:prstGeom prst="rect">
            <a:avLst/>
          </a:prstGeom>
        </p:spPr>
      </p:pic>
      <p:sp>
        <p:nvSpPr>
          <p:cNvPr id="11" name="Q9">
            <a:extLst>
              <a:ext uri="{FF2B5EF4-FFF2-40B4-BE49-F238E27FC236}">
                <a16:creationId xmlns:a16="http://schemas.microsoft.com/office/drawing/2014/main" id="{B7AB3BA3-DB7A-9BAC-DD33-B21C41050EA6}"/>
              </a:ext>
            </a:extLst>
          </p:cNvPr>
          <p:cNvSpPr txBox="1"/>
          <p:nvPr/>
        </p:nvSpPr>
        <p:spPr>
          <a:xfrm>
            <a:off x="539552" y="2867620"/>
            <a:ext cx="3885955" cy="1000274"/>
          </a:xfrm>
          <a:prstGeom prst="rect">
            <a:avLst/>
          </a:prstGeom>
          <a:ln>
            <a:noFill/>
          </a:ln>
        </p:spPr>
        <p:txBody>
          <a:bodyPr wrap="square" lIns="0" tIns="0" rIns="0" bIns="0" rtlCol="0">
            <a:spAutoFit/>
          </a:bodyPr>
          <a:lstStyle/>
          <a:p>
            <a:pPr>
              <a:lnSpc>
                <a:spcPct val="90000"/>
              </a:lnSpc>
              <a:spcBef>
                <a:spcPts val="600"/>
              </a:spcBef>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9 - En termes de couleurs, que pensez-vous de cet encart ?</a:t>
            </a:r>
          </a:p>
          <a:p>
            <a:pPr marL="179388" indent="-179388">
              <a:lnSpc>
                <a:spcPct val="90000"/>
              </a:lnSpc>
              <a:spcBef>
                <a:spcPts val="600"/>
              </a:spcBef>
              <a:buClr>
                <a:schemeClr val="tx1"/>
              </a:buClr>
              <a:buFont typeface="Wingdings" panose="05000000000000000000" pitchFamily="2" charset="2"/>
              <a:buChar char="q"/>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A - Le contraste entre la couleur du fond et la couleur du texte n'est pas assez élevé</a:t>
            </a:r>
          </a:p>
          <a:p>
            <a:pPr marL="179388" indent="-179388">
              <a:lnSpc>
                <a:spcPct val="90000"/>
              </a:lnSpc>
              <a:spcBef>
                <a:spcPts val="600"/>
              </a:spcBef>
              <a:buClr>
                <a:schemeClr val="tx1"/>
              </a:buClr>
              <a:buFont typeface="Wingdings" panose="05000000000000000000" pitchFamily="2" charset="2"/>
              <a:buChar char="q"/>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B - Le contraste entre la couleur du fond et la couleur du texte est conforme aux exigences</a:t>
            </a:r>
          </a:p>
          <a:p>
            <a:endParaRPr lang="fr-FR" sz="1000">
              <a:latin typeface="Verdana" panose="020B0604030504040204" pitchFamily="34" charset="0"/>
              <a:ea typeface="Verdana" panose="020B0604030504040204" pitchFamily="34" charset="0"/>
            </a:endParaRPr>
          </a:p>
        </p:txBody>
      </p:sp>
      <p:pic>
        <p:nvPicPr>
          <p:cNvPr id="12" name="Q9A - Coche verte">
            <a:extLst>
              <a:ext uri="{FF2B5EF4-FFF2-40B4-BE49-F238E27FC236}">
                <a16:creationId xmlns:a16="http://schemas.microsoft.com/office/drawing/2014/main" id="{14AC2E10-B764-85FD-A635-6DEB94B6E675}"/>
              </a:ext>
              <a:ext uri="{C183D7F6-B498-43B3-948B-1728B52AA6E4}">
                <adec:decorative xmlns:adec="http://schemas.microsoft.com/office/drawing/2017/decorative" val="1"/>
              </a:ext>
            </a:extLst>
          </p:cNvPr>
          <p:cNvPicPr/>
          <p:nvPr/>
        </p:nvPicPr>
        <p:blipFill>
          <a:blip r:embed="rId4" cstate="print"/>
          <a:stretch>
            <a:fillRect/>
          </a:stretch>
        </p:blipFill>
        <p:spPr>
          <a:xfrm>
            <a:off x="550492" y="3089158"/>
            <a:ext cx="116149" cy="105962"/>
          </a:xfrm>
          <a:prstGeom prst="rect">
            <a:avLst/>
          </a:prstGeom>
          <a:solidFill>
            <a:schemeClr val="tx1"/>
          </a:solidFill>
        </p:spPr>
      </p:pic>
      <p:pic>
        <p:nvPicPr>
          <p:cNvPr id="16" name="Q9B - Croix rouge">
            <a:extLst>
              <a:ext uri="{FF2B5EF4-FFF2-40B4-BE49-F238E27FC236}">
                <a16:creationId xmlns:a16="http://schemas.microsoft.com/office/drawing/2014/main" id="{3F1B07C9-C2AC-D129-AB7B-36AA23EF2951}"/>
              </a:ext>
              <a:ext uri="{C183D7F6-B498-43B3-948B-1728B52AA6E4}">
                <adec:decorative xmlns:adec="http://schemas.microsoft.com/office/drawing/2017/decorative" val="1"/>
              </a:ext>
            </a:extLst>
          </p:cNvPr>
          <p:cNvPicPr/>
          <p:nvPr/>
        </p:nvPicPr>
        <p:blipFill>
          <a:blip r:embed="rId3" cstate="print"/>
          <a:stretch>
            <a:fillRect/>
          </a:stretch>
        </p:blipFill>
        <p:spPr>
          <a:xfrm>
            <a:off x="550492" y="3446508"/>
            <a:ext cx="111728" cy="99794"/>
          </a:xfrm>
          <a:prstGeom prst="rect">
            <a:avLst/>
          </a:prstGeom>
          <a:solidFill>
            <a:schemeClr val="tx1"/>
          </a:solidFill>
        </p:spPr>
      </p:pic>
      <p:sp>
        <p:nvSpPr>
          <p:cNvPr id="42" name="Q9 - Image" descr="Encart écriture blanche sur fond vert #50BE87">
            <a:extLst>
              <a:ext uri="{FF2B5EF4-FFF2-40B4-BE49-F238E27FC236}">
                <a16:creationId xmlns:a16="http://schemas.microsoft.com/office/drawing/2014/main" id="{A3EA8D74-BF7D-2123-F894-10A301E13840}"/>
              </a:ext>
            </a:extLst>
          </p:cNvPr>
          <p:cNvSpPr txBox="1"/>
          <p:nvPr/>
        </p:nvSpPr>
        <p:spPr>
          <a:xfrm flipH="1">
            <a:off x="5887876" y="2906593"/>
            <a:ext cx="1593424" cy="692497"/>
          </a:xfrm>
          <a:prstGeom prst="rect">
            <a:avLst/>
          </a:prstGeom>
          <a:solidFill>
            <a:srgbClr val="50BE87"/>
          </a:solidFill>
        </p:spPr>
        <p:txBody>
          <a:bodyPr wrap="square" lIns="0" tIns="0" rIns="0" bIns="0" rtlCol="0">
            <a:sp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endParaRPr kumimoji="0" lang="fr-FR" sz="1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Open </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fr-FR" sz="1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Innovation</a:t>
            </a: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fr-FR" sz="5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1" name="Q10">
            <a:extLst>
              <a:ext uri="{FF2B5EF4-FFF2-40B4-BE49-F238E27FC236}">
                <a16:creationId xmlns:a16="http://schemas.microsoft.com/office/drawing/2014/main" id="{518376C8-7D8D-8D67-9CA1-66C25E15723D}"/>
              </a:ext>
            </a:extLst>
          </p:cNvPr>
          <p:cNvSpPr txBox="1"/>
          <p:nvPr/>
        </p:nvSpPr>
        <p:spPr>
          <a:xfrm>
            <a:off x="461244" y="3867955"/>
            <a:ext cx="4036848" cy="1323439"/>
          </a:xfrm>
          <a:prstGeom prst="rect">
            <a:avLst/>
          </a:prstGeom>
          <a:noFill/>
          <a:ln>
            <a:noFill/>
          </a:ln>
        </p:spPr>
        <p:txBody>
          <a:bodyPr wrap="square">
            <a:spAutoFit/>
          </a:bodyPr>
          <a:lstStyle/>
          <a:p>
            <a:pPr>
              <a:lnSpc>
                <a:spcPct val="90000"/>
              </a:lnSpc>
              <a:spcBef>
                <a:spcPts val="600"/>
              </a:spcBef>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10 - Parmi ces éléments, lesquels ont besoin de texte de remplacement ?</a:t>
            </a:r>
          </a:p>
          <a:p>
            <a:pPr marL="171450" indent="-171450">
              <a:lnSpc>
                <a:spcPct val="90000"/>
              </a:lnSpc>
              <a:spcBef>
                <a:spcPts val="600"/>
              </a:spcBef>
              <a:buClr>
                <a:schemeClr val="tx1"/>
              </a:buClr>
              <a:buSzPct val="100000"/>
              <a:buFont typeface="Wingdings" panose="05000000000000000000" pitchFamily="2" charset="2"/>
              <a:buChar char="q"/>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A - Image</a:t>
            </a:r>
          </a:p>
          <a:p>
            <a:pPr marL="171450" indent="-171450">
              <a:lnSpc>
                <a:spcPct val="90000"/>
              </a:lnSpc>
              <a:spcBef>
                <a:spcPts val="600"/>
              </a:spcBef>
              <a:buClr>
                <a:schemeClr val="tx1"/>
              </a:buClr>
              <a:buSzPct val="100000"/>
              <a:buFont typeface="Wingdings" panose="05000000000000000000" pitchFamily="2" charset="2"/>
              <a:buChar char="q"/>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B - Vidéo</a:t>
            </a:r>
          </a:p>
          <a:p>
            <a:pPr marL="171450" indent="-171450">
              <a:lnSpc>
                <a:spcPct val="90000"/>
              </a:lnSpc>
              <a:spcBef>
                <a:spcPts val="600"/>
              </a:spcBef>
              <a:buClr>
                <a:schemeClr val="tx1"/>
              </a:buClr>
              <a:buSzPct val="100000"/>
              <a:buFont typeface="Wingdings" panose="05000000000000000000" pitchFamily="2" charset="2"/>
              <a:buChar char="q"/>
            </a:pPr>
            <a:r>
              <a:rPr lang="fr-FR" sz="1000" spc="-20">
                <a:solidFill>
                  <a:srgbClr val="FFFFFF"/>
                </a:solidFill>
                <a:latin typeface="Verdana" panose="020B0604030504040204" pitchFamily="34" charset="0"/>
                <a:ea typeface="Verdana" panose="020B0604030504040204" pitchFamily="34" charset="0"/>
                <a:cs typeface="Verdana" panose="020B0604030504040204" pitchFamily="34" charset="0"/>
              </a:rPr>
              <a:t>C - Icône / Pictogramme</a:t>
            </a:r>
          </a:p>
          <a:p>
            <a:endParaRPr lang="fr-FR" sz="1000">
              <a:latin typeface="Verdana" panose="020B0604030504040204" pitchFamily="34" charset="0"/>
              <a:ea typeface="Verdana" panose="020B0604030504040204" pitchFamily="34" charset="0"/>
              <a:cs typeface="Calibri" panose="020F0502020204030204" pitchFamily="34" charset="0"/>
            </a:endParaRPr>
          </a:p>
          <a:p>
            <a:endParaRPr lang="fr-FR" sz="1000">
              <a:latin typeface="Verdana" panose="020B0604030504040204" pitchFamily="34" charset="0"/>
              <a:ea typeface="Verdana" panose="020B0604030504040204" pitchFamily="34" charset="0"/>
            </a:endParaRPr>
          </a:p>
        </p:txBody>
      </p:sp>
      <p:sp>
        <p:nvSpPr>
          <p:cNvPr id="37" name="Q10 - Rectangle">
            <a:extLst>
              <a:ext uri="{FF2B5EF4-FFF2-40B4-BE49-F238E27FC236}">
                <a16:creationId xmlns:a16="http://schemas.microsoft.com/office/drawing/2014/main" id="{C7A6111C-7E1B-EF68-952F-F9315D9898E6}"/>
              </a:ext>
              <a:ext uri="{C183D7F6-B498-43B3-948B-1728B52AA6E4}">
                <adec:decorative xmlns:adec="http://schemas.microsoft.com/office/drawing/2017/decorative" val="1"/>
              </a:ext>
            </a:extLst>
          </p:cNvPr>
          <p:cNvSpPr/>
          <p:nvPr/>
        </p:nvSpPr>
        <p:spPr>
          <a:xfrm>
            <a:off x="398751" y="3861690"/>
            <a:ext cx="8527014" cy="1014316"/>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000000"/>
              </a:solidFill>
              <a:latin typeface="Verdana" panose="020B0604030504040204" pitchFamily="34" charset="0"/>
              <a:ea typeface="Verdana" panose="020B0604030504040204" pitchFamily="34" charset="0"/>
            </a:endParaRPr>
          </a:p>
        </p:txBody>
      </p:sp>
      <p:pic>
        <p:nvPicPr>
          <p:cNvPr id="43" name="Q10A - Coche verte">
            <a:extLst>
              <a:ext uri="{FF2B5EF4-FFF2-40B4-BE49-F238E27FC236}">
                <a16:creationId xmlns:a16="http://schemas.microsoft.com/office/drawing/2014/main" id="{FB2B2BAB-42FE-66FA-04EC-253C2986A91A}"/>
              </a:ext>
              <a:ext uri="{C183D7F6-B498-43B3-948B-1728B52AA6E4}">
                <adec:decorative xmlns:adec="http://schemas.microsoft.com/office/drawing/2017/decorative" val="1"/>
              </a:ext>
            </a:extLst>
          </p:cNvPr>
          <p:cNvPicPr/>
          <p:nvPr/>
        </p:nvPicPr>
        <p:blipFill>
          <a:blip r:embed="rId4" cstate="print"/>
          <a:stretch>
            <a:fillRect/>
          </a:stretch>
        </p:blipFill>
        <p:spPr>
          <a:xfrm>
            <a:off x="571840" y="4257502"/>
            <a:ext cx="116149" cy="105962"/>
          </a:xfrm>
          <a:prstGeom prst="rect">
            <a:avLst/>
          </a:prstGeom>
          <a:solidFill>
            <a:schemeClr val="tx1"/>
          </a:solidFill>
        </p:spPr>
      </p:pic>
      <p:pic>
        <p:nvPicPr>
          <p:cNvPr id="44" name="Q10B - Coche verte">
            <a:extLst>
              <a:ext uri="{FF2B5EF4-FFF2-40B4-BE49-F238E27FC236}">
                <a16:creationId xmlns:a16="http://schemas.microsoft.com/office/drawing/2014/main" id="{E7563349-6349-9D47-1A36-CF3A58645120}"/>
              </a:ext>
              <a:ext uri="{C183D7F6-B498-43B3-948B-1728B52AA6E4}">
                <adec:decorative xmlns:adec="http://schemas.microsoft.com/office/drawing/2017/decorative" val="1"/>
              </a:ext>
            </a:extLst>
          </p:cNvPr>
          <p:cNvPicPr/>
          <p:nvPr/>
        </p:nvPicPr>
        <p:blipFill>
          <a:blip r:embed="rId4" cstate="print"/>
          <a:stretch>
            <a:fillRect/>
          </a:stretch>
        </p:blipFill>
        <p:spPr>
          <a:xfrm>
            <a:off x="567419" y="4476693"/>
            <a:ext cx="116149" cy="105962"/>
          </a:xfrm>
          <a:prstGeom prst="rect">
            <a:avLst/>
          </a:prstGeom>
          <a:solidFill>
            <a:schemeClr val="tx1"/>
          </a:solidFill>
        </p:spPr>
      </p:pic>
      <p:pic>
        <p:nvPicPr>
          <p:cNvPr id="45" name="Q10C - Coche verte">
            <a:extLst>
              <a:ext uri="{FF2B5EF4-FFF2-40B4-BE49-F238E27FC236}">
                <a16:creationId xmlns:a16="http://schemas.microsoft.com/office/drawing/2014/main" id="{764E6D5B-F76E-D718-58B4-6C2661366921}"/>
              </a:ext>
              <a:ext uri="{C183D7F6-B498-43B3-948B-1728B52AA6E4}">
                <adec:decorative xmlns:adec="http://schemas.microsoft.com/office/drawing/2017/decorative" val="1"/>
              </a:ext>
            </a:extLst>
          </p:cNvPr>
          <p:cNvPicPr/>
          <p:nvPr/>
        </p:nvPicPr>
        <p:blipFill>
          <a:blip r:embed="rId4" cstate="print"/>
          <a:stretch>
            <a:fillRect/>
          </a:stretch>
        </p:blipFill>
        <p:spPr>
          <a:xfrm>
            <a:off x="550493" y="4695884"/>
            <a:ext cx="116149" cy="105962"/>
          </a:xfrm>
          <a:prstGeom prst="rect">
            <a:avLst/>
          </a:prstGeom>
          <a:solidFill>
            <a:schemeClr val="tx1"/>
          </a:solidFill>
        </p:spPr>
      </p:pic>
    </p:spTree>
    <p:extLst>
      <p:ext uri="{BB962C8B-B14F-4D97-AF65-F5344CB8AC3E}">
        <p14:creationId xmlns:p14="http://schemas.microsoft.com/office/powerpoint/2010/main" val="4267497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249"/>
                                          </p:stCondLst>
                                        </p:cTn>
                                        <p:tgtEl>
                                          <p:spTgt spid="3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xEl>
                                              <p:pRg st="0" end="0"/>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
                                            <p:txEl>
                                              <p:pRg st="1" end="1"/>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
                                            <p:txEl>
                                              <p:pRg st="2" end="2"/>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p:bldP spid="32" grpId="0" animBg="1"/>
      <p:bldP spid="33" grpId="0" animBg="1"/>
      <p:bldP spid="42" grpId="0" animBg="1"/>
      <p:bldP spid="21" grpId="0"/>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45BB4155-E38F-2C83-4A3E-9876B22D0F34}"/>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Pour aller plus loin…</a:t>
            </a:r>
          </a:p>
        </p:txBody>
      </p:sp>
      <p:pic>
        <p:nvPicPr>
          <p:cNvPr id="4" name="Image">
            <a:extLst>
              <a:ext uri="{FF2B5EF4-FFF2-40B4-BE49-F238E27FC236}">
                <a16:creationId xmlns:a16="http://schemas.microsoft.com/office/drawing/2014/main" id="{56535C60-BAC1-47D2-472D-97E4B2A0CA87}"/>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2571650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8457058-1FD1-BCBF-CEAF-8C5769C1BDDC}"/>
              </a:ext>
            </a:extLst>
          </p:cNvPr>
          <p:cNvSpPr>
            <a:spLocks noGrp="1"/>
          </p:cNvSpPr>
          <p:nvPr>
            <p:ph idx="1"/>
          </p:nvPr>
        </p:nvSpPr>
        <p:spPr/>
        <p:txBody>
          <a:bodyPr/>
          <a:lstStyle/>
          <a:p>
            <a:pPr lvl="2"/>
            <a:r>
              <a:rPr lang="fr-FR"/>
              <a:t>5 thématiques :</a:t>
            </a:r>
          </a:p>
          <a:p>
            <a:pPr marL="569913" lvl="3" indent="-342900">
              <a:buFont typeface="+mj-lt"/>
              <a:buAutoNum type="arabicPeriod"/>
            </a:pPr>
            <a:r>
              <a:rPr lang="fr-FR" b="1">
                <a:solidFill>
                  <a:srgbClr val="FF7900"/>
                </a:solidFill>
              </a:rPr>
              <a:t>Comprendre</a:t>
            </a:r>
            <a:r>
              <a:rPr lang="fr-FR"/>
              <a:t> l’accessibilité numérique</a:t>
            </a:r>
          </a:p>
          <a:p>
            <a:pPr marL="569913" lvl="3" indent="-342900">
              <a:buFont typeface="+mj-lt"/>
              <a:buAutoNum type="arabicPeriod"/>
            </a:pPr>
            <a:r>
              <a:rPr lang="fr-FR" b="1">
                <a:solidFill>
                  <a:srgbClr val="FF7900"/>
                </a:solidFill>
              </a:rPr>
              <a:t>Concevoir</a:t>
            </a:r>
            <a:r>
              <a:rPr lang="fr-FR"/>
              <a:t> accessible</a:t>
            </a:r>
          </a:p>
          <a:p>
            <a:pPr marL="569913" lvl="3" indent="-342900">
              <a:buFont typeface="+mj-lt"/>
              <a:buAutoNum type="arabicPeriod"/>
            </a:pPr>
            <a:r>
              <a:rPr lang="fr-FR" b="1">
                <a:solidFill>
                  <a:srgbClr val="FF7900"/>
                </a:solidFill>
              </a:rPr>
              <a:t>Développer</a:t>
            </a:r>
            <a:r>
              <a:rPr lang="fr-FR"/>
              <a:t> accessible (web et mobile)</a:t>
            </a:r>
          </a:p>
          <a:p>
            <a:pPr marL="569913" lvl="3" indent="-342900">
              <a:buFont typeface="+mj-lt"/>
              <a:buAutoNum type="arabicPeriod"/>
            </a:pPr>
            <a:r>
              <a:rPr lang="fr-FR" b="1">
                <a:solidFill>
                  <a:srgbClr val="FF7900"/>
                </a:solidFill>
              </a:rPr>
              <a:t>Tester</a:t>
            </a:r>
            <a:r>
              <a:rPr lang="fr-FR"/>
              <a:t> l’accessibilité d’une solution Web / iOS / Android</a:t>
            </a:r>
          </a:p>
          <a:p>
            <a:pPr marL="569913" lvl="3" indent="-342900">
              <a:buFont typeface="+mj-lt"/>
              <a:buAutoNum type="arabicPeriod"/>
            </a:pPr>
            <a:r>
              <a:rPr lang="fr-FR" b="1">
                <a:solidFill>
                  <a:srgbClr val="FF7900"/>
                </a:solidFill>
              </a:rPr>
              <a:t>Rédiger</a:t>
            </a:r>
            <a:r>
              <a:rPr lang="fr-FR"/>
              <a:t> accessible</a:t>
            </a:r>
          </a:p>
          <a:p>
            <a:pPr marL="569913" lvl="3" indent="-342900">
              <a:buFont typeface="+mj-lt"/>
              <a:buAutoNum type="arabicPeriod"/>
            </a:pPr>
            <a:endParaRPr lang="fr-FR"/>
          </a:p>
          <a:p>
            <a:pPr lvl="2"/>
            <a:r>
              <a:rPr lang="fr-FR"/>
              <a:t>A retrouver sur :</a:t>
            </a:r>
          </a:p>
          <a:p>
            <a:pPr lvl="3"/>
            <a:r>
              <a:rPr lang="fr-FR" b="1"/>
              <a:t> </a:t>
            </a:r>
            <a:r>
              <a:rPr lang="fr-FR" b="1">
                <a:hlinkClick r:id="rId3"/>
              </a:rPr>
              <a:t>Plazza Accessibilité numérique – Synthèse des formations sur Orange Learning</a:t>
            </a:r>
            <a:r>
              <a:rPr lang="fr-FR"/>
              <a:t> (nouvelle fenêtre)</a:t>
            </a:r>
          </a:p>
          <a:p>
            <a:pPr marL="342900" lvl="2" indent="-342900">
              <a:buFont typeface="+mj-lt"/>
              <a:buAutoNum type="arabicPeriod"/>
            </a:pPr>
            <a:endParaRPr lang="fr-FR"/>
          </a:p>
        </p:txBody>
      </p:sp>
      <p:sp>
        <p:nvSpPr>
          <p:cNvPr id="4" name="Titre slide">
            <a:extLst>
              <a:ext uri="{FF2B5EF4-FFF2-40B4-BE49-F238E27FC236}">
                <a16:creationId xmlns:a16="http://schemas.microsoft.com/office/drawing/2014/main" id="{EE9DB8A0-E638-9B40-7F47-58BB3B06F997}"/>
              </a:ext>
            </a:extLst>
          </p:cNvPr>
          <p:cNvSpPr>
            <a:spLocks noGrp="1"/>
          </p:cNvSpPr>
          <p:nvPr>
            <p:ph type="title"/>
          </p:nvPr>
        </p:nvSpPr>
        <p:spPr/>
        <p:txBody>
          <a:bodyPr/>
          <a:lstStyle/>
          <a:p>
            <a:r>
              <a:rPr lang="fr-FR">
                <a:solidFill>
                  <a:srgbClr val="F16E00"/>
                </a:solidFill>
              </a:rPr>
              <a:t>Formations complémentaires</a:t>
            </a:r>
            <a:endParaRPr lang="fr-FR"/>
          </a:p>
        </p:txBody>
      </p:sp>
    </p:spTree>
    <p:extLst>
      <p:ext uri="{BB962C8B-B14F-4D97-AF65-F5344CB8AC3E}">
        <p14:creationId xmlns:p14="http://schemas.microsoft.com/office/powerpoint/2010/main" val="3749483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FA862D45-4A38-BDEA-9D44-C472DEA07090}"/>
              </a:ext>
            </a:extLst>
          </p:cNvPr>
          <p:cNvSpPr>
            <a:spLocks noGrp="1"/>
          </p:cNvSpPr>
          <p:nvPr>
            <p:ph type="title"/>
          </p:nvPr>
        </p:nvSpPr>
        <p:spPr/>
        <p:txBody>
          <a:bodyPr/>
          <a:lstStyle/>
          <a:p>
            <a:r>
              <a:rPr lang="fr-FR"/>
              <a:t>Quelques liens utiles - 1/2</a:t>
            </a:r>
            <a:br>
              <a:rPr lang="fr-FR"/>
            </a:br>
            <a:r>
              <a:rPr lang="fr-FR">
                <a:solidFill>
                  <a:schemeClr val="bg1"/>
                </a:solidFill>
              </a:rPr>
              <a:t>(références internes signalées par un astérisque)</a:t>
            </a:r>
          </a:p>
        </p:txBody>
      </p:sp>
      <p:sp>
        <p:nvSpPr>
          <p:cNvPr id="3" name="Texte">
            <a:extLst>
              <a:ext uri="{FF2B5EF4-FFF2-40B4-BE49-F238E27FC236}">
                <a16:creationId xmlns:a16="http://schemas.microsoft.com/office/drawing/2014/main" id="{031C26A8-663D-3B9D-0D3C-02BAC44902A9}"/>
              </a:ext>
            </a:extLst>
          </p:cNvPr>
          <p:cNvSpPr>
            <a:spLocks noGrp="1"/>
          </p:cNvSpPr>
          <p:nvPr>
            <p:ph idx="1"/>
          </p:nvPr>
        </p:nvSpPr>
        <p:spPr/>
        <p:txBody>
          <a:bodyPr/>
          <a:lstStyle/>
          <a:p>
            <a:pPr lvl="2"/>
            <a:r>
              <a:rPr lang="fr-FR">
                <a:solidFill>
                  <a:srgbClr val="FF7900"/>
                </a:solidFill>
              </a:rPr>
              <a:t>Recommandations et bonnes pratiques</a:t>
            </a:r>
          </a:p>
          <a:p>
            <a:pPr lvl="3"/>
            <a:r>
              <a:rPr lang="fr-FR"/>
              <a:t>Recommandations accessibilité Orange* : </a:t>
            </a:r>
            <a:r>
              <a:rPr lang="fr-FR">
                <a:hlinkClick r:id="rId3">
                  <a:extLst>
                    <a:ext uri="{A12FA001-AC4F-418D-AE19-62706E023703}">
                      <ahyp:hlinkClr xmlns:ahyp="http://schemas.microsoft.com/office/drawing/2018/hyperlinkcolor" val="tx"/>
                    </a:ext>
                  </a:extLst>
                </a:hlinkClick>
              </a:rPr>
              <a:t>http://a11y-guidelines.orange.com</a:t>
            </a:r>
            <a:endParaRPr lang="fr-FR"/>
          </a:p>
          <a:p>
            <a:pPr lvl="3"/>
            <a:r>
              <a:rPr lang="fr-FR"/>
              <a:t>Règles pour l'accessibilité des contenus Web (WCAG 2.1) : </a:t>
            </a:r>
            <a:r>
              <a:rPr lang="fr-FR">
                <a:hlinkClick r:id="rId4">
                  <a:extLst>
                    <a:ext uri="{A12FA001-AC4F-418D-AE19-62706E023703}">
                      <ahyp:hlinkClr xmlns:ahyp="http://schemas.microsoft.com/office/drawing/2018/hyperlinkcolor" val="tx"/>
                    </a:ext>
                  </a:extLst>
                </a:hlinkClick>
              </a:rPr>
              <a:t>https://www.w3.org/TR/WCAG21/</a:t>
            </a:r>
            <a:endParaRPr lang="fr-FR"/>
          </a:p>
          <a:p>
            <a:pPr lvl="3"/>
            <a:r>
              <a:rPr lang="fr-FR"/>
              <a:t>Chartes du design des produits et services numériques orange : </a:t>
            </a:r>
            <a:r>
              <a:rPr lang="fr-FR">
                <a:hlinkClick r:id="rId5">
                  <a:extLst>
                    <a:ext uri="{A12FA001-AC4F-418D-AE19-62706E023703}">
                      <ahyp:hlinkClr xmlns:ahyp="http://schemas.microsoft.com/office/drawing/2018/hyperlinkcolor" val="tx"/>
                    </a:ext>
                  </a:extLst>
                </a:hlinkClick>
              </a:rPr>
              <a:t>design.orange.com</a:t>
            </a:r>
            <a:endParaRPr lang="fr-FR"/>
          </a:p>
          <a:p>
            <a:pPr lvl="2"/>
            <a:r>
              <a:rPr lang="fr-FR">
                <a:solidFill>
                  <a:srgbClr val="FF7900"/>
                </a:solidFill>
              </a:rPr>
              <a:t>Framework de développement et outils de tests</a:t>
            </a:r>
          </a:p>
          <a:p>
            <a:pPr lvl="3"/>
            <a:r>
              <a:rPr lang="fr-FR"/>
              <a:t>Orange Boosted* (Framework HTML, CSS et Javascript basé sur Twitter Bootstrap) : </a:t>
            </a:r>
            <a:r>
              <a:rPr lang="fr-FR">
                <a:hlinkClick r:id="rId6">
                  <a:extLst>
                    <a:ext uri="{A12FA001-AC4F-418D-AE19-62706E023703}">
                      <ahyp:hlinkClr xmlns:ahyp="http://schemas.microsoft.com/office/drawing/2018/hyperlinkcolor" val="tx"/>
                    </a:ext>
                  </a:extLst>
                </a:hlinkClick>
              </a:rPr>
              <a:t>http://boosted.orange.com/</a:t>
            </a:r>
            <a:endParaRPr lang="fr-FR"/>
          </a:p>
          <a:p>
            <a:pPr lvl="3"/>
            <a:r>
              <a:rPr lang="fr-FR"/>
              <a:t>Outil pour mesurer les contrastes des couleurs : </a:t>
            </a:r>
            <a:r>
              <a:rPr lang="en-GB">
                <a:hlinkClick r:id="rId7">
                  <a:extLst>
                    <a:ext uri="{A12FA001-AC4F-418D-AE19-62706E023703}">
                      <ahyp:hlinkClr xmlns:ahyp="http://schemas.microsoft.com/office/drawing/2018/hyperlinkcolor" val="tx"/>
                    </a:ext>
                  </a:extLst>
                </a:hlinkClick>
              </a:rPr>
              <a:t>Colour contrast analyser</a:t>
            </a:r>
            <a:endParaRPr lang="en-GB"/>
          </a:p>
          <a:p>
            <a:pPr lvl="3"/>
            <a:r>
              <a:rPr lang="fr-FR"/>
              <a:t>NVDA, Lecteur d’écran pour Windows : </a:t>
            </a:r>
            <a:r>
              <a:rPr lang="fr-FR">
                <a:hlinkClick r:id="rId8">
                  <a:extLst>
                    <a:ext uri="{A12FA001-AC4F-418D-AE19-62706E023703}">
                      <ahyp:hlinkClr xmlns:ahyp="http://schemas.microsoft.com/office/drawing/2018/hyperlinkcolor" val="tx"/>
                    </a:ext>
                  </a:extLst>
                </a:hlinkClick>
              </a:rPr>
              <a:t>http://pratique.itn.ftgroup </a:t>
            </a:r>
            <a:r>
              <a:rPr lang="fr-FR"/>
              <a:t>ou dernière version sur Internet</a:t>
            </a:r>
          </a:p>
        </p:txBody>
      </p:sp>
    </p:spTree>
    <p:extLst>
      <p:ext uri="{BB962C8B-B14F-4D97-AF65-F5344CB8AC3E}">
        <p14:creationId xmlns:p14="http://schemas.microsoft.com/office/powerpoint/2010/main" val="1980883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slide"/>
          <p:cNvSpPr>
            <a:spLocks noGrp="1"/>
          </p:cNvSpPr>
          <p:nvPr>
            <p:ph type="ctrTitle"/>
          </p:nvPr>
        </p:nvSpPr>
        <p:spPr/>
        <p:txBody>
          <a:bodyPr/>
          <a:lstStyle/>
          <a:p>
            <a:r>
              <a:rPr lang="fr-FR">
                <a:solidFill>
                  <a:schemeClr val="bg1"/>
                </a:solidFill>
              </a:rPr>
              <a:t>Merci</a:t>
            </a:r>
          </a:p>
        </p:txBody>
      </p:sp>
      <p:sp>
        <p:nvSpPr>
          <p:cNvPr id="2" name="Texte - Pour toute demande...">
            <a:extLst>
              <a:ext uri="{FF2B5EF4-FFF2-40B4-BE49-F238E27FC236}">
                <a16:creationId xmlns:a16="http://schemas.microsoft.com/office/drawing/2014/main" id="{D4B1641C-9A98-E2AB-DB4E-F8294CDBD7C4}"/>
              </a:ext>
            </a:extLst>
          </p:cNvPr>
          <p:cNvSpPr txBox="1"/>
          <p:nvPr/>
        </p:nvSpPr>
        <p:spPr>
          <a:xfrm>
            <a:off x="343060" y="2292573"/>
            <a:ext cx="8767776" cy="423193"/>
          </a:xfrm>
          <a:prstGeom prst="rect">
            <a:avLst/>
          </a:prstGeom>
        </p:spPr>
        <p:txBody>
          <a:bodyPr vert="horz" wrap="square" lIns="0" tIns="12700" rIns="0" bIns="0" rtlCol="0">
            <a:spAutoFit/>
          </a:bodyPr>
          <a:lstStyle/>
          <a:p>
            <a:pPr marL="12700">
              <a:lnSpc>
                <a:spcPts val="1595"/>
              </a:lnSpc>
              <a:spcBef>
                <a:spcPts val="100"/>
              </a:spcBef>
            </a:pPr>
            <a:r>
              <a:rPr lang="fr-FR" sz="1400" b="1" spc="-20">
                <a:solidFill>
                  <a:srgbClr val="FFFFFF"/>
                </a:solidFill>
                <a:latin typeface="Verdana" panose="020B0604030504040204" pitchFamily="34" charset="0"/>
                <a:ea typeface="Verdana" panose="020B0604030504040204" pitchFamily="34" charset="0"/>
                <a:cs typeface="Verdana" panose="020B0604030504040204" pitchFamily="34" charset="0"/>
              </a:rPr>
              <a:t>Pour</a:t>
            </a:r>
            <a:r>
              <a:rPr lang="fr-FR" sz="1400" b="1" spc="-35">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toute</a:t>
            </a:r>
            <a:r>
              <a:rPr lang="fr-FR" sz="1400" b="1" spc="-4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demande</a:t>
            </a:r>
            <a:r>
              <a:rPr lang="fr-FR" sz="1400" b="1" spc="-4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d’accompagnement</a:t>
            </a:r>
            <a:r>
              <a:rPr lang="fr-FR" sz="1400" b="1" spc="33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15">
                <a:solidFill>
                  <a:srgbClr val="FFFFFF"/>
                </a:solidFill>
                <a:latin typeface="Verdana" panose="020B0604030504040204" pitchFamily="34" charset="0"/>
                <a:ea typeface="Verdana" panose="020B0604030504040204" pitchFamily="34" charset="0"/>
                <a:cs typeface="Verdana" panose="020B0604030504040204" pitchFamily="34" charset="0"/>
              </a:rPr>
              <a:t>ZZZ</a:t>
            </a:r>
            <a:r>
              <a:rPr lang="fr-FR" sz="1400" b="1" spc="-45">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ACCESSIBILITY</a:t>
            </a:r>
            <a:r>
              <a:rPr lang="fr-FR" sz="1400" b="1" spc="-45">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0">
                <a:solidFill>
                  <a:srgbClr val="FFFFFF"/>
                </a:solidFill>
                <a:latin typeface="Verdana" panose="020B0604030504040204" pitchFamily="34" charset="0"/>
                <a:ea typeface="Verdana" panose="020B0604030504040204" pitchFamily="34" charset="0"/>
                <a:cs typeface="Verdana" panose="020B0604030504040204" pitchFamily="34" charset="0"/>
              </a:rPr>
              <a:t>SUPPORT</a:t>
            </a:r>
            <a:endParaRPr lang="fr-FR" sz="1400">
              <a:latin typeface="Verdana" panose="020B0604030504040204" pitchFamily="34" charset="0"/>
              <a:ea typeface="Verdana" panose="020B0604030504040204" pitchFamily="34" charset="0"/>
              <a:cs typeface="Verdana" panose="020B0604030504040204" pitchFamily="34" charset="0"/>
            </a:endParaRPr>
          </a:p>
          <a:p>
            <a:pPr marL="4137025">
              <a:lnSpc>
                <a:spcPts val="1595"/>
              </a:lnSpc>
            </a:pP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(accessibility.support@orange.com)</a:t>
            </a:r>
            <a:endParaRPr lang="fr-FR" sz="14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9602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a:pPr>
            <a:r>
              <a:rPr lang="fr-FR"/>
              <a:t>Couleurs et contraste</a:t>
            </a:r>
            <a:br>
              <a:rPr lang="fr-FR"/>
            </a:br>
            <a:r>
              <a:rPr lang="fr-FR">
                <a:solidFill>
                  <a:schemeClr val="bg1"/>
                </a:solidFill>
              </a:rPr>
              <a:t>Exemple</a:t>
            </a:r>
          </a:p>
        </p:txBody>
      </p:sp>
      <p:pic>
        <p:nvPicPr>
          <p:cNvPr id="5" name="Image gauche" descr="L'état des services Téléphone, Internet, Wifi et Télévision est indiqué par des ronds de couleur différents (vert, rouge et jaune)">
            <a:extLst>
              <a:ext uri="{FF2B5EF4-FFF2-40B4-BE49-F238E27FC236}">
                <a16:creationId xmlns:a16="http://schemas.microsoft.com/office/drawing/2014/main" id="{6B213BB8-42F3-6254-8580-4E69474A17A9}"/>
              </a:ext>
              <a:ext uri="{C183D7F6-B498-43B3-948B-1728B52AA6E4}">
                <adec:decorative xmlns:adec="http://schemas.microsoft.com/office/drawing/2017/decorative" val="0"/>
              </a:ext>
            </a:extLst>
          </p:cNvPr>
          <p:cNvPicPr/>
          <p:nvPr/>
        </p:nvPicPr>
        <p:blipFill>
          <a:blip r:embed="rId3" cstate="print"/>
          <a:stretch>
            <a:fillRect/>
          </a:stretch>
        </p:blipFill>
        <p:spPr>
          <a:xfrm>
            <a:off x="1290715" y="1834134"/>
            <a:ext cx="2657856" cy="1475232"/>
          </a:xfrm>
          <a:prstGeom prst="rect">
            <a:avLst/>
          </a:prstGeom>
        </p:spPr>
      </p:pic>
      <p:pic>
        <p:nvPicPr>
          <p:cNvPr id="6" name="Image droite" descr="L'état des services Téléphone, Internet, Wifi et Télévision est indiqué par des ronds de couleur différentes (vert, rouge et jaune), or pour des personnes qui  ne voient pas la couleur, tous les ronds sont gris. Impossible donc de savoir l'état de chaque service.">
            <a:extLst>
              <a:ext uri="{FF2B5EF4-FFF2-40B4-BE49-F238E27FC236}">
                <a16:creationId xmlns:a16="http://schemas.microsoft.com/office/drawing/2014/main" id="{D429716A-D736-C97C-86C1-30070E6EF8D2}"/>
              </a:ext>
              <a:ext uri="{C183D7F6-B498-43B3-948B-1728B52AA6E4}">
                <adec:decorative xmlns:adec="http://schemas.microsoft.com/office/drawing/2017/decorative" val="0"/>
              </a:ext>
            </a:extLst>
          </p:cNvPr>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180228" y="1834134"/>
            <a:ext cx="2657856" cy="1475232"/>
          </a:xfrm>
          <a:prstGeom prst="rect">
            <a:avLst/>
          </a:prstGeom>
        </p:spPr>
      </p:pic>
    </p:spTree>
    <p:extLst>
      <p:ext uri="{BB962C8B-B14F-4D97-AF65-F5344CB8AC3E}">
        <p14:creationId xmlns:p14="http://schemas.microsoft.com/office/powerpoint/2010/main" val="1992031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a:pPr>
            <a:r>
              <a:rPr lang="fr-FR"/>
              <a:t>Couleurs et contraste</a:t>
            </a:r>
            <a:br>
              <a:rPr lang="fr-FR"/>
            </a:br>
            <a:r>
              <a:rPr lang="fr-FR">
                <a:solidFill>
                  <a:schemeClr val="bg1"/>
                </a:solidFill>
              </a:rPr>
              <a:t>Exemple</a:t>
            </a:r>
          </a:p>
        </p:txBody>
      </p:sp>
      <p:sp>
        <p:nvSpPr>
          <p:cNvPr id="2" name="Texte">
            <a:extLst>
              <a:ext uri="{FF2B5EF4-FFF2-40B4-BE49-F238E27FC236}">
                <a16:creationId xmlns:a16="http://schemas.microsoft.com/office/drawing/2014/main" id="{A5743698-2B6F-B217-F541-FCFF4D148FE9}"/>
              </a:ext>
            </a:extLst>
          </p:cNvPr>
          <p:cNvSpPr>
            <a:spLocks noGrp="1"/>
          </p:cNvSpPr>
          <p:nvPr>
            <p:ph sz="half" idx="1"/>
          </p:nvPr>
        </p:nvSpPr>
        <p:spPr>
          <a:xfrm>
            <a:off x="313200" y="1181100"/>
            <a:ext cx="4258800" cy="3370262"/>
          </a:xfrm>
        </p:spPr>
        <p:txBody>
          <a:bodyPr>
            <a:normAutofit fontScale="92500"/>
          </a:bodyPr>
          <a:lstStyle/>
          <a:p>
            <a:pPr lvl="2"/>
            <a:r>
              <a:rPr lang="fr-FR"/>
              <a:t>Description :</a:t>
            </a:r>
          </a:p>
          <a:p>
            <a:pPr lvl="3"/>
            <a:r>
              <a:rPr lang="fr-FR"/>
              <a:t>L’information ne doit pas être transmise exclusivement par la couleur. </a:t>
            </a:r>
          </a:p>
          <a:p>
            <a:pPr lvl="3"/>
            <a:r>
              <a:rPr lang="fr-FR"/>
              <a:t>Utiliser des alternatives (texte, formes…) en complément.</a:t>
            </a:r>
          </a:p>
          <a:p>
            <a:pPr lvl="2"/>
            <a:endParaRPr lang="fr-FR"/>
          </a:p>
          <a:p>
            <a:pPr lvl="2"/>
            <a:r>
              <a:rPr lang="fr-FR"/>
              <a:t>Quand ?</a:t>
            </a:r>
          </a:p>
          <a:p>
            <a:pPr lvl="3"/>
            <a:r>
              <a:rPr lang="fr-FR" b="1">
                <a:solidFill>
                  <a:srgbClr val="FF7900"/>
                </a:solidFill>
              </a:rPr>
              <a:t>Dès la conception </a:t>
            </a:r>
            <a:r>
              <a:rPr lang="fr-FR"/>
              <a:t>: prendre en compte dès les wireframes, puis dans les designs UI</a:t>
            </a:r>
          </a:p>
          <a:p>
            <a:pPr lvl="3"/>
            <a:r>
              <a:rPr lang="fr-FR" b="1">
                <a:solidFill>
                  <a:srgbClr val="FF7900"/>
                </a:solidFill>
              </a:rPr>
              <a:t>Au développement </a:t>
            </a:r>
            <a:r>
              <a:rPr lang="fr-FR"/>
              <a:t>: mettre en place, si besoin, une alternative</a:t>
            </a:r>
          </a:p>
          <a:p>
            <a:pPr lvl="2"/>
            <a:endParaRPr lang="fr-FR"/>
          </a:p>
        </p:txBody>
      </p:sp>
      <p:pic>
        <p:nvPicPr>
          <p:cNvPr id="17" name="Image - Conception">
            <a:extLst>
              <a:ext uri="{FF2B5EF4-FFF2-40B4-BE49-F238E27FC236}">
                <a16:creationId xmlns:a16="http://schemas.microsoft.com/office/drawing/2014/main" id="{42EE30B8-22D6-7137-4435-C5DB783F309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5536" y="3255854"/>
            <a:ext cx="252000" cy="252000"/>
          </a:xfrm>
          <a:prstGeom prst="rect">
            <a:avLst/>
          </a:prstGeom>
          <a:solidFill>
            <a:schemeClr val="tx1"/>
          </a:solidFill>
        </p:spPr>
      </p:pic>
      <p:pic>
        <p:nvPicPr>
          <p:cNvPr id="19" name="Image - Dév">
            <a:extLst>
              <a:ext uri="{FF2B5EF4-FFF2-40B4-BE49-F238E27FC236}">
                <a16:creationId xmlns:a16="http://schemas.microsoft.com/office/drawing/2014/main" id="{83B22724-9C3F-3D7A-CD29-76A374EA3F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9807" y="4005124"/>
            <a:ext cx="229091" cy="229091"/>
          </a:xfrm>
          <a:prstGeom prst="rect">
            <a:avLst/>
          </a:prstGeom>
          <a:solidFill>
            <a:schemeClr val="tx1"/>
          </a:solidFill>
        </p:spPr>
      </p:pic>
      <p:pic>
        <p:nvPicPr>
          <p:cNvPr id="8" name="Croix rouge - exemple non valide">
            <a:extLst>
              <a:ext uri="{FF2B5EF4-FFF2-40B4-BE49-F238E27FC236}">
                <a16:creationId xmlns:a16="http://schemas.microsoft.com/office/drawing/2014/main" id="{A4A0234E-84E8-EFB9-8EE6-06A9707F8B67}"/>
              </a:ext>
              <a:ext uri="{C183D7F6-B498-43B3-948B-1728B52AA6E4}">
                <adec:decorative xmlns:adec="http://schemas.microsoft.com/office/drawing/2017/decorative" val="1"/>
              </a:ext>
            </a:extLst>
          </p:cNvPr>
          <p:cNvPicPr/>
          <p:nvPr/>
        </p:nvPicPr>
        <p:blipFill>
          <a:blip r:embed="rId5" cstate="print"/>
          <a:stretch>
            <a:fillRect/>
          </a:stretch>
        </p:blipFill>
        <p:spPr>
          <a:xfrm>
            <a:off x="5505062" y="562893"/>
            <a:ext cx="269341" cy="264718"/>
          </a:xfrm>
          <a:prstGeom prst="rect">
            <a:avLst/>
          </a:prstGeom>
        </p:spPr>
      </p:pic>
      <p:sp>
        <p:nvSpPr>
          <p:cNvPr id="11" name="Texte exemple non-valide">
            <a:extLst>
              <a:ext uri="{FF2B5EF4-FFF2-40B4-BE49-F238E27FC236}">
                <a16:creationId xmlns:a16="http://schemas.microsoft.com/office/drawing/2014/main" id="{5B65C547-C5C4-6D1B-4D29-34EE345CF366}"/>
              </a:ext>
              <a:ext uri="{C183D7F6-B498-43B3-948B-1728B52AA6E4}">
                <adec:decorative xmlns:adec="http://schemas.microsoft.com/office/drawing/2017/decorative" val="1"/>
              </a:ext>
            </a:extLst>
          </p:cNvPr>
          <p:cNvSpPr txBox="1"/>
          <p:nvPr/>
        </p:nvSpPr>
        <p:spPr>
          <a:xfrm>
            <a:off x="5928671" y="390607"/>
            <a:ext cx="2106725" cy="444352"/>
          </a:xfrm>
          <a:prstGeom prst="rect">
            <a:avLst/>
          </a:prstGeom>
        </p:spPr>
        <p:txBody>
          <a:bodyPr vert="horz" wrap="square" lIns="0" tIns="13335" rIns="0" bIns="0" rtlCol="0">
            <a:spAutoFit/>
          </a:bodyPr>
          <a:lstStyle/>
          <a:p>
            <a:pPr>
              <a:lnSpc>
                <a:spcPct val="100000"/>
              </a:lnSpc>
              <a:spcBef>
                <a:spcPts val="20"/>
              </a:spcBef>
            </a:pPr>
            <a:endParaRPr sz="1400">
              <a:solidFill>
                <a:schemeClr val="bg1"/>
              </a:solidFill>
              <a:latin typeface="Verdana" panose="020B0604030504040204" pitchFamily="34" charset="0"/>
              <a:ea typeface="Verdana" panose="020B0604030504040204" pitchFamily="34" charset="0"/>
              <a:cs typeface="Arial"/>
            </a:endParaRPr>
          </a:p>
          <a:p>
            <a:pPr marL="12700">
              <a:lnSpc>
                <a:spcPct val="100000"/>
              </a:lnSpc>
              <a:spcBef>
                <a:spcPts val="5"/>
              </a:spcBef>
              <a:tabLst>
                <a:tab pos="3614420" algn="l"/>
              </a:tabLst>
            </a:pPr>
            <a:r>
              <a:rPr lang="fr-FR" sz="1400">
                <a:solidFill>
                  <a:schemeClr val="bg1"/>
                </a:solidFill>
                <a:latin typeface="Verdana" panose="020B0604030504040204" pitchFamily="34" charset="0"/>
                <a:ea typeface="Verdana" panose="020B0604030504040204" pitchFamily="34" charset="0"/>
                <a:cs typeface="Helvetica 55 Roman"/>
              </a:rPr>
              <a:t>Exemple</a:t>
            </a:r>
            <a:r>
              <a:rPr lang="fr-FR" sz="1400" spc="-25">
                <a:solidFill>
                  <a:schemeClr val="bg1"/>
                </a:solidFill>
                <a:latin typeface="Verdana" panose="020B0604030504040204" pitchFamily="34" charset="0"/>
                <a:ea typeface="Verdana" panose="020B0604030504040204" pitchFamily="34" charset="0"/>
                <a:cs typeface="Helvetica 55 Roman"/>
              </a:rPr>
              <a:t> </a:t>
            </a:r>
            <a:r>
              <a:rPr lang="fr-FR" sz="1400" spc="-5">
                <a:solidFill>
                  <a:schemeClr val="bg1"/>
                </a:solidFill>
                <a:latin typeface="Verdana" panose="020B0604030504040204" pitchFamily="34" charset="0"/>
                <a:ea typeface="Verdana" panose="020B0604030504040204" pitchFamily="34" charset="0"/>
                <a:cs typeface="Helvetica 55 Roman"/>
              </a:rPr>
              <a:t>non-valide</a:t>
            </a:r>
            <a:endParaRPr lang="fr-FR" sz="1400">
              <a:solidFill>
                <a:schemeClr val="bg1"/>
              </a:solidFill>
              <a:latin typeface="Verdana" panose="020B0604030504040204" pitchFamily="34" charset="0"/>
              <a:ea typeface="Verdana" panose="020B0604030504040204" pitchFamily="34" charset="0"/>
              <a:cs typeface="Helvetica 55 Roman"/>
            </a:endParaRPr>
          </a:p>
        </p:txBody>
      </p:sp>
      <p:pic>
        <p:nvPicPr>
          <p:cNvPr id="7" name="Image exemple non valide" descr="L'état des services Téléphone, Internet, Wifi, Télévision n'est donné que par la couleur.">
            <a:extLst>
              <a:ext uri="{FF2B5EF4-FFF2-40B4-BE49-F238E27FC236}">
                <a16:creationId xmlns:a16="http://schemas.microsoft.com/office/drawing/2014/main" id="{A0C0292D-E345-E6B6-6406-7ED51F4DCB53}"/>
              </a:ext>
              <a:ext uri="{C183D7F6-B498-43B3-948B-1728B52AA6E4}">
                <adec:decorative xmlns:adec="http://schemas.microsoft.com/office/drawing/2017/decorative" val="0"/>
              </a:ext>
            </a:extLst>
          </p:cNvPr>
          <p:cNvPicPr/>
          <p:nvPr/>
        </p:nvPicPr>
        <p:blipFill>
          <a:blip r:embed="rId6" cstate="print"/>
          <a:stretch>
            <a:fillRect/>
          </a:stretch>
        </p:blipFill>
        <p:spPr>
          <a:xfrm>
            <a:off x="5508104" y="904301"/>
            <a:ext cx="2657856" cy="1475232"/>
          </a:xfrm>
          <a:prstGeom prst="rect">
            <a:avLst/>
          </a:prstGeom>
          <a:ln>
            <a:solidFill>
              <a:schemeClr val="bg1"/>
            </a:solidFill>
          </a:ln>
        </p:spPr>
      </p:pic>
      <p:pic>
        <p:nvPicPr>
          <p:cNvPr id="10" name="Coche verte - exemple valide">
            <a:extLst>
              <a:ext uri="{FF2B5EF4-FFF2-40B4-BE49-F238E27FC236}">
                <a16:creationId xmlns:a16="http://schemas.microsoft.com/office/drawing/2014/main" id="{6DD0BB3A-1184-967B-0C20-FD084791DAE2}"/>
              </a:ext>
              <a:ext uri="{C183D7F6-B498-43B3-948B-1728B52AA6E4}">
                <adec:decorative xmlns:adec="http://schemas.microsoft.com/office/drawing/2017/decorative" val="1"/>
              </a:ext>
            </a:extLst>
          </p:cNvPr>
          <p:cNvPicPr/>
          <p:nvPr/>
        </p:nvPicPr>
        <p:blipFill>
          <a:blip r:embed="rId7" cstate="print"/>
          <a:stretch>
            <a:fillRect/>
          </a:stretch>
        </p:blipFill>
        <p:spPr>
          <a:xfrm>
            <a:off x="5508104" y="2816928"/>
            <a:ext cx="367284" cy="294131"/>
          </a:xfrm>
          <a:prstGeom prst="rect">
            <a:avLst/>
          </a:prstGeom>
        </p:spPr>
      </p:pic>
      <p:sp>
        <p:nvSpPr>
          <p:cNvPr id="13" name="Texte exemple valide">
            <a:extLst>
              <a:ext uri="{FF2B5EF4-FFF2-40B4-BE49-F238E27FC236}">
                <a16:creationId xmlns:a16="http://schemas.microsoft.com/office/drawing/2014/main" id="{6E88EEE6-E91B-18FB-8705-559DDEDC1630}"/>
              </a:ext>
              <a:ext uri="{C183D7F6-B498-43B3-948B-1728B52AA6E4}">
                <adec:decorative xmlns:adec="http://schemas.microsoft.com/office/drawing/2017/decorative" val="1"/>
              </a:ext>
            </a:extLst>
          </p:cNvPr>
          <p:cNvSpPr txBox="1"/>
          <p:nvPr/>
        </p:nvSpPr>
        <p:spPr>
          <a:xfrm>
            <a:off x="5996372" y="2676757"/>
            <a:ext cx="1828800" cy="444352"/>
          </a:xfrm>
          <a:prstGeom prst="rect">
            <a:avLst/>
          </a:prstGeom>
        </p:spPr>
        <p:txBody>
          <a:bodyPr vert="horz" wrap="square" lIns="0" tIns="13335" rIns="0" bIns="0" rtlCol="0">
            <a:spAutoFit/>
          </a:bodyPr>
          <a:lstStyle>
            <a:defPPr>
              <a:defRPr lang="en-US"/>
            </a:defPPr>
            <a:lvl1pPr>
              <a:lnSpc>
                <a:spcPct val="100000"/>
              </a:lnSpc>
              <a:spcBef>
                <a:spcPts val="20"/>
              </a:spcBef>
              <a:defRPr sz="1400">
                <a:solidFill>
                  <a:schemeClr val="bg1"/>
                </a:solidFill>
                <a:latin typeface="Verdana" panose="020B0604030504040204" pitchFamily="34" charset="0"/>
                <a:ea typeface="Verdana" panose="020B0604030504040204" pitchFamily="34" charset="0"/>
                <a:cs typeface="Arial"/>
              </a:defRPr>
            </a:lvl1pPr>
          </a:lstStyle>
          <a:p>
            <a:endParaRPr b="1"/>
          </a:p>
          <a:p>
            <a:r>
              <a:rPr lang="fr-FR"/>
              <a:t>Exemple valide</a:t>
            </a:r>
          </a:p>
        </p:txBody>
      </p:sp>
      <p:pic>
        <p:nvPicPr>
          <p:cNvPr id="9" name="Image exemple valide" descr="L'état des services Téléphone, Internet, Wifi, Télévision est donné par la couleur et par la forme du pictogramme">
            <a:extLst>
              <a:ext uri="{FF2B5EF4-FFF2-40B4-BE49-F238E27FC236}">
                <a16:creationId xmlns:a16="http://schemas.microsoft.com/office/drawing/2014/main" id="{C5CC98EC-AAD0-2025-F797-FB9D40A342BF}"/>
              </a:ext>
              <a:ext uri="{C183D7F6-B498-43B3-948B-1728B52AA6E4}">
                <adec:decorative xmlns:adec="http://schemas.microsoft.com/office/drawing/2017/decorative" val="0"/>
              </a:ext>
            </a:extLst>
          </p:cNvPr>
          <p:cNvPicPr/>
          <p:nvPr/>
        </p:nvPicPr>
        <p:blipFill>
          <a:blip r:embed="rId8" cstate="print"/>
          <a:stretch>
            <a:fillRect/>
          </a:stretch>
        </p:blipFill>
        <p:spPr>
          <a:xfrm>
            <a:off x="5497068" y="3191813"/>
            <a:ext cx="2656332" cy="1475232"/>
          </a:xfrm>
          <a:prstGeom prst="rect">
            <a:avLst/>
          </a:prstGeom>
          <a:ln>
            <a:solidFill>
              <a:schemeClr val="bg1"/>
            </a:solidFill>
          </a:ln>
        </p:spPr>
      </p:pic>
    </p:spTree>
    <p:extLst>
      <p:ext uri="{BB962C8B-B14F-4D97-AF65-F5344CB8AC3E}">
        <p14:creationId xmlns:p14="http://schemas.microsoft.com/office/powerpoint/2010/main" val="137317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a:pPr>
            <a:r>
              <a:rPr lang="fr-FR"/>
              <a:t>Couleurs et contraste</a:t>
            </a:r>
            <a:br>
              <a:rPr lang="fr-FR"/>
            </a:br>
            <a:r>
              <a:rPr lang="fr-FR">
                <a:solidFill>
                  <a:schemeClr val="bg1"/>
                </a:solidFill>
              </a:rPr>
              <a:t>Exemple de contraste</a:t>
            </a:r>
          </a:p>
        </p:txBody>
      </p:sp>
      <p:grpSp>
        <p:nvGrpSpPr>
          <p:cNvPr id="6" name="Image">
            <a:extLst>
              <a:ext uri="{FF2B5EF4-FFF2-40B4-BE49-F238E27FC236}">
                <a16:creationId xmlns:a16="http://schemas.microsoft.com/office/drawing/2014/main" id="{6329C504-4ED6-12AB-AC80-8BE933CB615F}"/>
              </a:ext>
              <a:ext uri="{C183D7F6-B498-43B3-948B-1728B52AA6E4}">
                <adec:decorative xmlns:adec="http://schemas.microsoft.com/office/drawing/2017/decorative" val="1"/>
              </a:ext>
            </a:extLst>
          </p:cNvPr>
          <p:cNvGrpSpPr/>
          <p:nvPr/>
        </p:nvGrpSpPr>
        <p:grpSpPr>
          <a:xfrm>
            <a:off x="1348537" y="1165927"/>
            <a:ext cx="4721609" cy="3067898"/>
            <a:chOff x="2881629" y="1487169"/>
            <a:chExt cx="3207385" cy="2126615"/>
          </a:xfrm>
        </p:grpSpPr>
        <p:pic>
          <p:nvPicPr>
            <p:cNvPr id="12" name="Image">
              <a:extLst>
                <a:ext uri="{FF2B5EF4-FFF2-40B4-BE49-F238E27FC236}">
                  <a16:creationId xmlns:a16="http://schemas.microsoft.com/office/drawing/2014/main" id="{A9A1E3F0-A56A-C8C7-6773-3B8C0578EFD5}"/>
                </a:ext>
              </a:extLst>
            </p:cNvPr>
            <p:cNvPicPr/>
            <p:nvPr/>
          </p:nvPicPr>
          <p:blipFill>
            <a:blip r:embed="rId3" cstate="print"/>
            <a:stretch>
              <a:fillRect/>
            </a:stretch>
          </p:blipFill>
          <p:spPr>
            <a:xfrm>
              <a:off x="2886455" y="1491995"/>
              <a:ext cx="3197351" cy="2116835"/>
            </a:xfrm>
            <a:prstGeom prst="rect">
              <a:avLst/>
            </a:prstGeom>
          </p:spPr>
        </p:pic>
        <p:sp>
          <p:nvSpPr>
            <p:cNvPr id="14" name="Cadre blanc image" hidden="1">
              <a:extLst>
                <a:ext uri="{FF2B5EF4-FFF2-40B4-BE49-F238E27FC236}">
                  <a16:creationId xmlns:a16="http://schemas.microsoft.com/office/drawing/2014/main" id="{CBA83EC3-0B6E-A938-0D53-A9F0197D6B59}"/>
                </a:ext>
              </a:extLst>
            </p:cNvPr>
            <p:cNvSpPr/>
            <p:nvPr/>
          </p:nvSpPr>
          <p:spPr>
            <a:xfrm>
              <a:off x="2881629" y="1487169"/>
              <a:ext cx="3207385" cy="2126615"/>
            </a:xfrm>
            <a:custGeom>
              <a:avLst/>
              <a:gdLst/>
              <a:ahLst/>
              <a:cxnLst/>
              <a:rect l="l" t="t" r="r" b="b"/>
              <a:pathLst>
                <a:path w="3207385" h="2126615">
                  <a:moveTo>
                    <a:pt x="0" y="2126360"/>
                  </a:moveTo>
                  <a:lnTo>
                    <a:pt x="3206876" y="2126360"/>
                  </a:lnTo>
                  <a:lnTo>
                    <a:pt x="3206876" y="0"/>
                  </a:lnTo>
                  <a:lnTo>
                    <a:pt x="0" y="0"/>
                  </a:lnTo>
                  <a:lnTo>
                    <a:pt x="0" y="2126360"/>
                  </a:lnTo>
                  <a:close/>
                </a:path>
              </a:pathLst>
            </a:custGeom>
            <a:ln w="9525">
              <a:solidFill>
                <a:srgbClr val="FFFFFF"/>
              </a:solidFill>
            </a:ln>
          </p:spPr>
          <p:txBody>
            <a:bodyPr wrap="square" lIns="0" tIns="0" rIns="0" bIns="0" rtlCol="0"/>
            <a:lstStyle/>
            <a:p>
              <a:endParaRPr/>
            </a:p>
          </p:txBody>
        </p:sp>
      </p:grpSp>
      <p:sp>
        <p:nvSpPr>
          <p:cNvPr id="15" name="Texte">
            <a:extLst>
              <a:ext uri="{FF2B5EF4-FFF2-40B4-BE49-F238E27FC236}">
                <a16:creationId xmlns:a16="http://schemas.microsoft.com/office/drawing/2014/main" id="{94D63C2A-D288-922C-3EF5-7250EB6FAB4E}"/>
              </a:ext>
            </a:extLst>
          </p:cNvPr>
          <p:cNvSpPr txBox="1"/>
          <p:nvPr/>
        </p:nvSpPr>
        <p:spPr>
          <a:xfrm>
            <a:off x="6491756" y="1823091"/>
            <a:ext cx="2308225" cy="997709"/>
          </a:xfrm>
          <a:prstGeom prst="rect">
            <a:avLst/>
          </a:prstGeom>
        </p:spPr>
        <p:txBody>
          <a:bodyPr vert="horz" wrap="square" lIns="0" tIns="12700" rIns="0" bIns="0" rtlCol="0">
            <a:spAutoFit/>
          </a:bodyPr>
          <a:lstStyle/>
          <a:p>
            <a:pPr marL="12700" marR="5080">
              <a:lnSpc>
                <a:spcPct val="100000"/>
              </a:lnSpc>
              <a:spcBef>
                <a:spcPts val="100"/>
              </a:spcBef>
            </a:pPr>
            <a:r>
              <a:rPr lang="fr-FR" sz="1600" spc="-5">
                <a:solidFill>
                  <a:srgbClr val="FFFFFF"/>
                </a:solidFill>
                <a:latin typeface="Verdana" panose="020B0604030504040204" pitchFamily="34" charset="0"/>
                <a:ea typeface="Verdana" panose="020B0604030504040204" pitchFamily="34" charset="0"/>
                <a:cs typeface="Arial"/>
              </a:rPr>
              <a:t>Contraste</a:t>
            </a:r>
            <a:r>
              <a:rPr lang="fr-FR" sz="1600" spc="-65">
                <a:solidFill>
                  <a:srgbClr val="FFFFFF"/>
                </a:solidFill>
                <a:latin typeface="Verdana" panose="020B0604030504040204" pitchFamily="34" charset="0"/>
                <a:ea typeface="Verdana" panose="020B0604030504040204" pitchFamily="34" charset="0"/>
                <a:cs typeface="Arial"/>
              </a:rPr>
              <a:t> </a:t>
            </a:r>
            <a:r>
              <a:rPr lang="fr-FR" sz="1600" spc="-5">
                <a:solidFill>
                  <a:srgbClr val="FFFFFF"/>
                </a:solidFill>
                <a:latin typeface="Verdana" panose="020B0604030504040204" pitchFamily="34" charset="0"/>
                <a:ea typeface="Verdana" panose="020B0604030504040204" pitchFamily="34" charset="0"/>
                <a:cs typeface="Arial"/>
              </a:rPr>
              <a:t>insuffisant,</a:t>
            </a:r>
            <a:r>
              <a:rPr lang="fr-FR" sz="1600" spc="-50">
                <a:solidFill>
                  <a:srgbClr val="FFFFFF"/>
                </a:solidFill>
                <a:latin typeface="Verdana" panose="020B0604030504040204" pitchFamily="34" charset="0"/>
                <a:ea typeface="Verdana" panose="020B0604030504040204" pitchFamily="34" charset="0"/>
                <a:cs typeface="Arial"/>
              </a:rPr>
              <a:t> </a:t>
            </a:r>
            <a:r>
              <a:rPr lang="fr-FR" sz="1600" spc="-5">
                <a:solidFill>
                  <a:srgbClr val="FFFFFF"/>
                </a:solidFill>
                <a:latin typeface="Verdana" panose="020B0604030504040204" pitchFamily="34" charset="0"/>
                <a:ea typeface="Verdana" panose="020B0604030504040204" pitchFamily="34" charset="0"/>
                <a:cs typeface="Arial"/>
              </a:rPr>
              <a:t>le</a:t>
            </a:r>
            <a:r>
              <a:rPr lang="fr-FR" sz="1600" spc="-20">
                <a:solidFill>
                  <a:srgbClr val="FFFFFF"/>
                </a:solidFill>
                <a:latin typeface="Verdana" panose="020B0604030504040204" pitchFamily="34" charset="0"/>
                <a:ea typeface="Verdana" panose="020B0604030504040204" pitchFamily="34" charset="0"/>
                <a:cs typeface="Arial"/>
              </a:rPr>
              <a:t> </a:t>
            </a:r>
            <a:r>
              <a:rPr lang="fr-FR" sz="1600" spc="-5">
                <a:solidFill>
                  <a:srgbClr val="FFFFFF"/>
                </a:solidFill>
                <a:latin typeface="Verdana" panose="020B0604030504040204" pitchFamily="34" charset="0"/>
                <a:ea typeface="Verdana" panose="020B0604030504040204" pitchFamily="34" charset="0"/>
                <a:cs typeface="Arial"/>
              </a:rPr>
              <a:t>texte </a:t>
            </a:r>
            <a:r>
              <a:rPr lang="fr-FR" sz="1600" spc="-375">
                <a:solidFill>
                  <a:srgbClr val="FFFFFF"/>
                </a:solidFill>
                <a:latin typeface="Verdana" panose="020B0604030504040204" pitchFamily="34" charset="0"/>
                <a:ea typeface="Verdana" panose="020B0604030504040204" pitchFamily="34" charset="0"/>
                <a:cs typeface="Arial"/>
              </a:rPr>
              <a:t> </a:t>
            </a:r>
            <a:r>
              <a:rPr lang="fr-FR" sz="1600" spc="-5">
                <a:solidFill>
                  <a:srgbClr val="FFFFFF"/>
                </a:solidFill>
                <a:latin typeface="Verdana" panose="020B0604030504040204" pitchFamily="34" charset="0"/>
                <a:ea typeface="Verdana" panose="020B0604030504040204" pitchFamily="34" charset="0"/>
                <a:cs typeface="Arial"/>
              </a:rPr>
              <a:t>gris n’est </a:t>
            </a:r>
            <a:r>
              <a:rPr lang="fr-FR" sz="1600">
                <a:solidFill>
                  <a:srgbClr val="FFFFFF"/>
                </a:solidFill>
                <a:latin typeface="Verdana" panose="020B0604030504040204" pitchFamily="34" charset="0"/>
                <a:ea typeface="Verdana" panose="020B0604030504040204" pitchFamily="34" charset="0"/>
                <a:cs typeface="Arial"/>
              </a:rPr>
              <a:t>pas </a:t>
            </a:r>
            <a:r>
              <a:rPr lang="fr-FR" sz="1600" spc="-10">
                <a:solidFill>
                  <a:srgbClr val="FFFFFF"/>
                </a:solidFill>
                <a:latin typeface="Verdana" panose="020B0604030504040204" pitchFamily="34" charset="0"/>
                <a:ea typeface="Verdana" panose="020B0604030504040204" pitchFamily="34" charset="0"/>
                <a:cs typeface="Arial"/>
              </a:rPr>
              <a:t>suffisamment </a:t>
            </a:r>
            <a:r>
              <a:rPr lang="fr-FR" sz="1600" spc="-5">
                <a:solidFill>
                  <a:srgbClr val="FFFFFF"/>
                </a:solidFill>
                <a:latin typeface="Verdana" panose="020B0604030504040204" pitchFamily="34" charset="0"/>
                <a:ea typeface="Verdana" panose="020B0604030504040204" pitchFamily="34" charset="0"/>
                <a:cs typeface="Arial"/>
              </a:rPr>
              <a:t>visible sur le fond noir</a:t>
            </a:r>
            <a:endParaRPr lang="fr-FR" sz="1600">
              <a:latin typeface="Verdana" panose="020B0604030504040204" pitchFamily="34" charset="0"/>
              <a:ea typeface="Verdana" panose="020B0604030504040204" pitchFamily="34" charset="0"/>
              <a:cs typeface="Arial"/>
            </a:endParaRPr>
          </a:p>
        </p:txBody>
      </p:sp>
      <p:cxnSp>
        <p:nvCxnSpPr>
          <p:cNvPr id="16" name="Flêche">
            <a:extLst>
              <a:ext uri="{FF2B5EF4-FFF2-40B4-BE49-F238E27FC236}">
                <a16:creationId xmlns:a16="http://schemas.microsoft.com/office/drawing/2014/main" id="{16CF5037-9C85-F333-6CF0-A8DA467AAAD8}"/>
              </a:ext>
              <a:ext uri="{C183D7F6-B498-43B3-948B-1728B52AA6E4}">
                <adec:decorative xmlns:adec="http://schemas.microsoft.com/office/drawing/2017/decorative" val="1"/>
              </a:ext>
            </a:extLst>
          </p:cNvPr>
          <p:cNvCxnSpPr>
            <a:cxnSpLocks/>
          </p:cNvCxnSpPr>
          <p:nvPr/>
        </p:nvCxnSpPr>
        <p:spPr>
          <a:xfrm flipH="1">
            <a:off x="3412067" y="2265028"/>
            <a:ext cx="2896454" cy="1079305"/>
          </a:xfrm>
          <a:prstGeom prst="straightConnector1">
            <a:avLst/>
          </a:prstGeom>
          <a:ln>
            <a:solidFill>
              <a:srgbClr val="FF16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25532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C9DDB5AF-2953-65B3-13E4-BA44C65B5F8C}"/>
              </a:ext>
            </a:extLst>
          </p:cNvPr>
          <p:cNvSpPr>
            <a:spLocks noGrp="1"/>
          </p:cNvSpPr>
          <p:nvPr>
            <p:ph type="title"/>
          </p:nvPr>
        </p:nvSpPr>
        <p:spPr/>
        <p:txBody>
          <a:bodyPr/>
          <a:lstStyle/>
          <a:p>
            <a:pPr marL="457200" indent="-457200">
              <a:buFont typeface="+mj-lt"/>
              <a:buAutoNum type="arabicPeriod"/>
            </a:pPr>
            <a:r>
              <a:rPr lang="fr-FR"/>
              <a:t>Couleurs et contraste</a:t>
            </a:r>
            <a:br>
              <a:rPr lang="fr-FR"/>
            </a:br>
            <a:r>
              <a:rPr lang="fr-FR">
                <a:solidFill>
                  <a:schemeClr val="bg1"/>
                </a:solidFill>
              </a:rPr>
              <a:t>Assurer un niveau de contraste suffisant</a:t>
            </a:r>
          </a:p>
        </p:txBody>
      </p:sp>
      <p:sp>
        <p:nvSpPr>
          <p:cNvPr id="2" name="Texte">
            <a:extLst>
              <a:ext uri="{FF2B5EF4-FFF2-40B4-BE49-F238E27FC236}">
                <a16:creationId xmlns:a16="http://schemas.microsoft.com/office/drawing/2014/main" id="{A5743698-2B6F-B217-F541-FCFF4D148FE9}"/>
              </a:ext>
            </a:extLst>
          </p:cNvPr>
          <p:cNvSpPr>
            <a:spLocks noGrp="1"/>
          </p:cNvSpPr>
          <p:nvPr>
            <p:ph idx="1"/>
          </p:nvPr>
        </p:nvSpPr>
        <p:spPr/>
        <p:txBody>
          <a:bodyPr>
            <a:noAutofit/>
          </a:bodyPr>
          <a:lstStyle/>
          <a:p>
            <a:pPr lvl="2"/>
            <a:r>
              <a:rPr lang="fr-FR"/>
              <a:t>Description :</a:t>
            </a:r>
          </a:p>
          <a:p>
            <a:pPr lvl="3"/>
            <a:r>
              <a:rPr lang="fr-FR"/>
              <a:t>Le </a:t>
            </a:r>
            <a:r>
              <a:rPr lang="fr-FR" b="1">
                <a:solidFill>
                  <a:srgbClr val="FF7900"/>
                </a:solidFill>
              </a:rPr>
              <a:t>contraste</a:t>
            </a:r>
            <a:r>
              <a:rPr lang="fr-FR"/>
              <a:t> entre la couleur du </a:t>
            </a:r>
            <a:r>
              <a:rPr lang="fr-FR" b="1">
                <a:solidFill>
                  <a:srgbClr val="FF7900"/>
                </a:solidFill>
              </a:rPr>
              <a:t>fond</a:t>
            </a:r>
            <a:r>
              <a:rPr lang="fr-FR"/>
              <a:t> et celle du </a:t>
            </a:r>
            <a:r>
              <a:rPr lang="fr-FR" b="1">
                <a:solidFill>
                  <a:srgbClr val="FF7900"/>
                </a:solidFill>
              </a:rPr>
              <a:t>texte</a:t>
            </a:r>
            <a:r>
              <a:rPr lang="fr-FR"/>
              <a:t> doit être :</a:t>
            </a:r>
          </a:p>
          <a:p>
            <a:pPr lvl="4"/>
            <a:r>
              <a:rPr lang="fr-FR" b="1"/>
              <a:t>pour le web </a:t>
            </a:r>
            <a:r>
              <a:rPr lang="fr-FR"/>
              <a:t>de 4.5:1 minimum (niveau AA)</a:t>
            </a:r>
          </a:p>
          <a:p>
            <a:pPr lvl="4">
              <a:spcAft>
                <a:spcPts val="1200"/>
              </a:spcAft>
            </a:pPr>
            <a:r>
              <a:rPr lang="fr-FR" b="1"/>
              <a:t>pour les mobiles </a:t>
            </a:r>
            <a:r>
              <a:rPr lang="fr-FR"/>
              <a:t>de 7:1 minimum (niveau AAA)</a:t>
            </a:r>
          </a:p>
          <a:p>
            <a:pPr lvl="3"/>
            <a:r>
              <a:rPr lang="fr-FR"/>
              <a:t>Pour les </a:t>
            </a:r>
            <a:r>
              <a:rPr lang="fr-FR" b="1">
                <a:solidFill>
                  <a:srgbClr val="FF7900"/>
                </a:solidFill>
              </a:rPr>
              <a:t>textes de grande taille </a:t>
            </a:r>
            <a:r>
              <a:rPr lang="fr-FR"/>
              <a:t>(150% de la taille de la police par défaut ou 120% si le texte est en gras):</a:t>
            </a:r>
          </a:p>
          <a:p>
            <a:pPr lvl="4"/>
            <a:r>
              <a:rPr lang="fr-FR" b="1"/>
              <a:t>pour le web </a:t>
            </a:r>
            <a:r>
              <a:rPr lang="fr-FR"/>
              <a:t>de 3:1 minimum (niveau A)</a:t>
            </a:r>
          </a:p>
          <a:p>
            <a:pPr lvl="4"/>
            <a:r>
              <a:rPr lang="fr-FR" b="1"/>
              <a:t>pour les mobiles </a:t>
            </a:r>
            <a:r>
              <a:rPr lang="fr-FR"/>
              <a:t>de 4,5:1 minimum (niveau AA)</a:t>
            </a:r>
          </a:p>
          <a:p>
            <a:pPr lvl="2">
              <a:spcBef>
                <a:spcPts val="1800"/>
              </a:spcBef>
            </a:pPr>
            <a:r>
              <a:rPr lang="fr-FR"/>
              <a:t>Quand ?</a:t>
            </a:r>
          </a:p>
          <a:p>
            <a:pPr lvl="3"/>
            <a:r>
              <a:rPr lang="fr-FR" b="1">
                <a:solidFill>
                  <a:srgbClr val="FF7900"/>
                </a:solidFill>
              </a:rPr>
              <a:t>Dès la conception </a:t>
            </a:r>
            <a:r>
              <a:rPr lang="fr-FR"/>
              <a:t>: prévoir des couples de couleurs accessibles dès les phases de design UI</a:t>
            </a:r>
          </a:p>
          <a:p>
            <a:pPr lvl="3"/>
            <a:r>
              <a:rPr lang="fr-FR" b="1">
                <a:solidFill>
                  <a:srgbClr val="FF7900"/>
                </a:solidFill>
              </a:rPr>
              <a:t>Au développement </a:t>
            </a:r>
            <a:r>
              <a:rPr lang="fr-FR"/>
              <a:t>: veiller au respect des minima de contraste</a:t>
            </a:r>
          </a:p>
          <a:p>
            <a:pPr lvl="2"/>
            <a:endParaRPr lang="fr-FR"/>
          </a:p>
        </p:txBody>
      </p:sp>
      <p:pic>
        <p:nvPicPr>
          <p:cNvPr id="17" name="Image - Conception">
            <a:extLst>
              <a:ext uri="{FF2B5EF4-FFF2-40B4-BE49-F238E27FC236}">
                <a16:creationId xmlns:a16="http://schemas.microsoft.com/office/drawing/2014/main" id="{42EE30B8-22D6-7137-4435-C5DB783F309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5536" y="4011910"/>
            <a:ext cx="252000" cy="252000"/>
          </a:xfrm>
          <a:prstGeom prst="rect">
            <a:avLst/>
          </a:prstGeom>
          <a:solidFill>
            <a:schemeClr val="tx1"/>
          </a:solidFill>
        </p:spPr>
      </p:pic>
      <p:pic>
        <p:nvPicPr>
          <p:cNvPr id="19" name="Image - Dév">
            <a:extLst>
              <a:ext uri="{FF2B5EF4-FFF2-40B4-BE49-F238E27FC236}">
                <a16:creationId xmlns:a16="http://schemas.microsoft.com/office/drawing/2014/main" id="{83B22724-9C3F-3D7A-CD29-76A374EA3F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08352" y="4587974"/>
            <a:ext cx="252000" cy="252000"/>
          </a:xfrm>
          <a:prstGeom prst="rect">
            <a:avLst/>
          </a:prstGeom>
          <a:solidFill>
            <a:schemeClr val="tx1"/>
          </a:solidFill>
        </p:spPr>
      </p:pic>
    </p:spTree>
    <p:extLst>
      <p:ext uri="{BB962C8B-B14F-4D97-AF65-F5344CB8AC3E}">
        <p14:creationId xmlns:p14="http://schemas.microsoft.com/office/powerpoint/2010/main" val="361959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6C128E3B-807F-E9C4-3708-1E7BC6D068B6}"/>
              </a:ext>
            </a:extLst>
          </p:cNvPr>
          <p:cNvSpPr>
            <a:spLocks noGrp="1"/>
          </p:cNvSpPr>
          <p:nvPr>
            <p:ph type="title"/>
          </p:nvPr>
        </p:nvSpPr>
        <p:spPr/>
        <p:txBody>
          <a:bodyPr/>
          <a:lstStyle/>
          <a:p>
            <a:pPr marL="457200" indent="-457200">
              <a:buFont typeface="+mj-lt"/>
              <a:buAutoNum type="arabicPeriod"/>
            </a:pPr>
            <a:r>
              <a:rPr lang="fr-FR"/>
              <a:t>Couleurs et contraste</a:t>
            </a:r>
            <a:br>
              <a:rPr lang="fr-FR"/>
            </a:br>
            <a:r>
              <a:rPr lang="fr-FR">
                <a:solidFill>
                  <a:schemeClr val="bg1"/>
                </a:solidFill>
              </a:rPr>
              <a:t>Exemples – Information transmise que par la couleur et le contraste</a:t>
            </a:r>
            <a:endParaRPr lang="fr-FR"/>
          </a:p>
        </p:txBody>
      </p:sp>
      <p:pic>
        <p:nvPicPr>
          <p:cNvPr id="9" name="Image - Posts KO">
            <a:extLst>
              <a:ext uri="{FF2B5EF4-FFF2-40B4-BE49-F238E27FC236}">
                <a16:creationId xmlns:a16="http://schemas.microsoft.com/office/drawing/2014/main" id="{6C700D71-E76F-4176-70B5-8F83A892FFE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12834" y="1364439"/>
            <a:ext cx="1975636" cy="1687775"/>
          </a:xfrm>
          <a:prstGeom prst="rect">
            <a:avLst/>
          </a:prstGeom>
          <a:ln>
            <a:solidFill>
              <a:schemeClr val="bg1"/>
            </a:solidFill>
          </a:ln>
        </p:spPr>
      </p:pic>
      <p:pic>
        <p:nvPicPr>
          <p:cNvPr id="6" name="Image - Posts OK">
            <a:extLst>
              <a:ext uri="{FF2B5EF4-FFF2-40B4-BE49-F238E27FC236}">
                <a16:creationId xmlns:a16="http://schemas.microsoft.com/office/drawing/2014/main" id="{41778243-6E69-6F8D-A236-36A70C87A82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0397" y="1364438"/>
            <a:ext cx="1979189" cy="1687775"/>
          </a:xfrm>
          <a:prstGeom prst="rect">
            <a:avLst/>
          </a:prstGeom>
          <a:ln>
            <a:solidFill>
              <a:schemeClr val="bg1"/>
            </a:solidFill>
          </a:ln>
        </p:spPr>
      </p:pic>
      <p:pic>
        <p:nvPicPr>
          <p:cNvPr id="4" name="Image - Textes établissements de santé">
            <a:extLst>
              <a:ext uri="{FF2B5EF4-FFF2-40B4-BE49-F238E27FC236}">
                <a16:creationId xmlns:a16="http://schemas.microsoft.com/office/drawing/2014/main" id="{22918019-9383-B3AA-7EDD-4CB13B72219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987824" y="1077094"/>
            <a:ext cx="4645111" cy="990600"/>
          </a:xfrm>
          <a:prstGeom prst="rect">
            <a:avLst/>
          </a:prstGeom>
          <a:ln>
            <a:solidFill>
              <a:schemeClr val="bg1"/>
            </a:solidFill>
          </a:ln>
        </p:spPr>
      </p:pic>
      <p:sp>
        <p:nvSpPr>
          <p:cNvPr id="7" name="Texte - Etablissements de santé">
            <a:extLst>
              <a:ext uri="{FF2B5EF4-FFF2-40B4-BE49-F238E27FC236}">
                <a16:creationId xmlns:a16="http://schemas.microsoft.com/office/drawing/2014/main" id="{5147DA42-6B6C-732B-A022-1EE8B426178D}"/>
              </a:ext>
            </a:extLst>
          </p:cNvPr>
          <p:cNvSpPr/>
          <p:nvPr/>
        </p:nvSpPr>
        <p:spPr>
          <a:xfrm>
            <a:off x="3563888" y="1289803"/>
            <a:ext cx="3332666" cy="557590"/>
          </a:xfrm>
          <a:prstGeom prst="rect">
            <a:avLst/>
          </a:prstGeom>
          <a:solidFill>
            <a:schemeClr val="accent2">
              <a:lumMod val="40000"/>
              <a:lumOff val="6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180"/>
              </a:lnSpc>
            </a:pPr>
            <a:r>
              <a:rPr lang="fr-FR" sz="14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Etablissements de santé : </a:t>
            </a:r>
          </a:p>
          <a:p>
            <a:pPr>
              <a:lnSpc>
                <a:spcPts val="1180"/>
              </a:lnSpc>
            </a:pPr>
            <a:r>
              <a:rPr lang="fr-FR" sz="14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 protéger contre les cyberattaques</a:t>
            </a:r>
          </a:p>
        </p:txBody>
      </p:sp>
      <p:graphicFrame>
        <p:nvGraphicFramePr>
          <p:cNvPr id="8" name="Graphique - Ventes">
            <a:extLst>
              <a:ext uri="{FF2B5EF4-FFF2-40B4-BE49-F238E27FC236}">
                <a16:creationId xmlns:a16="http://schemas.microsoft.com/office/drawing/2014/main" id="{45EA2475-2CB5-6D64-7EDA-8732271C8CA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82473585"/>
              </p:ext>
            </p:extLst>
          </p:nvPr>
        </p:nvGraphicFramePr>
        <p:xfrm>
          <a:off x="3128404" y="3015416"/>
          <a:ext cx="2451708" cy="1788582"/>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noir">
            <a:extLst>
              <a:ext uri="{FF2B5EF4-FFF2-40B4-BE49-F238E27FC236}">
                <a16:creationId xmlns:a16="http://schemas.microsoft.com/office/drawing/2014/main" id="{9FD7AA98-572E-8DD7-20EE-82CC42F47D66}"/>
              </a:ext>
              <a:ext uri="{C183D7F6-B498-43B3-948B-1728B52AA6E4}">
                <adec:decorative xmlns:adec="http://schemas.microsoft.com/office/drawing/2017/decorative" val="1"/>
              </a:ext>
            </a:extLst>
          </p:cNvPr>
          <p:cNvSpPr/>
          <p:nvPr/>
        </p:nvSpPr>
        <p:spPr>
          <a:xfrm>
            <a:off x="4526611" y="3583529"/>
            <a:ext cx="1222508" cy="1220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aphicFrame>
        <p:nvGraphicFramePr>
          <p:cNvPr id="11" name="Tableau">
            <a:extLst>
              <a:ext uri="{FF2B5EF4-FFF2-40B4-BE49-F238E27FC236}">
                <a16:creationId xmlns:a16="http://schemas.microsoft.com/office/drawing/2014/main" id="{62533718-DF8D-1532-A685-42B8AE644F56}"/>
              </a:ext>
            </a:extLst>
          </p:cNvPr>
          <p:cNvGraphicFramePr>
            <a:graphicFrameLocks noGrp="1"/>
          </p:cNvGraphicFramePr>
          <p:nvPr>
            <p:extLst>
              <p:ext uri="{D42A27DB-BD31-4B8C-83A1-F6EECF244321}">
                <p14:modId xmlns:p14="http://schemas.microsoft.com/office/powerpoint/2010/main" val="2948848515"/>
              </p:ext>
            </p:extLst>
          </p:nvPr>
        </p:nvGraphicFramePr>
        <p:xfrm>
          <a:off x="1492588" y="3351212"/>
          <a:ext cx="1615434" cy="1524000"/>
        </p:xfrm>
        <a:graphic>
          <a:graphicData uri="http://schemas.openxmlformats.org/drawingml/2006/table">
            <a:tbl>
              <a:tblPr firstRow="1" bandRow="1"/>
              <a:tblGrid>
                <a:gridCol w="828000">
                  <a:extLst>
                    <a:ext uri="{9D8B030D-6E8A-4147-A177-3AD203B41FA5}">
                      <a16:colId xmlns:a16="http://schemas.microsoft.com/office/drawing/2014/main" val="1208444350"/>
                    </a:ext>
                  </a:extLst>
                </a:gridCol>
                <a:gridCol w="787434">
                  <a:extLst>
                    <a:ext uri="{9D8B030D-6E8A-4147-A177-3AD203B41FA5}">
                      <a16:colId xmlns:a16="http://schemas.microsoft.com/office/drawing/2014/main" val="1266664170"/>
                    </a:ext>
                  </a:extLst>
                </a:gridCol>
              </a:tblGrid>
              <a:tr h="304800">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endParaRPr lang="fr-FR" sz="1200" b="0">
                        <a:solidFill>
                          <a:schemeClr val="tx1"/>
                        </a:solidFill>
                      </a:endParaRPr>
                    </a:p>
                  </a:txBody>
                  <a:tcPr>
                    <a:lnL w="12700" cmpd="sng">
                      <a:solidFill>
                        <a:srgbClr val="000000"/>
                      </a:solidFill>
                    </a:lnL>
                    <a:lnR w="12700" cmpd="sng">
                      <a:solidFill>
                        <a:srgbClr val="000000"/>
                      </a:solidFill>
                    </a:lnR>
                    <a:lnT w="12700" cmpd="sng">
                      <a:solidFill>
                        <a:srgbClr val="000000"/>
                      </a:solidFill>
                    </a:lnT>
                    <a:lnB w="381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r>
                        <a:rPr lang="fr-FR" sz="1100" b="0">
                          <a:solidFill>
                            <a:schemeClr val="tx1"/>
                          </a:solidFill>
                        </a:rPr>
                        <a:t>Ventes</a:t>
                      </a:r>
                      <a:endParaRPr lang="fr-FR" sz="1200" b="0">
                        <a:solidFill>
                          <a:schemeClr val="tx1"/>
                        </a:solidFill>
                      </a:endParaRPr>
                    </a:p>
                  </a:txBody>
                  <a:tcPr>
                    <a:lnL w="12700" cmpd="sng">
                      <a:solidFill>
                        <a:srgbClr val="000000"/>
                      </a:solidFill>
                    </a:lnL>
                    <a:lnR w="12700" cmpd="sng">
                      <a:solidFill>
                        <a:srgbClr val="000000"/>
                      </a:solidFill>
                    </a:lnR>
                    <a:lnT w="12700" cmpd="sng">
                      <a:solidFill>
                        <a:srgbClr val="000000"/>
                      </a:solidFill>
                    </a:lnT>
                    <a:lnB w="38100" cmpd="sng">
                      <a:solidFill>
                        <a:srgbClr val="0000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8581522"/>
                  </a:ext>
                </a:extLst>
              </a:tr>
              <a:tr h="304800">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1</a:t>
                      </a:r>
                      <a:r>
                        <a:rPr lang="fr-FR" sz="1200" b="0" baseline="30000">
                          <a:solidFill>
                            <a:schemeClr val="tx1"/>
                          </a:solidFill>
                        </a:rPr>
                        <a:t>er</a:t>
                      </a:r>
                      <a:r>
                        <a:rPr lang="fr-FR" sz="1200" b="0">
                          <a:solidFill>
                            <a:schemeClr val="tx1"/>
                          </a:solidFill>
                        </a:rPr>
                        <a:t> trim.</a:t>
                      </a:r>
                    </a:p>
                  </a:txBody>
                  <a:tcPr>
                    <a:lnL w="12700" cmpd="sng">
                      <a:solidFill>
                        <a:srgbClr val="000000"/>
                      </a:solidFill>
                    </a:lnL>
                    <a:lnR w="12700" cmpd="sng">
                      <a:solidFill>
                        <a:srgbClr val="000000"/>
                      </a:solidFill>
                    </a:lnR>
                    <a:lnT w="38100" cmpd="sng">
                      <a:solidFill>
                        <a:srgbClr val="000000"/>
                      </a:solidFill>
                    </a:lnT>
                    <a:lnB w="12700" cmpd="sng">
                      <a:solidFill>
                        <a:srgbClr val="000000"/>
                      </a:solidFill>
                    </a:lnB>
                    <a:lnTlToBr w="12700" cmpd="sng">
                      <a:noFill/>
                      <a:prstDash val="solid"/>
                    </a:lnTlToBr>
                    <a:lnBlToTr w="12700" cmpd="sng">
                      <a:noFill/>
                      <a:prstDash val="solid"/>
                    </a:lnBlToTr>
                    <a:solidFill>
                      <a:srgbClr val="4BB4E6"/>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8,2</a:t>
                      </a:r>
                    </a:p>
                  </a:txBody>
                  <a:tcPr>
                    <a:lnL w="12700" cmpd="sng">
                      <a:solidFill>
                        <a:srgbClr val="000000"/>
                      </a:solidFill>
                    </a:lnL>
                    <a:lnR w="12700" cmpd="sng">
                      <a:solidFill>
                        <a:srgbClr val="000000"/>
                      </a:solidFill>
                    </a:lnR>
                    <a:lnT w="38100" cmpd="sng">
                      <a:solidFill>
                        <a:srgbClr val="000000"/>
                      </a:solidFill>
                    </a:lnT>
                    <a:lnB w="12700" cmpd="sng">
                      <a:solidFill>
                        <a:srgbClr val="000000"/>
                      </a:solidFill>
                    </a:lnB>
                    <a:lnTlToBr w="12700" cmpd="sng">
                      <a:noFill/>
                      <a:prstDash val="solid"/>
                    </a:lnTlToBr>
                    <a:lnBlToTr w="12700" cmpd="sng">
                      <a:noFill/>
                      <a:prstDash val="solid"/>
                    </a:lnBlToTr>
                    <a:solidFill>
                      <a:srgbClr val="4BB4E6"/>
                    </a:solidFill>
                  </a:tcPr>
                </a:tc>
                <a:extLst>
                  <a:ext uri="{0D108BD9-81ED-4DB2-BD59-A6C34878D82A}">
                    <a16:rowId xmlns:a16="http://schemas.microsoft.com/office/drawing/2014/main" val="4021235672"/>
                  </a:ext>
                </a:extLst>
              </a:tr>
              <a:tr h="304800">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2</a:t>
                      </a:r>
                      <a:r>
                        <a:rPr lang="fr-FR" sz="1200" b="0" baseline="30000">
                          <a:solidFill>
                            <a:schemeClr val="tx1"/>
                          </a:solidFill>
                        </a:rPr>
                        <a:t>e</a:t>
                      </a:r>
                      <a:r>
                        <a:rPr lang="fr-FR" sz="1200" b="0">
                          <a:solidFill>
                            <a:schemeClr val="tx1"/>
                          </a:solidFill>
                        </a:rPr>
                        <a:t> trim.</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7900"/>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3,2</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7900"/>
                    </a:solidFill>
                  </a:tcPr>
                </a:tc>
                <a:extLst>
                  <a:ext uri="{0D108BD9-81ED-4DB2-BD59-A6C34878D82A}">
                    <a16:rowId xmlns:a16="http://schemas.microsoft.com/office/drawing/2014/main" val="3501433889"/>
                  </a:ext>
                </a:extLst>
              </a:tr>
              <a:tr h="304800">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3</a:t>
                      </a:r>
                      <a:r>
                        <a:rPr lang="fr-FR" sz="1200" b="0" baseline="30000">
                          <a:solidFill>
                            <a:schemeClr val="tx1"/>
                          </a:solidFill>
                        </a:rPr>
                        <a:t>e</a:t>
                      </a:r>
                      <a:r>
                        <a:rPr lang="fr-FR" sz="1200" b="0">
                          <a:solidFill>
                            <a:schemeClr val="tx1"/>
                          </a:solidFill>
                        </a:rPr>
                        <a:t> trim.</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50BE8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1,4</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50BE87"/>
                    </a:solidFill>
                  </a:tcPr>
                </a:tc>
                <a:extLst>
                  <a:ext uri="{0D108BD9-81ED-4DB2-BD59-A6C34878D82A}">
                    <a16:rowId xmlns:a16="http://schemas.microsoft.com/office/drawing/2014/main" val="1232342809"/>
                  </a:ext>
                </a:extLst>
              </a:tr>
              <a:tr h="304800">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4</a:t>
                      </a:r>
                      <a:r>
                        <a:rPr lang="fr-FR" sz="1200" b="0" baseline="30000">
                          <a:solidFill>
                            <a:schemeClr val="tx1"/>
                          </a:solidFill>
                        </a:rPr>
                        <a:t>e</a:t>
                      </a:r>
                      <a:r>
                        <a:rPr lang="fr-FR" sz="1200" b="0">
                          <a:solidFill>
                            <a:schemeClr val="tx1"/>
                          </a:solidFill>
                        </a:rPr>
                        <a:t> trim.</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B4E6"/>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fr-FR" sz="1200" b="0">
                          <a:solidFill>
                            <a:schemeClr val="tx1"/>
                          </a:solidFill>
                        </a:rPr>
                        <a:t>1,2</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B4E6"/>
                    </a:solidFill>
                  </a:tcPr>
                </a:tc>
                <a:extLst>
                  <a:ext uri="{0D108BD9-81ED-4DB2-BD59-A6C34878D82A}">
                    <a16:rowId xmlns:a16="http://schemas.microsoft.com/office/drawing/2014/main" val="1971264883"/>
                  </a:ext>
                </a:extLst>
              </a:tr>
            </a:tbl>
          </a:graphicData>
        </a:graphic>
      </p:graphicFrame>
      <p:pic>
        <p:nvPicPr>
          <p:cNvPr id="3" name="Image - Formulaire KO">
            <a:extLst>
              <a:ext uri="{FF2B5EF4-FFF2-40B4-BE49-F238E27FC236}">
                <a16:creationId xmlns:a16="http://schemas.microsoft.com/office/drawing/2014/main" id="{080F32F7-ED3B-7ACF-320F-D80CC96E62FD}"/>
              </a:ext>
              <a:ext uri="{C183D7F6-B498-43B3-948B-1728B52AA6E4}">
                <adec:decorative xmlns:adec="http://schemas.microsoft.com/office/drawing/2017/decorative" val="1"/>
              </a:ext>
            </a:extLst>
          </p:cNvPr>
          <p:cNvPicPr>
            <a:picLocks noChangeAspect="1"/>
          </p:cNvPicPr>
          <p:nvPr/>
        </p:nvPicPr>
        <p:blipFill rotWithShape="1">
          <a:blip r:embed="rId7"/>
          <a:srcRect r="75000" b="50000"/>
          <a:stretch/>
        </p:blipFill>
        <p:spPr>
          <a:xfrm>
            <a:off x="6228184" y="2304257"/>
            <a:ext cx="2286000" cy="2571750"/>
          </a:xfrm>
          <a:prstGeom prst="rect">
            <a:avLst/>
          </a:prstGeom>
          <a:ln>
            <a:solidFill>
              <a:schemeClr val="bg1"/>
            </a:solidFill>
          </a:ln>
        </p:spPr>
      </p:pic>
      <p:pic>
        <p:nvPicPr>
          <p:cNvPr id="5" name="Image - Formulaire OK">
            <a:extLst>
              <a:ext uri="{FF2B5EF4-FFF2-40B4-BE49-F238E27FC236}">
                <a16:creationId xmlns:a16="http://schemas.microsoft.com/office/drawing/2014/main" id="{520AF9DE-144B-D81C-FACF-A7B2717AA0A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104786" y="2304257"/>
            <a:ext cx="2833646" cy="2571749"/>
          </a:xfrm>
          <a:prstGeom prst="rect">
            <a:avLst/>
          </a:prstGeom>
          <a:ln>
            <a:solidFill>
              <a:schemeClr val="bg1"/>
            </a:solidFill>
          </a:ln>
        </p:spPr>
      </p:pic>
      <p:grpSp>
        <p:nvGrpSpPr>
          <p:cNvPr id="46" name="1er trim">
            <a:extLst>
              <a:ext uri="{FF2B5EF4-FFF2-40B4-BE49-F238E27FC236}">
                <a16:creationId xmlns:a16="http://schemas.microsoft.com/office/drawing/2014/main" id="{84DA8779-A674-EEAF-2F11-2790CE1E8653}"/>
              </a:ext>
            </a:extLst>
          </p:cNvPr>
          <p:cNvGrpSpPr/>
          <p:nvPr/>
        </p:nvGrpSpPr>
        <p:grpSpPr>
          <a:xfrm>
            <a:off x="2222202" y="4587974"/>
            <a:ext cx="1557710" cy="250031"/>
            <a:chOff x="2222202" y="4587974"/>
            <a:chExt cx="1557710" cy="250031"/>
          </a:xfrm>
        </p:grpSpPr>
        <p:cxnSp>
          <p:nvCxnSpPr>
            <p:cNvPr id="22" name="Ligne 2">
              <a:extLst>
                <a:ext uri="{FF2B5EF4-FFF2-40B4-BE49-F238E27FC236}">
                  <a16:creationId xmlns:a16="http://schemas.microsoft.com/office/drawing/2014/main" id="{2CB4637E-791F-4F75-A772-29E1E6819A22}"/>
                </a:ext>
                <a:ext uri="{C183D7F6-B498-43B3-948B-1728B52AA6E4}">
                  <adec:decorative xmlns:adec="http://schemas.microsoft.com/office/drawing/2017/decorative" val="1"/>
                </a:ext>
              </a:extLst>
            </p:cNvPr>
            <p:cNvCxnSpPr/>
            <p:nvPr/>
          </p:nvCxnSpPr>
          <p:spPr>
            <a:xfrm flipH="1">
              <a:off x="3635912" y="4587974"/>
              <a:ext cx="144000" cy="127000"/>
            </a:xfrm>
            <a:prstGeom prst="line">
              <a:avLst/>
            </a:prstGeom>
            <a:noFill/>
            <a:ln w="15875" cap="flat" cmpd="sng" algn="ctr">
              <a:solidFill>
                <a:srgbClr val="FFFFFF">
                  <a:shade val="95000"/>
                  <a:satMod val="105000"/>
                </a:srgbClr>
              </a:solidFill>
              <a:prstDash val="solid"/>
            </a:ln>
            <a:effectLst/>
          </p:spPr>
        </p:cxnSp>
        <p:cxnSp>
          <p:nvCxnSpPr>
            <p:cNvPr id="23" name="Ligne 1">
              <a:extLst>
                <a:ext uri="{FF2B5EF4-FFF2-40B4-BE49-F238E27FC236}">
                  <a16:creationId xmlns:a16="http://schemas.microsoft.com/office/drawing/2014/main" id="{E1D30F15-B9A9-E8EB-E24A-B767CC3E0252}"/>
                </a:ext>
                <a:ext uri="{C183D7F6-B498-43B3-948B-1728B52AA6E4}">
                  <adec:decorative xmlns:adec="http://schemas.microsoft.com/office/drawing/2017/decorative" val="1"/>
                </a:ext>
              </a:extLst>
            </p:cNvPr>
            <p:cNvCxnSpPr/>
            <p:nvPr/>
          </p:nvCxnSpPr>
          <p:spPr>
            <a:xfrm flipH="1">
              <a:off x="3081676" y="4714974"/>
              <a:ext cx="554236" cy="0"/>
            </a:xfrm>
            <a:prstGeom prst="line">
              <a:avLst/>
            </a:prstGeom>
            <a:noFill/>
            <a:ln w="15875" cap="flat" cmpd="sng" algn="ctr">
              <a:solidFill>
                <a:srgbClr val="FFFFFF">
                  <a:shade val="95000"/>
                  <a:satMod val="105000"/>
                </a:srgbClr>
              </a:solidFill>
              <a:prstDash val="solid"/>
            </a:ln>
            <a:effectLst/>
          </p:spPr>
        </p:cxnSp>
        <p:grpSp>
          <p:nvGrpSpPr>
            <p:cNvPr id="39" name="Groupe 38">
              <a:extLst>
                <a:ext uri="{FF2B5EF4-FFF2-40B4-BE49-F238E27FC236}">
                  <a16:creationId xmlns:a16="http://schemas.microsoft.com/office/drawing/2014/main" id="{66885970-DC91-7097-64C2-545A506524D6}"/>
                </a:ext>
              </a:extLst>
            </p:cNvPr>
            <p:cNvGrpSpPr/>
            <p:nvPr/>
          </p:nvGrpSpPr>
          <p:grpSpPr>
            <a:xfrm>
              <a:off x="2222202" y="4590355"/>
              <a:ext cx="885825" cy="247650"/>
              <a:chOff x="2222202" y="4751387"/>
              <a:chExt cx="885825" cy="247650"/>
            </a:xfrm>
          </p:grpSpPr>
          <p:pic>
            <p:nvPicPr>
              <p:cNvPr id="32" name="Etiquette 1er trim">
                <a:extLst>
                  <a:ext uri="{FF2B5EF4-FFF2-40B4-BE49-F238E27FC236}">
                    <a16:creationId xmlns:a16="http://schemas.microsoft.com/office/drawing/2014/main" id="{1C562576-29D6-A1DB-4C92-0B17BCCAD46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222202" y="4751387"/>
                <a:ext cx="885825" cy="247650"/>
              </a:xfrm>
              <a:prstGeom prst="rect">
                <a:avLst/>
              </a:prstGeom>
            </p:spPr>
          </p:pic>
          <p:sp>
            <p:nvSpPr>
              <p:cNvPr id="31" name="Rectangle orange">
                <a:extLst>
                  <a:ext uri="{FF2B5EF4-FFF2-40B4-BE49-F238E27FC236}">
                    <a16:creationId xmlns:a16="http://schemas.microsoft.com/office/drawing/2014/main" id="{99E93BFC-5205-F88F-624B-973B76CD8A99}"/>
                  </a:ext>
                </a:extLst>
              </p:cNvPr>
              <p:cNvSpPr/>
              <p:nvPr/>
            </p:nvSpPr>
            <p:spPr>
              <a:xfrm>
                <a:off x="2311475" y="4824000"/>
                <a:ext cx="108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grpSp>
        <p:nvGrpSpPr>
          <p:cNvPr id="45" name="2e trim">
            <a:extLst>
              <a:ext uri="{FF2B5EF4-FFF2-40B4-BE49-F238E27FC236}">
                <a16:creationId xmlns:a16="http://schemas.microsoft.com/office/drawing/2014/main" id="{1724443F-14AB-4A6B-9118-CE5E49BC5277}"/>
              </a:ext>
            </a:extLst>
          </p:cNvPr>
          <p:cNvGrpSpPr/>
          <p:nvPr/>
        </p:nvGrpSpPr>
        <p:grpSpPr>
          <a:xfrm>
            <a:off x="2217440" y="4083918"/>
            <a:ext cx="1206805" cy="257175"/>
            <a:chOff x="2217440" y="4083918"/>
            <a:chExt cx="1206805" cy="257175"/>
          </a:xfrm>
        </p:grpSpPr>
        <p:cxnSp>
          <p:nvCxnSpPr>
            <p:cNvPr id="21" name="Ligne">
              <a:extLst>
                <a:ext uri="{FF2B5EF4-FFF2-40B4-BE49-F238E27FC236}">
                  <a16:creationId xmlns:a16="http://schemas.microsoft.com/office/drawing/2014/main" id="{9648CB4F-32BA-D2F5-2F29-0BDB014A7F55}"/>
                </a:ext>
                <a:ext uri="{C183D7F6-B498-43B3-948B-1728B52AA6E4}">
                  <adec:decorative xmlns:adec="http://schemas.microsoft.com/office/drawing/2017/decorative" val="1"/>
                </a:ext>
              </a:extLst>
            </p:cNvPr>
            <p:cNvCxnSpPr/>
            <p:nvPr/>
          </p:nvCxnSpPr>
          <p:spPr>
            <a:xfrm flipH="1">
              <a:off x="3081676" y="4165856"/>
              <a:ext cx="342569" cy="0"/>
            </a:xfrm>
            <a:prstGeom prst="line">
              <a:avLst/>
            </a:prstGeom>
            <a:noFill/>
            <a:ln w="15875" cap="flat" cmpd="sng" algn="ctr">
              <a:solidFill>
                <a:srgbClr val="FFFFFF">
                  <a:shade val="95000"/>
                  <a:satMod val="105000"/>
                </a:srgbClr>
              </a:solidFill>
              <a:prstDash val="solid"/>
            </a:ln>
            <a:effectLst/>
          </p:spPr>
        </p:cxnSp>
        <p:grpSp>
          <p:nvGrpSpPr>
            <p:cNvPr id="38" name="Groupe 37">
              <a:extLst>
                <a:ext uri="{FF2B5EF4-FFF2-40B4-BE49-F238E27FC236}">
                  <a16:creationId xmlns:a16="http://schemas.microsoft.com/office/drawing/2014/main" id="{990D0940-B37F-1E29-0D47-82B2D368A0BA}"/>
                </a:ext>
              </a:extLst>
            </p:cNvPr>
            <p:cNvGrpSpPr/>
            <p:nvPr/>
          </p:nvGrpSpPr>
          <p:grpSpPr>
            <a:xfrm>
              <a:off x="2217440" y="4083918"/>
              <a:ext cx="910964" cy="257175"/>
              <a:chOff x="2217440" y="4353801"/>
              <a:chExt cx="910964" cy="257175"/>
            </a:xfrm>
          </p:grpSpPr>
          <p:pic>
            <p:nvPicPr>
              <p:cNvPr id="26" name="Etiquette 2e rim">
                <a:extLst>
                  <a:ext uri="{FF2B5EF4-FFF2-40B4-BE49-F238E27FC236}">
                    <a16:creationId xmlns:a16="http://schemas.microsoft.com/office/drawing/2014/main" id="{3B87AB54-5857-1DD9-A3CC-3A264EE5037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2217440" y="4353801"/>
                <a:ext cx="910964" cy="257175"/>
              </a:xfrm>
              <a:prstGeom prst="rect">
                <a:avLst/>
              </a:prstGeom>
            </p:spPr>
          </p:pic>
          <p:sp>
            <p:nvSpPr>
              <p:cNvPr id="33" name="Rectangle bleu">
                <a:extLst>
                  <a:ext uri="{FF2B5EF4-FFF2-40B4-BE49-F238E27FC236}">
                    <a16:creationId xmlns:a16="http://schemas.microsoft.com/office/drawing/2014/main" id="{6333FFC9-F89A-A3A6-4977-6CD9E6B4E39C}"/>
                  </a:ext>
                </a:extLst>
              </p:cNvPr>
              <p:cNvSpPr/>
              <p:nvPr/>
            </p:nvSpPr>
            <p:spPr>
              <a:xfrm>
                <a:off x="2311475" y="4422141"/>
                <a:ext cx="10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grpSp>
        <p:nvGrpSpPr>
          <p:cNvPr id="44" name="3e trim">
            <a:extLst>
              <a:ext uri="{FF2B5EF4-FFF2-40B4-BE49-F238E27FC236}">
                <a16:creationId xmlns:a16="http://schemas.microsoft.com/office/drawing/2014/main" id="{7CDE0F50-B17D-308A-336A-CB76C4AD6E68}"/>
              </a:ext>
            </a:extLst>
          </p:cNvPr>
          <p:cNvGrpSpPr/>
          <p:nvPr/>
        </p:nvGrpSpPr>
        <p:grpSpPr>
          <a:xfrm>
            <a:off x="2217440" y="3795886"/>
            <a:ext cx="1274440" cy="257175"/>
            <a:chOff x="2217440" y="3795886"/>
            <a:chExt cx="1274440" cy="257175"/>
          </a:xfrm>
        </p:grpSpPr>
        <p:cxnSp>
          <p:nvCxnSpPr>
            <p:cNvPr id="20" name="Ligne">
              <a:extLst>
                <a:ext uri="{FF2B5EF4-FFF2-40B4-BE49-F238E27FC236}">
                  <a16:creationId xmlns:a16="http://schemas.microsoft.com/office/drawing/2014/main" id="{4F4BE7EB-3203-E34D-2402-9DB6833C6812}"/>
                </a:ext>
                <a:ext uri="{C183D7F6-B498-43B3-948B-1728B52AA6E4}">
                  <adec:decorative xmlns:adec="http://schemas.microsoft.com/office/drawing/2017/decorative" val="1"/>
                </a:ext>
              </a:extLst>
            </p:cNvPr>
            <p:cNvCxnSpPr>
              <a:cxnSpLocks/>
            </p:cNvCxnSpPr>
            <p:nvPr/>
          </p:nvCxnSpPr>
          <p:spPr>
            <a:xfrm flipH="1" flipV="1">
              <a:off x="3081676" y="3872533"/>
              <a:ext cx="410204" cy="13256"/>
            </a:xfrm>
            <a:prstGeom prst="line">
              <a:avLst/>
            </a:prstGeom>
            <a:noFill/>
            <a:ln w="15875" cap="flat" cmpd="sng" algn="ctr">
              <a:solidFill>
                <a:srgbClr val="FFFFFF">
                  <a:shade val="95000"/>
                  <a:satMod val="105000"/>
                </a:srgbClr>
              </a:solidFill>
              <a:prstDash val="solid"/>
            </a:ln>
            <a:effectLst/>
          </p:spPr>
        </p:cxnSp>
        <p:grpSp>
          <p:nvGrpSpPr>
            <p:cNvPr id="37" name="Groupe 36">
              <a:extLst>
                <a:ext uri="{FF2B5EF4-FFF2-40B4-BE49-F238E27FC236}">
                  <a16:creationId xmlns:a16="http://schemas.microsoft.com/office/drawing/2014/main" id="{631ED7F8-99DD-9E38-489D-369481E4AAAF}"/>
                </a:ext>
              </a:extLst>
            </p:cNvPr>
            <p:cNvGrpSpPr/>
            <p:nvPr/>
          </p:nvGrpSpPr>
          <p:grpSpPr>
            <a:xfrm>
              <a:off x="2217440" y="3795886"/>
              <a:ext cx="910964" cy="257175"/>
              <a:chOff x="2217440" y="3893426"/>
              <a:chExt cx="910964" cy="257175"/>
            </a:xfrm>
          </p:grpSpPr>
          <p:pic>
            <p:nvPicPr>
              <p:cNvPr id="27" name="Etiquette 3e trim">
                <a:extLst>
                  <a:ext uri="{FF2B5EF4-FFF2-40B4-BE49-F238E27FC236}">
                    <a16:creationId xmlns:a16="http://schemas.microsoft.com/office/drawing/2014/main" id="{AFFC9D40-46B2-514E-21F7-5A1B4E12A5CF}"/>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2217440" y="3893426"/>
                <a:ext cx="910964" cy="257175"/>
              </a:xfrm>
              <a:prstGeom prst="rect">
                <a:avLst/>
              </a:prstGeom>
            </p:spPr>
          </p:pic>
          <p:sp>
            <p:nvSpPr>
              <p:cNvPr id="34" name="Rectangle vert">
                <a:extLst>
                  <a:ext uri="{FF2B5EF4-FFF2-40B4-BE49-F238E27FC236}">
                    <a16:creationId xmlns:a16="http://schemas.microsoft.com/office/drawing/2014/main" id="{737095F6-99AC-82CA-9FDB-F9B6D6BA7CE7}"/>
                  </a:ext>
                </a:extLst>
              </p:cNvPr>
              <p:cNvSpPr/>
              <p:nvPr/>
            </p:nvSpPr>
            <p:spPr>
              <a:xfrm>
                <a:off x="2311475" y="396719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grpSp>
        <p:nvGrpSpPr>
          <p:cNvPr id="42" name="4e trim">
            <a:extLst>
              <a:ext uri="{FF2B5EF4-FFF2-40B4-BE49-F238E27FC236}">
                <a16:creationId xmlns:a16="http://schemas.microsoft.com/office/drawing/2014/main" id="{B0A8BCFD-6C26-59F9-93C2-4FC70C357EB4}"/>
              </a:ext>
            </a:extLst>
          </p:cNvPr>
          <p:cNvGrpSpPr/>
          <p:nvPr/>
        </p:nvGrpSpPr>
        <p:grpSpPr>
          <a:xfrm>
            <a:off x="2217440" y="3507854"/>
            <a:ext cx="1562472" cy="257175"/>
            <a:chOff x="2217440" y="3507854"/>
            <a:chExt cx="1562472" cy="257175"/>
          </a:xfrm>
        </p:grpSpPr>
        <p:cxnSp>
          <p:nvCxnSpPr>
            <p:cNvPr id="18" name="Ligne 2">
              <a:extLst>
                <a:ext uri="{FF2B5EF4-FFF2-40B4-BE49-F238E27FC236}">
                  <a16:creationId xmlns:a16="http://schemas.microsoft.com/office/drawing/2014/main" id="{086B694F-6647-04C0-D35D-C55499EB1C7E}"/>
                </a:ext>
                <a:ext uri="{C183D7F6-B498-43B3-948B-1728B52AA6E4}">
                  <adec:decorative xmlns:adec="http://schemas.microsoft.com/office/drawing/2017/decorative" val="1"/>
                </a:ext>
              </a:extLst>
            </p:cNvPr>
            <p:cNvCxnSpPr>
              <a:cxnSpLocks/>
            </p:cNvCxnSpPr>
            <p:nvPr/>
          </p:nvCxnSpPr>
          <p:spPr>
            <a:xfrm flipH="1" flipV="1">
              <a:off x="3635912" y="3593180"/>
              <a:ext cx="144000" cy="97046"/>
            </a:xfrm>
            <a:prstGeom prst="line">
              <a:avLst/>
            </a:prstGeom>
            <a:noFill/>
            <a:ln w="15875" cap="flat" cmpd="sng" algn="ctr">
              <a:solidFill>
                <a:srgbClr val="FFFFFF">
                  <a:shade val="95000"/>
                  <a:satMod val="105000"/>
                </a:srgbClr>
              </a:solidFill>
              <a:prstDash val="solid"/>
            </a:ln>
            <a:effectLst/>
          </p:spPr>
        </p:cxnSp>
        <p:cxnSp>
          <p:nvCxnSpPr>
            <p:cNvPr id="19" name="Ligne 1">
              <a:extLst>
                <a:ext uri="{FF2B5EF4-FFF2-40B4-BE49-F238E27FC236}">
                  <a16:creationId xmlns:a16="http://schemas.microsoft.com/office/drawing/2014/main" id="{87DDAC9A-8827-AA79-4B0E-D16F1E6E98CA}"/>
                </a:ext>
                <a:ext uri="{C183D7F6-B498-43B3-948B-1728B52AA6E4}">
                  <adec:decorative xmlns:adec="http://schemas.microsoft.com/office/drawing/2017/decorative" val="1"/>
                </a:ext>
              </a:extLst>
            </p:cNvPr>
            <p:cNvCxnSpPr>
              <a:cxnSpLocks/>
            </p:cNvCxnSpPr>
            <p:nvPr/>
          </p:nvCxnSpPr>
          <p:spPr>
            <a:xfrm flipH="1">
              <a:off x="3081676" y="3593180"/>
              <a:ext cx="554236" cy="0"/>
            </a:xfrm>
            <a:prstGeom prst="line">
              <a:avLst/>
            </a:prstGeom>
            <a:noFill/>
            <a:ln w="15875" cap="flat" cmpd="sng" algn="ctr">
              <a:solidFill>
                <a:srgbClr val="FFFFFF">
                  <a:shade val="95000"/>
                  <a:satMod val="105000"/>
                </a:srgbClr>
              </a:solidFill>
              <a:prstDash val="solid"/>
            </a:ln>
            <a:effectLst/>
          </p:spPr>
        </p:cxnSp>
        <p:grpSp>
          <p:nvGrpSpPr>
            <p:cNvPr id="36" name="Groupe 35">
              <a:extLst>
                <a:ext uri="{FF2B5EF4-FFF2-40B4-BE49-F238E27FC236}">
                  <a16:creationId xmlns:a16="http://schemas.microsoft.com/office/drawing/2014/main" id="{FB006AA2-E863-65F8-1D13-A0987DFCC7B7}"/>
                </a:ext>
              </a:extLst>
            </p:cNvPr>
            <p:cNvGrpSpPr/>
            <p:nvPr/>
          </p:nvGrpSpPr>
          <p:grpSpPr>
            <a:xfrm>
              <a:off x="2217440" y="3507854"/>
              <a:ext cx="910964" cy="257175"/>
              <a:chOff x="2217440" y="3605347"/>
              <a:chExt cx="910964" cy="257175"/>
            </a:xfrm>
          </p:grpSpPr>
          <p:pic>
            <p:nvPicPr>
              <p:cNvPr id="28" name="Etiquette 4e trim">
                <a:extLst>
                  <a:ext uri="{FF2B5EF4-FFF2-40B4-BE49-F238E27FC236}">
                    <a16:creationId xmlns:a16="http://schemas.microsoft.com/office/drawing/2014/main" id="{9D615DB4-02CA-9E4F-69F4-87A549DF4133}"/>
                  </a:ext>
                  <a:ext uri="{C183D7F6-B498-43B3-948B-1728B52AA6E4}">
                    <adec:decorative xmlns:adec="http://schemas.microsoft.com/office/drawing/2017/decorative" val="1"/>
                  </a:ext>
                </a:extLst>
              </p:cNvPr>
              <p:cNvPicPr>
                <a:picLocks noChangeAspect="1"/>
              </p:cNvPicPr>
              <p:nvPr/>
            </p:nvPicPr>
            <p:blipFill rotWithShape="1">
              <a:blip r:embed="rId12"/>
              <a:srcRect t="12904" b="-1"/>
              <a:stretch/>
            </p:blipFill>
            <p:spPr>
              <a:xfrm>
                <a:off x="2217440" y="3605347"/>
                <a:ext cx="910964" cy="257175"/>
              </a:xfrm>
              <a:prstGeom prst="rect">
                <a:avLst/>
              </a:prstGeom>
            </p:spPr>
          </p:pic>
          <p:sp>
            <p:nvSpPr>
              <p:cNvPr id="35" name="Rectangle rose">
                <a:extLst>
                  <a:ext uri="{FF2B5EF4-FFF2-40B4-BE49-F238E27FC236}">
                    <a16:creationId xmlns:a16="http://schemas.microsoft.com/office/drawing/2014/main" id="{49A9FC99-2282-56BE-A272-3BE5EE977120}"/>
                  </a:ext>
                </a:extLst>
              </p:cNvPr>
              <p:cNvSpPr/>
              <p:nvPr/>
            </p:nvSpPr>
            <p:spPr>
              <a:xfrm>
                <a:off x="2296083" y="3683826"/>
                <a:ext cx="108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spTree>
    <p:extLst>
      <p:ext uri="{BB962C8B-B14F-4D97-AF65-F5344CB8AC3E}">
        <p14:creationId xmlns:p14="http://schemas.microsoft.com/office/powerpoint/2010/main" val="1656306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8" grpId="0">
        <p:bldAsOne/>
      </p:bldGraphic>
      <p:bldP spid="24" grpId="0" animBg="1"/>
    </p:bldLst>
  </p:timing>
</p:sld>
</file>

<file path=ppt/theme/theme1.xml><?xml version="1.0" encoding="utf-8"?>
<a:theme xmlns:a="http://schemas.openxmlformats.org/drawingml/2006/main" name="OFR Brest Practice">
  <a:themeElements>
    <a:clrScheme name="Orange">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Modèle formations a11y_FR_BLACK.potx" id="{8EC98972-0396-486B-9091-4291EF60B287}" vid="{0CFD1C1E-4132-4493-8412-25270897B790}"/>
    </a:ext>
  </a:extLst>
</a:theme>
</file>

<file path=ppt/theme/theme2.xml><?xml version="1.0" encoding="utf-8"?>
<a:theme xmlns:a="http://schemas.openxmlformats.org/drawingml/2006/main" name="OFR Brest Practice">
  <a:themeElements>
    <a:clrScheme name="Orange">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Présentation13" id="{3B0B27D2-B984-2044-8C7C-C60F2CE93553}" vid="{81148317-7C01-0648-9FE3-A9D7D3B169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dana pour a11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range BLK Core">
      <a:dk1>
        <a:srgbClr val="FFFFFF"/>
      </a:dk1>
      <a:lt1>
        <a:srgbClr val="000000"/>
      </a:lt1>
      <a:dk2>
        <a:srgbClr val="8F8F8F"/>
      </a:dk2>
      <a:lt2>
        <a:srgbClr val="FF7900"/>
      </a:lt2>
      <a:accent1>
        <a:srgbClr val="FF7900"/>
      </a:accent1>
      <a:accent2>
        <a:srgbClr val="FFFFFF"/>
      </a:accent2>
      <a:accent3>
        <a:srgbClr val="595959"/>
      </a:accent3>
      <a:accent4>
        <a:srgbClr val="8F8F8F"/>
      </a:accent4>
      <a:accent5>
        <a:srgbClr val="D6D6D6"/>
      </a:accent5>
      <a:accent6>
        <a:srgbClr val="595959"/>
      </a:accent6>
      <a:hlink>
        <a:srgbClr val="FF7900"/>
      </a:hlink>
      <a:folHlink>
        <a:srgbClr val="FF7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3B49DCD984344E932E243DF5BA0E4D" ma:contentTypeVersion="20" ma:contentTypeDescription="Crée un document." ma:contentTypeScope="" ma:versionID="0953519f2b404d960d65f01f0fa4fb42">
  <xsd:schema xmlns:xsd="http://www.w3.org/2001/XMLSchema" xmlns:xs="http://www.w3.org/2001/XMLSchema" xmlns:p="http://schemas.microsoft.com/office/2006/metadata/properties" xmlns:ns2="a10095cf-aa4e-4500-b00a-b29dcdb71d93" xmlns:ns3="6ecb14e3-2346-469d-af7c-f2222b56df0c" targetNamespace="http://schemas.microsoft.com/office/2006/metadata/properties" ma:root="true" ma:fieldsID="2b775670690e684133617857c70b1727" ns2:_="" ns3:_="">
    <xsd:import namespace="a10095cf-aa4e-4500-b00a-b29dcdb71d93"/>
    <xsd:import namespace="6ecb14e3-2346-469d-af7c-f2222b56df0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element ref="ns2:MediaServiceLocation" minOccurs="0"/>
                <xsd:element ref="ns2:MediaServiceSearchProperties" minOccurs="0"/>
                <xsd:element ref="ns2:Nouveauformat"/>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095cf-aa4e-4500-b00a-b29dcdb71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Nouveauformat" ma:index="23" ma:displayName="Nouveau format" ma:default="0" ma:format="Dropdown" ma:internalName="Nouveauformat">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ecb14e3-2346-469d-af7c-f2222b56df0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3154d87-cbe5-4e4c-b7da-a73b469ead76}" ma:internalName="TaxCatchAll" ma:showField="CatchAllData" ma:web="6ecb14e3-2346-469d-af7c-f2222b56df0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ecb14e3-2346-469d-af7c-f2222b56df0c" xsi:nil="true"/>
    <lcf76f155ced4ddcb4097134ff3c332f xmlns="a10095cf-aa4e-4500-b00a-b29dcdb71d93">
      <Terms xmlns="http://schemas.microsoft.com/office/infopath/2007/PartnerControls"/>
    </lcf76f155ced4ddcb4097134ff3c332f>
    <Nouveauformat xmlns="a10095cf-aa4e-4500-b00a-b29dcdb71d93">false</Nouveauformat>
  </documentManagement>
</p:properties>
</file>

<file path=customXml/itemProps1.xml><?xml version="1.0" encoding="utf-8"?>
<ds:datastoreItem xmlns:ds="http://schemas.openxmlformats.org/officeDocument/2006/customXml" ds:itemID="{A4C58583-9279-4148-8FC5-514D56946E12}">
  <ds:schemaRefs>
    <ds:schemaRef ds:uri="http://schemas.microsoft.com/sharepoint/v3/contenttype/forms"/>
  </ds:schemaRefs>
</ds:datastoreItem>
</file>

<file path=customXml/itemProps2.xml><?xml version="1.0" encoding="utf-8"?>
<ds:datastoreItem xmlns:ds="http://schemas.openxmlformats.org/officeDocument/2006/customXml" ds:itemID="{DDA3F35B-FF5B-465C-81FB-F2A34D3CA959}">
  <ds:schemaRefs>
    <ds:schemaRef ds:uri="6ecb14e3-2346-469d-af7c-f2222b56df0c"/>
    <ds:schemaRef ds:uri="a10095cf-aa4e-4500-b00a-b29dcdb71d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1354C5-9E98-4F6C-9C07-81390781D8A3}">
  <ds:schemaRefs>
    <ds:schemaRef ds:uri="6ecb14e3-2346-469d-af7c-f2222b56df0c"/>
    <ds:schemaRef ds:uri="a10095cf-aa4e-4500-b00a-b29dcdb71d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Modèle formations a11y_FR_BLACK</Template>
  <TotalTime>0</TotalTime>
  <Words>13154</Words>
  <Application>Microsoft Office PowerPoint</Application>
  <PresentationFormat>Affichage à l'écran (16:9)</PresentationFormat>
  <Paragraphs>1000</Paragraphs>
  <Slides>49</Slides>
  <Notes>49</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49</vt:i4>
      </vt:variant>
    </vt:vector>
  </HeadingPairs>
  <TitlesOfParts>
    <vt:vector size="62" baseType="lpstr">
      <vt:lpstr>Arial</vt:lpstr>
      <vt:lpstr>Calibri</vt:lpstr>
      <vt:lpstr>Courier New</vt:lpstr>
      <vt:lpstr>Helvetica 55 Roman</vt:lpstr>
      <vt:lpstr>Helvetica 75</vt:lpstr>
      <vt:lpstr>Helvetica 75 Bold</vt:lpstr>
      <vt:lpstr>Helvetica Neue</vt:lpstr>
      <vt:lpstr>Segoe UI</vt:lpstr>
      <vt:lpstr>Times New Roman</vt:lpstr>
      <vt:lpstr>Verdana</vt:lpstr>
      <vt:lpstr>Wingdings</vt:lpstr>
      <vt:lpstr>OFR Brest Practice</vt:lpstr>
      <vt:lpstr>OFR Brest Practice</vt:lpstr>
      <vt:lpstr>Connaitre les principales règles d’accessibilité pour réaliser une solution web</vt:lpstr>
      <vt:lpstr>Tour de table</vt:lpstr>
      <vt:lpstr>A la fin de cette formation, vous…</vt:lpstr>
      <vt:lpstr>Principales  recommandations</vt:lpstr>
      <vt:lpstr>Couleurs et contraste Exemple</vt:lpstr>
      <vt:lpstr>Couleurs et contraste Exemple</vt:lpstr>
      <vt:lpstr>Couleurs et contraste Exemple de contraste</vt:lpstr>
      <vt:lpstr>Couleurs et contraste Assurer un niveau de contraste suffisant</vt:lpstr>
      <vt:lpstr>Couleurs et contraste Exemples – Information transmise que par la couleur et le contraste</vt:lpstr>
      <vt:lpstr>Structure de la page Exemple</vt:lpstr>
      <vt:lpstr>Structure de la page Donner un titre aux pages</vt:lpstr>
      <vt:lpstr>Structure de la page Structurer la page sémantiquement</vt:lpstr>
      <vt:lpstr>Structure de la page Exemple – Structure d’une page client</vt:lpstr>
      <vt:lpstr>Structure de la page Donner des titres de niveau</vt:lpstr>
      <vt:lpstr>Structure de la page Exemple - Titres de niveau</vt:lpstr>
      <vt:lpstr>Structure de la page Respecter la sémantique html</vt:lpstr>
      <vt:lpstr>Structure de la page Exemple - Sémantique html</vt:lpstr>
      <vt:lpstr>Rôle, nom (accessible), valeur</vt:lpstr>
      <vt:lpstr>Rôle, nom (accessible), valeur</vt:lpstr>
      <vt:lpstr>Rôle, nom (accessible), valeur Rôle</vt:lpstr>
      <vt:lpstr>Rôle, nom (accessible), valeur Nom accessible</vt:lpstr>
      <vt:lpstr>Rôle, nom (accessible), valeur Valeur</vt:lpstr>
      <vt:lpstr>Rôle, nom (accessible), valeur</vt:lpstr>
      <vt:lpstr>Techniques Le masquage accessible</vt:lpstr>
      <vt:lpstr>Techniques L’attribut aria-hidden</vt:lpstr>
      <vt:lpstr>Contenu non-textuel Exemples</vt:lpstr>
      <vt:lpstr>Contenu non-textuel Alternatives textuelles - img</vt:lpstr>
      <vt:lpstr>Contenu non-textuel Alternatives textuelles – svg ou glyph-icon</vt:lpstr>
      <vt:lpstr>Contenu non-textuel Alternatives textuelles – Exemples</vt:lpstr>
      <vt:lpstr>Navigation clavier Exemple</vt:lpstr>
      <vt:lpstr>Navigation clavier Permettre la navigation à l’aide du clavier</vt:lpstr>
      <vt:lpstr>Navigation clavier Exemple – Focus et éléments non nativement cliquables</vt:lpstr>
      <vt:lpstr>Navigation clavier Exemple – Focus et modales</vt:lpstr>
      <vt:lpstr>Navigation clavier Exemple – Visibilité du focus</vt:lpstr>
      <vt:lpstr>Gestion des formulaires Exemple – Zone de recherche</vt:lpstr>
      <vt:lpstr>Gestion des formulaires </vt:lpstr>
      <vt:lpstr>Gestion des formulaires Exemple – Formulaire erroné </vt:lpstr>
      <vt:lpstr>Gestion des formulaires Lier un &lt;label&gt; à son champ de formulaire</vt:lpstr>
      <vt:lpstr>Gestion des formulaires Gérer les messages d’erreur</vt:lpstr>
      <vt:lpstr>Motifs de conception (design pattern) Utiliser des motifs robustes</vt:lpstr>
      <vt:lpstr>Motifs de conception (design pattern) Spécifications à respecter</vt:lpstr>
      <vt:lpstr>Motifs de conception (design pattern) Exemple – Composant interactif complexe : des onglets</vt:lpstr>
      <vt:lpstr>Quiz</vt:lpstr>
      <vt:lpstr>Quiz 1/2</vt:lpstr>
      <vt:lpstr>Quiz 2/2</vt:lpstr>
      <vt:lpstr>Pour aller plus loin…</vt:lpstr>
      <vt:lpstr>Formations complémentaires</vt:lpstr>
      <vt:lpstr>Quelques liens utiles - 1/2 (références internes signalées par un astérisque)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CHANCLOU Isabelle INNOV/IT-S</dc:creator>
  <cp:lastModifiedBy>ANIORT Vincent TGI/OLS</cp:lastModifiedBy>
  <cp:revision>1</cp:revision>
  <dcterms:created xsi:type="dcterms:W3CDTF">2024-06-03T09:38:48Z</dcterms:created>
  <dcterms:modified xsi:type="dcterms:W3CDTF">2025-03-12T08:50:09Z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2022-03-23T10:32:13Z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9a54611a-b707-4e9a-9ebc-66cc0d6c6815</vt:lpwstr>
  </property>
  <property fmtid="{D5CDD505-2E9C-101B-9397-08002B2CF9AE}" pid="8" name="MSIP_Label_e6c818a6-e1a0-4a6e-a969-20d857c5dc62_ContentBits">
    <vt:lpwstr>2</vt:lpwstr>
  </property>
  <property fmtid="{D5CDD505-2E9C-101B-9397-08002B2CF9AE}" pid="9" name="ContentTypeId">
    <vt:lpwstr>0x010100EC3B49DCD984344E932E243DF5BA0E4D</vt:lpwstr>
  </property>
  <property fmtid="{D5CDD505-2E9C-101B-9397-08002B2CF9AE}" pid="10" name="MediaServiceImageTags">
    <vt:lpwstr/>
  </property>
</Properties>
</file>